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y="6858000" cx="12192000"/>
  <p:notesSz cx="7010400" cy="9296400"/>
  <p:embeddedFontLst>
    <p:embeddedFont>
      <p:font typeface="Arial Narrow"/>
      <p:regular r:id="rId50"/>
      <p:bold r:id="rId51"/>
      <p:italic r:id="rId52"/>
      <p:boldItalic r:id="rId53"/>
    </p:embeddedFont>
    <p:embeddedFont>
      <p:font typeface="Open Sans ExtraBold"/>
      <p:bold r:id="rId54"/>
      <p:boldItalic r:id="rId55"/>
    </p:embeddedFont>
    <p:embeddedFont>
      <p:font typeface="Arial Black"/>
      <p:regular r:id="rId56"/>
    </p:embeddedFont>
    <p:embeddedFont>
      <p:font typeface="Open Sans"/>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1" roundtripDataSignature="AMtx7mjaLHGAdauakIQ6bWoiD2aItJTAP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A378FE9-C8C0-41EE-BB56-6E5E7AFE402A}">
  <a:tblStyle styleId="{EA378FE9-C8C0-41EE-BB56-6E5E7AFE402A}"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1" Type="http://customschemas.google.com/relationships/presentationmetadata" Target="meta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OpenSans-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ArialNarrow-bold.fntdata"/><Relationship Id="rId50" Type="http://schemas.openxmlformats.org/officeDocument/2006/relationships/font" Target="fonts/ArialNarrow-regular.fntdata"/><Relationship Id="rId53" Type="http://schemas.openxmlformats.org/officeDocument/2006/relationships/font" Target="fonts/ArialNarrow-boldItalic.fntdata"/><Relationship Id="rId52" Type="http://schemas.openxmlformats.org/officeDocument/2006/relationships/font" Target="fonts/ArialNarrow-italic.fntdata"/><Relationship Id="rId11" Type="http://schemas.openxmlformats.org/officeDocument/2006/relationships/slide" Target="slides/slide6.xml"/><Relationship Id="rId55" Type="http://schemas.openxmlformats.org/officeDocument/2006/relationships/font" Target="fonts/OpenSansExtraBold-boldItalic.fntdata"/><Relationship Id="rId10" Type="http://schemas.openxmlformats.org/officeDocument/2006/relationships/slide" Target="slides/slide5.xml"/><Relationship Id="rId54" Type="http://schemas.openxmlformats.org/officeDocument/2006/relationships/font" Target="fonts/OpenSansExtraBold-bold.fntdata"/><Relationship Id="rId13" Type="http://schemas.openxmlformats.org/officeDocument/2006/relationships/slide" Target="slides/slide8.xml"/><Relationship Id="rId57" Type="http://schemas.openxmlformats.org/officeDocument/2006/relationships/font" Target="fonts/OpenSans-regular.fntdata"/><Relationship Id="rId12" Type="http://schemas.openxmlformats.org/officeDocument/2006/relationships/slide" Target="slides/slide7.xml"/><Relationship Id="rId56" Type="http://schemas.openxmlformats.org/officeDocument/2006/relationships/font" Target="fonts/ArialBlack-regular.fntdata"/><Relationship Id="rId15" Type="http://schemas.openxmlformats.org/officeDocument/2006/relationships/slide" Target="slides/slide10.xml"/><Relationship Id="rId59" Type="http://schemas.openxmlformats.org/officeDocument/2006/relationships/font" Target="fonts/OpenSans-italic.fntdata"/><Relationship Id="rId14" Type="http://schemas.openxmlformats.org/officeDocument/2006/relationships/slide" Target="slides/slide9.xml"/><Relationship Id="rId58" Type="http://schemas.openxmlformats.org/officeDocument/2006/relationships/font" Target="fonts/OpenSans-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7840" cy="466434"/>
          </a:xfrm>
          <a:prstGeom prst="rect">
            <a:avLst/>
          </a:prstGeom>
          <a:noFill/>
          <a:ln>
            <a:noFill/>
          </a:ln>
        </p:spPr>
        <p:txBody>
          <a:bodyPr anchorCtr="0" anchor="t" bIns="46575" lIns="93175" spcFirstLastPara="1" rIns="93175" wrap="square" tIns="465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938" y="0"/>
            <a:ext cx="3037840" cy="466434"/>
          </a:xfrm>
          <a:prstGeom prst="rect">
            <a:avLst/>
          </a:prstGeom>
          <a:noFill/>
          <a:ln>
            <a:noFill/>
          </a:ln>
        </p:spPr>
        <p:txBody>
          <a:bodyPr anchorCtr="0" anchor="t" bIns="46575" lIns="93175" spcFirstLastPara="1" rIns="93175" wrap="square" tIns="4657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3037840" cy="466433"/>
          </a:xfrm>
          <a:prstGeom prst="rect">
            <a:avLst/>
          </a:prstGeom>
          <a:noFill/>
          <a:ln>
            <a:noFill/>
          </a:ln>
        </p:spPr>
        <p:txBody>
          <a:bodyPr anchorCtr="0" anchor="b" bIns="46575" lIns="93175" spcFirstLastPara="1" rIns="93175" wrap="square" tIns="465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1: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89" name="Google Shape;89;p1: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0: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54" name="Google Shape;154;p1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11: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68" name="Google Shape;168;p11: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2: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80" name="Google Shape;180;p1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3: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86" name="Google Shape;186;p1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4: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97" name="Google Shape;197;p1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5: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11" name="Google Shape;211;p15: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6: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17" name="Google Shape;217;p1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7: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25" name="Google Shape;225;p1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8: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30" name="Google Shape;230;p1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9: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37" name="Google Shape;237;p19: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01" name="Google Shape;101;p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20: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51" name="Google Shape;251;p20: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21: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66" name="Google Shape;266;p2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2: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77" name="Google Shape;277;p2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3: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87" name="Google Shape;287;p2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4: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93" name="Google Shape;293;p2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5: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00" name="Google Shape;300;p25: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6: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08" name="Google Shape;308;p2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7: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16" name="Google Shape;316;p2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8: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27" name="Google Shape;327;p2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9: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36" name="Google Shape;336;p29: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3: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08" name="Google Shape;108;p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30: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41" name="Google Shape;341;p3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31: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48" name="Google Shape;348;p3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32: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60" name="Google Shape;360;p3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33: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76" name="Google Shape;376;p3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3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34: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b="1" sz="2900"/>
          </a:p>
        </p:txBody>
      </p:sp>
      <p:sp>
        <p:nvSpPr>
          <p:cNvPr id="386" name="Google Shape;386;p34: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35: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95" name="Google Shape;395;p35: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36: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406" name="Google Shape;406;p3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37: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420" name="Google Shape;420;p3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38: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429" name="Google Shape;429;p3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39: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437" name="Google Shape;437;p39: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15" name="Google Shape;115;p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40: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455" name="Google Shape;455;p4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41: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462" name="Google Shape;462;p4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42: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472" name="Google Shape;472;p4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4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43: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483" name="Google Shape;483;p43: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4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44: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492" name="Google Shape;492;p44: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5: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5: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21" name="Google Shape;121;p5: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6: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26" name="Google Shape;126;p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7: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32" name="Google Shape;132;p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8: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38" name="Google Shape;138;p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9: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p9: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46" name="Google Shape;146;p9: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Custom Layout" showMasterSp="0">
  <p:cSld name="55_Custom Layout">
    <p:spTree>
      <p:nvGrpSpPr>
        <p:cNvPr id="15" name="Shape 15"/>
        <p:cNvGrpSpPr/>
        <p:nvPr/>
      </p:nvGrpSpPr>
      <p:grpSpPr>
        <a:xfrm>
          <a:off x="0" y="0"/>
          <a:ext cx="0" cy="0"/>
          <a:chOff x="0" y="0"/>
          <a:chExt cx="0" cy="0"/>
        </a:xfrm>
      </p:grpSpPr>
      <p:pic>
        <p:nvPicPr>
          <p:cNvPr id="16" name="Google Shape;16;p46"/>
          <p:cNvPicPr preferRelativeResize="0"/>
          <p:nvPr>
            <p:ph idx="2" type="pic"/>
          </p:nvPr>
        </p:nvPicPr>
        <p:blipFill/>
        <p:spPr>
          <a:xfrm>
            <a:off x="4607686" y="2823248"/>
            <a:ext cx="3076629" cy="1388487"/>
          </a:xfrm>
          <a:prstGeom prst="rect">
            <a:avLst/>
          </a:prstGeom>
          <a:blipFill rotWithShape="1">
            <a:blip r:embed="rId2">
              <a:alphaModFix/>
            </a:blip>
            <a:stretch>
              <a:fillRect b="0" l="0" r="0" t="0"/>
            </a:stretch>
          </a:blip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500"/>
                                        <p:tgtEl>
                                          <p:spTgt spid="1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67" name="Shape 67"/>
        <p:cNvGrpSpPr/>
        <p:nvPr/>
      </p:nvGrpSpPr>
      <p:grpSpPr>
        <a:xfrm>
          <a:off x="0" y="0"/>
          <a:ext cx="0" cy="0"/>
          <a:chOff x="0" y="0"/>
          <a:chExt cx="0" cy="0"/>
        </a:xfrm>
      </p:grpSpPr>
      <p:sp>
        <p:nvSpPr>
          <p:cNvPr id="68" name="Google Shape;68;p5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55"/>
          <p:cNvSpPr/>
          <p:nvPr>
            <p:ph idx="2" type="pic"/>
          </p:nvPr>
        </p:nvSpPr>
        <p:spPr>
          <a:xfrm>
            <a:off x="5183188" y="987425"/>
            <a:ext cx="6172200" cy="4873625"/>
          </a:xfrm>
          <a:prstGeom prst="rect">
            <a:avLst/>
          </a:prstGeom>
          <a:noFill/>
          <a:ln>
            <a:noFill/>
          </a:ln>
        </p:spPr>
      </p:sp>
      <p:sp>
        <p:nvSpPr>
          <p:cNvPr id="70" name="Google Shape;70;p5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1" name="Google Shape;71;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74" name="Shape 74"/>
        <p:cNvGrpSpPr/>
        <p:nvPr/>
      </p:nvGrpSpPr>
      <p:grpSpPr>
        <a:xfrm>
          <a:off x="0" y="0"/>
          <a:ext cx="0" cy="0"/>
          <a:chOff x="0" y="0"/>
          <a:chExt cx="0" cy="0"/>
        </a:xfrm>
      </p:grpSpPr>
      <p:sp>
        <p:nvSpPr>
          <p:cNvPr id="75" name="Google Shape;75;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5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80" name="Shape 80"/>
        <p:cNvGrpSpPr/>
        <p:nvPr/>
      </p:nvGrpSpPr>
      <p:grpSpPr>
        <a:xfrm>
          <a:off x="0" y="0"/>
          <a:ext cx="0" cy="0"/>
          <a:chOff x="0" y="0"/>
          <a:chExt cx="0" cy="0"/>
        </a:xfrm>
      </p:grpSpPr>
      <p:sp>
        <p:nvSpPr>
          <p:cNvPr id="81" name="Google Shape;81;p5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5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7" name="Shape 17"/>
        <p:cNvGrpSpPr/>
        <p:nvPr/>
      </p:nvGrpSpPr>
      <p:grpSpPr>
        <a:xfrm>
          <a:off x="0" y="0"/>
          <a:ext cx="0" cy="0"/>
          <a:chOff x="0" y="0"/>
          <a:chExt cx="0" cy="0"/>
        </a:xfrm>
      </p:grpSpPr>
      <p:sp>
        <p:nvSpPr>
          <p:cNvPr id="18" name="Google Shape;18;p4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4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23" name="Shape 23"/>
        <p:cNvGrpSpPr/>
        <p:nvPr/>
      </p:nvGrpSpPr>
      <p:grpSpPr>
        <a:xfrm>
          <a:off x="0" y="0"/>
          <a:ext cx="0" cy="0"/>
          <a:chOff x="0" y="0"/>
          <a:chExt cx="0" cy="0"/>
        </a:xfrm>
      </p:grpSpPr>
      <p:sp>
        <p:nvSpPr>
          <p:cNvPr id="24" name="Google Shape;24;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4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30" name="Shape 30"/>
        <p:cNvGrpSpPr/>
        <p:nvPr/>
      </p:nvGrpSpPr>
      <p:grpSpPr>
        <a:xfrm>
          <a:off x="0" y="0"/>
          <a:ext cx="0" cy="0"/>
          <a:chOff x="0" y="0"/>
          <a:chExt cx="0" cy="0"/>
        </a:xfrm>
      </p:grpSpPr>
      <p:sp>
        <p:nvSpPr>
          <p:cNvPr id="31" name="Google Shape;31;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4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36" name="Shape 36"/>
        <p:cNvGrpSpPr/>
        <p:nvPr/>
      </p:nvGrpSpPr>
      <p:grpSpPr>
        <a:xfrm>
          <a:off x="0" y="0"/>
          <a:ext cx="0" cy="0"/>
          <a:chOff x="0" y="0"/>
          <a:chExt cx="0" cy="0"/>
        </a:xfrm>
      </p:grpSpPr>
      <p:sp>
        <p:nvSpPr>
          <p:cNvPr id="37" name="Google Shape;37;p5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5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9" name="Google Shape;39;p5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 name="Google Shape;40;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43" name="Shape 43"/>
        <p:cNvGrpSpPr/>
        <p:nvPr/>
      </p:nvGrpSpPr>
      <p:grpSpPr>
        <a:xfrm>
          <a:off x="0" y="0"/>
          <a:ext cx="0" cy="0"/>
          <a:chOff x="0" y="0"/>
          <a:chExt cx="0" cy="0"/>
        </a:xfrm>
      </p:grpSpPr>
      <p:sp>
        <p:nvSpPr>
          <p:cNvPr id="44" name="Google Shape;44;p5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5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6" name="Google Shape;46;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49" name="Shape 49"/>
        <p:cNvGrpSpPr/>
        <p:nvPr/>
      </p:nvGrpSpPr>
      <p:grpSpPr>
        <a:xfrm>
          <a:off x="0" y="0"/>
          <a:ext cx="0" cy="0"/>
          <a:chOff x="0" y="0"/>
          <a:chExt cx="0" cy="0"/>
        </a:xfrm>
      </p:grpSpPr>
      <p:sp>
        <p:nvSpPr>
          <p:cNvPr id="50" name="Google Shape;50;p5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5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5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5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5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58" name="Shape 58"/>
        <p:cNvGrpSpPr/>
        <p:nvPr/>
      </p:nvGrpSpPr>
      <p:grpSpPr>
        <a:xfrm>
          <a:off x="0" y="0"/>
          <a:ext cx="0" cy="0"/>
          <a:chOff x="0" y="0"/>
          <a:chExt cx="0" cy="0"/>
        </a:xfrm>
      </p:grpSpPr>
      <p:sp>
        <p:nvSpPr>
          <p:cNvPr id="59" name="Google Shape;59;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63" name="Shape 63"/>
        <p:cNvGrpSpPr/>
        <p:nvPr/>
      </p:nvGrpSpPr>
      <p:grpSpPr>
        <a:xfrm>
          <a:off x="0" y="0"/>
          <a:ext cx="0" cy="0"/>
          <a:chOff x="0" y="0"/>
          <a:chExt cx="0" cy="0"/>
        </a:xfrm>
      </p:grpSpPr>
      <p:sp>
        <p:nvSpPr>
          <p:cNvPr id="64" name="Google Shape;64;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hyperlink" Target="http://www.umathx.com/" TargetMode="External"/><Relationship Id="rId6"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24.png"/><Relationship Id="rId5" Type="http://schemas.openxmlformats.org/officeDocument/2006/relationships/image" Target="../media/image19.png"/><Relationship Id="rId6"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1.jpg"/><Relationship Id="rId4" Type="http://schemas.openxmlformats.org/officeDocument/2006/relationships/image" Target="../media/image15.png"/><Relationship Id="rId5" Type="http://schemas.openxmlformats.org/officeDocument/2006/relationships/image" Target="../media/image18.png"/><Relationship Id="rId6" Type="http://schemas.openxmlformats.org/officeDocument/2006/relationships/hyperlink" Target="https://docs.google.com/spreadsheets/d/1lk2XqU35fFpcuzvpNzK3Q8PKi1t4duWzHLAIEDl5mXM/edit?usp=sharin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46.png"/><Relationship Id="rId5" Type="http://schemas.openxmlformats.org/officeDocument/2006/relationships/image" Target="../media/image30.png"/><Relationship Id="rId6" Type="http://schemas.openxmlformats.org/officeDocument/2006/relationships/image" Target="../media/image28.png"/><Relationship Id="rId7"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5.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8.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3.png"/><Relationship Id="rId4" Type="http://schemas.openxmlformats.org/officeDocument/2006/relationships/image" Target="../media/image37.png"/><Relationship Id="rId5"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hyperlink" Target="http://www.umathx.com/about-u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1.jpg"/><Relationship Id="rId4" Type="http://schemas.openxmlformats.org/officeDocument/2006/relationships/image" Target="../media/image49.png"/><Relationship Id="rId5" Type="http://schemas.openxmlformats.org/officeDocument/2006/relationships/image" Target="../media/image43.png"/><Relationship Id="rId6" Type="http://schemas.openxmlformats.org/officeDocument/2006/relationships/hyperlink" Target="https://youtu.be/t2BCgZbKAjI"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2.png"/><Relationship Id="rId4" Type="http://schemas.openxmlformats.org/officeDocument/2006/relationships/image" Target="../media/image39.png"/><Relationship Id="rId5"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docs.google.com/spreadsheets/d/1lk2XqU35fFpcuzvpNzK3Q8PKi1t4duWzHLAIEDl5mXM/edit?usp=sharing" TargetMode="External"/><Relationship Id="rId4" Type="http://schemas.openxmlformats.org/officeDocument/2006/relationships/image" Target="../media/image44.png"/><Relationship Id="rId5" Type="http://schemas.openxmlformats.org/officeDocument/2006/relationships/image" Target="../media/image47.png"/><Relationship Id="rId6"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5.png"/><Relationship Id="rId4" Type="http://schemas.openxmlformats.org/officeDocument/2006/relationships/hyperlink" Target="http://www.umathx.com/" TargetMode="External"/><Relationship Id="rId5"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9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3.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7.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9.png"/><Relationship Id="rId4" Type="http://schemas.openxmlformats.org/officeDocument/2006/relationships/hyperlink" Target="http://www.kainundrum.com/" TargetMode="External"/><Relationship Id="rId5" Type="http://schemas.openxmlformats.org/officeDocument/2006/relationships/hyperlink" Target="https://kainundrum.com/work/work--dHapQj1tZt-HO2wG5xRG_5MM4nD8oZMY" TargetMode="External"/><Relationship Id="rId6" Type="http://schemas.openxmlformats.org/officeDocument/2006/relationships/image" Target="../media/image64.jpg"/><Relationship Id="rId7"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68.png"/><Relationship Id="rId4" Type="http://schemas.openxmlformats.org/officeDocument/2006/relationships/hyperlink" Target="http://kaiseducation.com/wp-content/uploads/2022/09/1-windows-1.mp4?_=1" TargetMode="External"/><Relationship Id="rId5" Type="http://schemas.openxmlformats.org/officeDocument/2006/relationships/image" Target="../media/image6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67.png"/><Relationship Id="rId4" Type="http://schemas.openxmlformats.org/officeDocument/2006/relationships/image" Target="../media/image71.png"/><Relationship Id="rId5" Type="http://schemas.openxmlformats.org/officeDocument/2006/relationships/hyperlink" Target="http://www.kainundrum.com/" TargetMode="External"/><Relationship Id="rId6" Type="http://schemas.openxmlformats.org/officeDocument/2006/relationships/hyperlink" Target="https://kainundrum.com/work/work--dHapQj1tZt-HO2wG5xRG_5MM4nD8oZMY"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70.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9.png"/><Relationship Id="rId8" Type="http://schemas.openxmlformats.org/officeDocument/2006/relationships/image" Target="../media/image7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hyperlink" Target="http://www.kainundrum.com/" TargetMode="Externa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76.png"/><Relationship Id="rId4" Type="http://schemas.openxmlformats.org/officeDocument/2006/relationships/hyperlink" Target="https://kainundrum.com/work/work--zuqQzthzocDP7hvihjxqYzbT-9JCeShu" TargetMode="External"/></Relationships>
</file>

<file path=ppt/slides/_rels/slide39.xml.rels><?xml version="1.0" encoding="UTF-8" standalone="yes"?><Relationships xmlns="http://schemas.openxmlformats.org/package/2006/relationships"><Relationship Id="rId10" Type="http://schemas.openxmlformats.org/officeDocument/2006/relationships/hyperlink" Target="https://kainundrum.com/work/work--BwYcIPH3L0zbPBnn9wAFR_PUvLpVzlfj" TargetMode="External"/><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78.png"/><Relationship Id="rId4" Type="http://schemas.openxmlformats.org/officeDocument/2006/relationships/image" Target="../media/image81.png"/><Relationship Id="rId9" Type="http://schemas.openxmlformats.org/officeDocument/2006/relationships/image" Target="../media/image85.png"/><Relationship Id="rId5" Type="http://schemas.openxmlformats.org/officeDocument/2006/relationships/image" Target="../media/image82.png"/><Relationship Id="rId6" Type="http://schemas.openxmlformats.org/officeDocument/2006/relationships/image" Target="../media/image80.png"/><Relationship Id="rId7" Type="http://schemas.openxmlformats.org/officeDocument/2006/relationships/image" Target="../media/image83.png"/><Relationship Id="rId8" Type="http://schemas.openxmlformats.org/officeDocument/2006/relationships/image" Target="../media/image8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91.png"/><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8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89.png"/><Relationship Id="rId4" Type="http://schemas.openxmlformats.org/officeDocument/2006/relationships/hyperlink" Target="http://www.kainundrum.com/" TargetMode="External"/><Relationship Id="rId5" Type="http://schemas.openxmlformats.org/officeDocument/2006/relationships/hyperlink" Target="http://www.kainundrum.com/" TargetMode="External"/><Relationship Id="rId6" Type="http://schemas.openxmlformats.org/officeDocument/2006/relationships/hyperlink" Target="http://www.kainundrum.com/"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hyperlink" Target="http://www.umathx.com/" TargetMode="External"/><Relationship Id="rId4" Type="http://schemas.openxmlformats.org/officeDocument/2006/relationships/hyperlink" Target="http://www.kainundrum.com/" TargetMode="External"/><Relationship Id="rId5" Type="http://schemas.openxmlformats.org/officeDocument/2006/relationships/hyperlink" Target="https://www.youtube.com/watch?v=Wn0llPUUeeU" TargetMode="External"/><Relationship Id="rId6" Type="http://schemas.openxmlformats.org/officeDocument/2006/relationships/hyperlink" Target="https://www.youtube.com/watch?v=Wn0llPUUeeU" TargetMode="External"/><Relationship Id="rId7" Type="http://schemas.openxmlformats.org/officeDocument/2006/relationships/hyperlink" Target="https://www.umathx.com/shop" TargetMode="External"/><Relationship Id="rId8" Type="http://schemas.openxmlformats.org/officeDocument/2006/relationships/image" Target="../media/image9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93.png"/><Relationship Id="rId4" Type="http://schemas.openxmlformats.org/officeDocument/2006/relationships/hyperlink" Target="http://www.umathx.com/" TargetMode="External"/><Relationship Id="rId5" Type="http://schemas.openxmlformats.org/officeDocument/2006/relationships/image" Target="../media/image92.png"/><Relationship Id="rId6" Type="http://schemas.openxmlformats.org/officeDocument/2006/relationships/hyperlink" Target="https://mailchi.mp/ac26f4a412e7/coding-k-to-10-kaibot-in-kainundrum-6277202" TargetMode="External"/><Relationship Id="rId7" Type="http://schemas.openxmlformats.org/officeDocument/2006/relationships/image" Target="../media/image8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www.youtube.com/watch?v=Wn0llPUUeeU"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3.jpg"/><Relationship Id="rId5"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jp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0" name="Shape 90"/>
        <p:cNvGrpSpPr/>
        <p:nvPr/>
      </p:nvGrpSpPr>
      <p:grpSpPr>
        <a:xfrm>
          <a:off x="0" y="0"/>
          <a:ext cx="0" cy="0"/>
          <a:chOff x="0" y="0"/>
          <a:chExt cx="0" cy="0"/>
        </a:xfrm>
      </p:grpSpPr>
      <p:pic>
        <p:nvPicPr>
          <p:cNvPr id="91" name="Google Shape;91;p1"/>
          <p:cNvPicPr preferRelativeResize="0"/>
          <p:nvPr/>
        </p:nvPicPr>
        <p:blipFill rotWithShape="1">
          <a:blip r:embed="rId3">
            <a:alphaModFix/>
          </a:blip>
          <a:srcRect b="0" l="0" r="0" t="0"/>
          <a:stretch/>
        </p:blipFill>
        <p:spPr>
          <a:xfrm>
            <a:off x="-120015" y="-110193"/>
            <a:ext cx="12583795" cy="7078385"/>
          </a:xfrm>
          <a:prstGeom prst="rect">
            <a:avLst/>
          </a:prstGeom>
          <a:noFill/>
          <a:ln>
            <a:noFill/>
          </a:ln>
        </p:spPr>
      </p:pic>
      <p:sp>
        <p:nvSpPr>
          <p:cNvPr id="92" name="Google Shape;92;p1"/>
          <p:cNvSpPr/>
          <p:nvPr/>
        </p:nvSpPr>
        <p:spPr>
          <a:xfrm>
            <a:off x="-120015" y="-255437"/>
            <a:ext cx="12583795" cy="7221270"/>
          </a:xfrm>
          <a:prstGeom prst="rect">
            <a:avLst/>
          </a:prstGeom>
          <a:gradFill>
            <a:gsLst>
              <a:gs pos="0">
                <a:srgbClr val="A004A0"/>
              </a:gs>
              <a:gs pos="100000">
                <a:srgbClr val="0070C0">
                  <a:alpha val="43921"/>
                </a:srgbClr>
              </a:gs>
            </a:gsLst>
            <a:lin ang="2700000" scaled="0"/>
          </a:gradFill>
          <a:ln cap="flat" cmpd="sng" w="12700">
            <a:solidFill>
              <a:srgbClr val="31538F"/>
            </a:solidFill>
            <a:prstDash val="solid"/>
            <a:miter lim="800000"/>
            <a:headEnd len="sm" w="sm" type="none"/>
            <a:tailEnd len="sm" w="sm" type="none"/>
          </a:ln>
        </p:spPr>
        <p:txBody>
          <a:bodyPr anchorCtr="0" anchor="ctr" bIns="45700" lIns="72000" spcFirstLastPara="1" rIns="91425" wrap="square" tIns="45700">
            <a:noAutofit/>
          </a:bodyPr>
          <a:lstStyle/>
          <a:p>
            <a:pPr indent="0" lvl="0" marL="0" marR="0" rtl="0" algn="ctr">
              <a:spcBef>
                <a:spcPts val="0"/>
              </a:spcBef>
              <a:spcAft>
                <a:spcPts val="0"/>
              </a:spcAft>
              <a:buNone/>
            </a:pPr>
            <a:r>
              <a:t/>
            </a:r>
            <a:endParaRPr b="0" i="0" sz="675" u="none" cap="none" strike="noStrike">
              <a:solidFill>
                <a:srgbClr val="B2123B"/>
              </a:solidFill>
              <a:latin typeface="Calibri"/>
              <a:ea typeface="Calibri"/>
              <a:cs typeface="Calibri"/>
              <a:sym typeface="Calibri"/>
            </a:endParaRPr>
          </a:p>
        </p:txBody>
      </p:sp>
      <p:pic>
        <p:nvPicPr>
          <p:cNvPr id="93" name="Google Shape;93;p1"/>
          <p:cNvPicPr preferRelativeResize="0"/>
          <p:nvPr/>
        </p:nvPicPr>
        <p:blipFill rotWithShape="1">
          <a:blip r:embed="rId4">
            <a:alphaModFix/>
          </a:blip>
          <a:srcRect b="0" l="0" r="0" t="0"/>
          <a:stretch/>
        </p:blipFill>
        <p:spPr>
          <a:xfrm>
            <a:off x="0" y="226955"/>
            <a:ext cx="10934700" cy="1057275"/>
          </a:xfrm>
          <a:prstGeom prst="rect">
            <a:avLst/>
          </a:prstGeom>
          <a:noFill/>
          <a:ln>
            <a:noFill/>
          </a:ln>
        </p:spPr>
      </p:pic>
      <p:sp>
        <p:nvSpPr>
          <p:cNvPr id="94" name="Google Shape;94;p1"/>
          <p:cNvSpPr txBox="1"/>
          <p:nvPr/>
        </p:nvSpPr>
        <p:spPr>
          <a:xfrm>
            <a:off x="350605" y="1700203"/>
            <a:ext cx="10926995" cy="274716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4313">
              <a:solidFill>
                <a:schemeClr val="lt1"/>
              </a:solidFill>
              <a:latin typeface="Open Sans ExtraBold"/>
              <a:ea typeface="Open Sans ExtraBold"/>
              <a:cs typeface="Open Sans ExtraBold"/>
              <a:sym typeface="Open Sans ExtraBold"/>
            </a:endParaRPr>
          </a:p>
          <a:p>
            <a:pPr indent="0" lvl="0" marL="0" marR="0" rtl="0" algn="l">
              <a:spcBef>
                <a:spcPts val="0"/>
              </a:spcBef>
              <a:spcAft>
                <a:spcPts val="0"/>
              </a:spcAft>
              <a:buNone/>
            </a:pPr>
            <a:r>
              <a:rPr lang="en-US" sz="4313">
                <a:solidFill>
                  <a:schemeClr val="lt1"/>
                </a:solidFill>
                <a:latin typeface="Open Sans ExtraBold"/>
                <a:ea typeface="Open Sans ExtraBold"/>
                <a:cs typeface="Open Sans ExtraBold"/>
                <a:sym typeface="Open Sans ExtraBold"/>
              </a:rPr>
              <a:t>Through </a:t>
            </a:r>
            <a:endParaRPr/>
          </a:p>
          <a:p>
            <a:pPr indent="0" lvl="0" marL="0" marR="0" rtl="0" algn="l">
              <a:spcBef>
                <a:spcPts val="0"/>
              </a:spcBef>
              <a:spcAft>
                <a:spcPts val="0"/>
              </a:spcAft>
              <a:buNone/>
            </a:pPr>
            <a:r>
              <a:rPr lang="en-US" sz="4313">
                <a:solidFill>
                  <a:schemeClr val="lt1"/>
                </a:solidFill>
                <a:latin typeface="Open Sans ExtraBold"/>
                <a:ea typeface="Open Sans ExtraBold"/>
                <a:cs typeface="Open Sans ExtraBold"/>
                <a:sym typeface="Open Sans ExtraBold"/>
              </a:rPr>
              <a:t>Mathematical Thinking </a:t>
            </a:r>
            <a:endParaRPr/>
          </a:p>
          <a:p>
            <a:pPr indent="0" lvl="0" marL="0" marR="0" rtl="0" algn="l">
              <a:spcBef>
                <a:spcPts val="0"/>
              </a:spcBef>
              <a:spcAft>
                <a:spcPts val="0"/>
              </a:spcAft>
              <a:buNone/>
            </a:pPr>
            <a:r>
              <a:rPr lang="en-US" sz="4313">
                <a:solidFill>
                  <a:schemeClr val="lt1"/>
                </a:solidFill>
                <a:latin typeface="Open Sans ExtraBold"/>
                <a:ea typeface="Open Sans ExtraBold"/>
                <a:cs typeface="Open Sans ExtraBold"/>
                <a:sym typeface="Open Sans ExtraBold"/>
              </a:rPr>
              <a:t>And Game-Based Learning</a:t>
            </a:r>
            <a:endParaRPr/>
          </a:p>
        </p:txBody>
      </p:sp>
      <p:sp>
        <p:nvSpPr>
          <p:cNvPr id="95" name="Google Shape;95;p1"/>
          <p:cNvSpPr txBox="1"/>
          <p:nvPr/>
        </p:nvSpPr>
        <p:spPr>
          <a:xfrm>
            <a:off x="513935" y="4603799"/>
            <a:ext cx="1182297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FFF"/>
                </a:solidFill>
                <a:latin typeface="Open Sans"/>
                <a:ea typeface="Open Sans"/>
                <a:cs typeface="Open Sans"/>
                <a:sym typeface="Open Sans"/>
              </a:rPr>
              <a:t>CODING Workshop</a:t>
            </a:r>
            <a:r>
              <a:rPr lang="en-US" sz="1800">
                <a:solidFill>
                  <a:srgbClr val="FFFFFF"/>
                </a:solidFill>
                <a:latin typeface="Open Sans"/>
                <a:ea typeface="Open Sans"/>
                <a:cs typeface="Open Sans"/>
                <a:sym typeface="Open Sans"/>
              </a:rPr>
              <a:t>:   Select “Slide Show” from the beginning.  Click screen to advance. </a:t>
            </a:r>
            <a:endParaRPr/>
          </a:p>
          <a:p>
            <a:pPr indent="0" lvl="0" marL="0" marR="0" rtl="0" algn="l">
              <a:spcBef>
                <a:spcPts val="0"/>
              </a:spcBef>
              <a:spcAft>
                <a:spcPts val="0"/>
              </a:spcAft>
              <a:buNone/>
            </a:pPr>
            <a:r>
              <a:rPr lang="en-US" sz="1800">
                <a:solidFill>
                  <a:srgbClr val="FFFFFF"/>
                </a:solidFill>
                <a:latin typeface="Open Sans"/>
                <a:ea typeface="Open Sans"/>
                <a:cs typeface="Open Sans"/>
                <a:sym typeface="Open Sans"/>
              </a:rPr>
              <a:t>For Grades K - 10</a:t>
            </a:r>
            <a:endParaRPr/>
          </a:p>
        </p:txBody>
      </p:sp>
      <p:sp>
        <p:nvSpPr>
          <p:cNvPr id="96" name="Google Shape;96;p1"/>
          <p:cNvSpPr txBox="1"/>
          <p:nvPr/>
        </p:nvSpPr>
        <p:spPr>
          <a:xfrm>
            <a:off x="6949502" y="5619462"/>
            <a:ext cx="6002608" cy="12618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FFFF"/>
                </a:solidFill>
                <a:latin typeface="Open Sans"/>
                <a:ea typeface="Open Sans"/>
                <a:cs typeface="Open Sans"/>
                <a:sym typeface="Open Sans"/>
              </a:rPr>
              <a:t>Rudy Neufeld </a:t>
            </a:r>
            <a:endParaRPr/>
          </a:p>
          <a:p>
            <a:pPr indent="0" lvl="0" marL="0" marR="0" rtl="0" algn="l">
              <a:spcBef>
                <a:spcPts val="0"/>
              </a:spcBef>
              <a:spcAft>
                <a:spcPts val="0"/>
              </a:spcAft>
              <a:buNone/>
            </a:pPr>
            <a:r>
              <a:rPr lang="en-US" sz="2400">
                <a:solidFill>
                  <a:srgbClr val="FFFFFF"/>
                </a:solidFill>
                <a:latin typeface="Open Sans"/>
                <a:ea typeface="Open Sans"/>
                <a:cs typeface="Open Sans"/>
                <a:sym typeface="Open Sans"/>
              </a:rPr>
              <a:t>Math &amp; Coding by Neufeld Learning</a:t>
            </a:r>
            <a:endParaRPr/>
          </a:p>
          <a:p>
            <a:pPr indent="0" lvl="0" marL="0" marR="0" rtl="0" algn="l">
              <a:spcBef>
                <a:spcPts val="0"/>
              </a:spcBef>
              <a:spcAft>
                <a:spcPts val="0"/>
              </a:spcAft>
              <a:buNone/>
            </a:pPr>
            <a:r>
              <a:rPr lang="en-US" sz="2800" u="sng">
                <a:solidFill>
                  <a:schemeClr val="lt2"/>
                </a:solidFill>
                <a:latin typeface="Open Sans"/>
                <a:ea typeface="Open Sans"/>
                <a:cs typeface="Open Sans"/>
                <a:sym typeface="Open Sans"/>
                <a:hlinkClick r:id="rId5">
                  <a:extLst>
                    <a:ext uri="{A12FA001-AC4F-418D-AE19-62706E023703}">
                      <ahyp:hlinkClr val="tx"/>
                    </a:ext>
                  </a:extLst>
                </a:hlinkClick>
              </a:rPr>
              <a:t> www.umathx.com</a:t>
            </a:r>
            <a:r>
              <a:rPr lang="en-US" sz="2800">
                <a:solidFill>
                  <a:schemeClr val="lt2"/>
                </a:solidFill>
                <a:latin typeface="Open Sans"/>
                <a:ea typeface="Open Sans"/>
                <a:cs typeface="Open Sans"/>
                <a:sym typeface="Open Sans"/>
              </a:rPr>
              <a:t> </a:t>
            </a:r>
            <a:endParaRPr/>
          </a:p>
        </p:txBody>
      </p:sp>
      <p:sp>
        <p:nvSpPr>
          <p:cNvPr id="97" name="Google Shape;97;p1"/>
          <p:cNvSpPr txBox="1"/>
          <p:nvPr/>
        </p:nvSpPr>
        <p:spPr>
          <a:xfrm>
            <a:off x="5948218" y="3334326"/>
            <a:ext cx="5523346" cy="4895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8" name="Google Shape;98;p1"/>
          <p:cNvPicPr preferRelativeResize="0"/>
          <p:nvPr/>
        </p:nvPicPr>
        <p:blipFill rotWithShape="1">
          <a:blip r:embed="rId6">
            <a:alphaModFix/>
          </a:blip>
          <a:srcRect b="0" l="0" r="0" t="0"/>
          <a:stretch/>
        </p:blipFill>
        <p:spPr>
          <a:xfrm rot="296374">
            <a:off x="9522349" y="1577387"/>
            <a:ext cx="2320786" cy="29927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100"/>
                                  </p:stCondLst>
                                  <p:childTnLst>
                                    <p:set>
                                      <p:cBhvr>
                                        <p:cTn dur="1" fill="hold">
                                          <p:stCondLst>
                                            <p:cond delay="0"/>
                                          </p:stCondLst>
                                        </p:cTn>
                                        <p:tgtEl>
                                          <p:spTgt spid="94"/>
                                        </p:tgtEl>
                                        <p:attrNameLst>
                                          <p:attrName>style.visibility</p:attrName>
                                        </p:attrNameLst>
                                      </p:cBhvr>
                                      <p:to>
                                        <p:strVal val="visible"/>
                                      </p:to>
                                    </p:set>
                                    <p:anim calcmode="lin" valueType="num">
                                      <p:cBhvr additive="base">
                                        <p:cTn dur="1500"/>
                                        <p:tgtEl>
                                          <p:spTgt spid="9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100"/>
                                  </p:stCondLst>
                                  <p:childTnLst>
                                    <p:set>
                                      <p:cBhvr>
                                        <p:cTn dur="1" fill="hold">
                                          <p:stCondLst>
                                            <p:cond delay="0"/>
                                          </p:stCondLst>
                                        </p:cTn>
                                        <p:tgtEl>
                                          <p:spTgt spid="95"/>
                                        </p:tgtEl>
                                        <p:attrNameLst>
                                          <p:attrName>style.visibility</p:attrName>
                                        </p:attrNameLst>
                                      </p:cBhvr>
                                      <p:to>
                                        <p:strVal val="visible"/>
                                      </p:to>
                                    </p:set>
                                    <p:anim calcmode="lin" valueType="num">
                                      <p:cBhvr additive="base">
                                        <p:cTn dur="1500"/>
                                        <p:tgtEl>
                                          <p:spTgt spid="95"/>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5000"/>
                                        <p:tgtEl>
                                          <p:spTgt spid="91"/>
                                        </p:tgtEl>
                                      </p:cBhvr>
                                    </p:animEffect>
                                  </p:childTnLst>
                                </p:cTn>
                              </p:par>
                              <p:par>
                                <p:cTn fill="hold" nodeType="withEffect" presetClass="entr" presetID="2" presetSubtype="2">
                                  <p:stCondLst>
                                    <p:cond delay="10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1500"/>
                                        <p:tgtEl>
                                          <p:spTgt spid="9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10"/>
          <p:cNvPicPr preferRelativeResize="0"/>
          <p:nvPr/>
        </p:nvPicPr>
        <p:blipFill rotWithShape="1">
          <a:blip r:embed="rId3">
            <a:alphaModFix/>
          </a:blip>
          <a:srcRect b="0" l="0" r="0" t="0"/>
          <a:stretch/>
        </p:blipFill>
        <p:spPr>
          <a:xfrm>
            <a:off x="6095983" y="3428989"/>
            <a:ext cx="33" cy="22"/>
          </a:xfrm>
          <a:prstGeom prst="rect">
            <a:avLst/>
          </a:prstGeom>
          <a:noFill/>
          <a:ln>
            <a:noFill/>
          </a:ln>
        </p:spPr>
      </p:pic>
      <p:sp>
        <p:nvSpPr>
          <p:cNvPr id="157" name="Google Shape;157;p10"/>
          <p:cNvSpPr txBox="1"/>
          <p:nvPr/>
        </p:nvSpPr>
        <p:spPr>
          <a:xfrm>
            <a:off x="152398" y="0"/>
            <a:ext cx="573024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7F27"/>
                </a:solidFill>
                <a:latin typeface="Calibri"/>
                <a:ea typeface="Calibri"/>
                <a:cs typeface="Calibri"/>
                <a:sym typeface="Calibri"/>
              </a:rPr>
              <a:t>CHAPTER 2: WALKING THE CODE</a:t>
            </a:r>
            <a:endParaRPr/>
          </a:p>
        </p:txBody>
      </p:sp>
      <p:sp>
        <p:nvSpPr>
          <p:cNvPr id="158" name="Google Shape;158;p10"/>
          <p:cNvSpPr txBox="1"/>
          <p:nvPr/>
        </p:nvSpPr>
        <p:spPr>
          <a:xfrm>
            <a:off x="1127670" y="550896"/>
            <a:ext cx="977373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4F81BD"/>
                </a:solidFill>
                <a:latin typeface="Calibri"/>
                <a:ea typeface="Calibri"/>
                <a:cs typeface="Calibri"/>
                <a:sym typeface="Calibri"/>
              </a:rPr>
              <a:t>We agree on 3 Special Cards in every sequence of code.</a:t>
            </a:r>
            <a:endParaRPr/>
          </a:p>
        </p:txBody>
      </p:sp>
      <p:sp>
        <p:nvSpPr>
          <p:cNvPr id="159" name="Google Shape;159;p10"/>
          <p:cNvSpPr txBox="1"/>
          <p:nvPr/>
        </p:nvSpPr>
        <p:spPr>
          <a:xfrm>
            <a:off x="1542699" y="1445795"/>
            <a:ext cx="771306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Arial Rounded"/>
                <a:ea typeface="Arial Rounded"/>
                <a:cs typeface="Arial Rounded"/>
                <a:sym typeface="Arial Rounded"/>
              </a:rPr>
              <a:t>Always BEGIN every program with the card:</a:t>
            </a:r>
            <a:endParaRPr/>
          </a:p>
          <a:p>
            <a:pPr indent="-285750" lvl="2" marL="1200150" marR="0" rtl="0" algn="l">
              <a:spcBef>
                <a:spcPts val="0"/>
              </a:spcBef>
              <a:spcAft>
                <a:spcPts val="0"/>
              </a:spcAft>
              <a:buClr>
                <a:srgbClr val="3778AB"/>
              </a:buClr>
              <a:buSzPts val="2800"/>
              <a:buFont typeface="Arial"/>
              <a:buChar char="•"/>
            </a:pPr>
            <a:r>
              <a:rPr b="1" i="0" lang="en-US" sz="2800" u="none" cap="none" strike="noStrike">
                <a:solidFill>
                  <a:srgbClr val="3778AB"/>
                </a:solidFill>
                <a:latin typeface="Arial Rounded"/>
                <a:ea typeface="Arial Rounded"/>
                <a:cs typeface="Arial Rounded"/>
                <a:sym typeface="Arial Rounded"/>
              </a:rPr>
              <a:t>RECORD PROGRAM START</a:t>
            </a:r>
            <a:endParaRPr/>
          </a:p>
        </p:txBody>
      </p:sp>
      <p:pic>
        <p:nvPicPr>
          <p:cNvPr id="160" name="Google Shape;160;p10"/>
          <p:cNvPicPr preferRelativeResize="0"/>
          <p:nvPr/>
        </p:nvPicPr>
        <p:blipFill rotWithShape="1">
          <a:blip r:embed="rId4">
            <a:alphaModFix/>
          </a:blip>
          <a:srcRect b="0" l="0" r="0" t="0"/>
          <a:stretch/>
        </p:blipFill>
        <p:spPr>
          <a:xfrm>
            <a:off x="9593297" y="1166151"/>
            <a:ext cx="1308383" cy="1757926"/>
          </a:xfrm>
          <a:prstGeom prst="rect">
            <a:avLst/>
          </a:prstGeom>
          <a:noFill/>
          <a:ln>
            <a:noFill/>
          </a:ln>
        </p:spPr>
      </p:pic>
      <p:pic>
        <p:nvPicPr>
          <p:cNvPr id="161" name="Google Shape;161;p10"/>
          <p:cNvPicPr preferRelativeResize="0"/>
          <p:nvPr/>
        </p:nvPicPr>
        <p:blipFill rotWithShape="1">
          <a:blip r:embed="rId5">
            <a:alphaModFix/>
          </a:blip>
          <a:srcRect b="0" l="0" r="0" t="0"/>
          <a:stretch/>
        </p:blipFill>
        <p:spPr>
          <a:xfrm>
            <a:off x="9593296" y="2985037"/>
            <a:ext cx="1308111" cy="1830780"/>
          </a:xfrm>
          <a:prstGeom prst="rect">
            <a:avLst/>
          </a:prstGeom>
          <a:noFill/>
          <a:ln>
            <a:noFill/>
          </a:ln>
        </p:spPr>
      </p:pic>
      <p:pic>
        <p:nvPicPr>
          <p:cNvPr id="162" name="Google Shape;162;p10"/>
          <p:cNvPicPr preferRelativeResize="0"/>
          <p:nvPr/>
        </p:nvPicPr>
        <p:blipFill rotWithShape="1">
          <a:blip r:embed="rId6">
            <a:alphaModFix/>
          </a:blip>
          <a:srcRect b="0" l="0" r="0" t="0"/>
          <a:stretch/>
        </p:blipFill>
        <p:spPr>
          <a:xfrm>
            <a:off x="9593296" y="4874976"/>
            <a:ext cx="1308111" cy="1830780"/>
          </a:xfrm>
          <a:prstGeom prst="rect">
            <a:avLst/>
          </a:prstGeom>
          <a:noFill/>
          <a:ln>
            <a:noFill/>
          </a:ln>
        </p:spPr>
      </p:pic>
      <p:sp>
        <p:nvSpPr>
          <p:cNvPr id="163" name="Google Shape;163;p10"/>
          <p:cNvSpPr txBox="1"/>
          <p:nvPr/>
        </p:nvSpPr>
        <p:spPr>
          <a:xfrm>
            <a:off x="1542699" y="3330403"/>
            <a:ext cx="7386047"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Arial Rounded"/>
                <a:ea typeface="Arial Rounded"/>
                <a:cs typeface="Arial Rounded"/>
                <a:sym typeface="Arial Rounded"/>
              </a:rPr>
              <a:t>Always END every program with the card:</a:t>
            </a:r>
            <a:endParaRPr/>
          </a:p>
          <a:p>
            <a:pPr indent="-285750" lvl="2" marL="1200150" marR="0" rtl="0" algn="l">
              <a:spcBef>
                <a:spcPts val="0"/>
              </a:spcBef>
              <a:spcAft>
                <a:spcPts val="0"/>
              </a:spcAft>
              <a:buClr>
                <a:srgbClr val="3778AB"/>
              </a:buClr>
              <a:buSzPts val="2800"/>
              <a:buFont typeface="Arial"/>
              <a:buChar char="•"/>
            </a:pPr>
            <a:r>
              <a:rPr b="1" i="0" lang="en-US" sz="2800" u="none" cap="none" strike="noStrike">
                <a:solidFill>
                  <a:srgbClr val="3778AB"/>
                </a:solidFill>
                <a:latin typeface="Arial Rounded"/>
                <a:ea typeface="Arial Rounded"/>
                <a:cs typeface="Arial Rounded"/>
                <a:sym typeface="Arial Rounded"/>
              </a:rPr>
              <a:t>RECORD PROGRAM END</a:t>
            </a:r>
            <a:endParaRPr/>
          </a:p>
        </p:txBody>
      </p:sp>
      <p:sp>
        <p:nvSpPr>
          <p:cNvPr id="164" name="Google Shape;164;p10"/>
          <p:cNvSpPr txBox="1"/>
          <p:nvPr/>
        </p:nvSpPr>
        <p:spPr>
          <a:xfrm>
            <a:off x="1542699" y="5215011"/>
            <a:ext cx="740826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Arial Rounded"/>
                <a:ea typeface="Arial Rounded"/>
                <a:cs typeface="Arial Rounded"/>
                <a:sym typeface="Arial Rounded"/>
              </a:rPr>
              <a:t>Always FOLLOW a program with the card:</a:t>
            </a:r>
            <a:endParaRPr/>
          </a:p>
          <a:p>
            <a:pPr indent="-285750" lvl="2" marL="1200150" marR="0" rtl="0" algn="l">
              <a:spcBef>
                <a:spcPts val="0"/>
              </a:spcBef>
              <a:spcAft>
                <a:spcPts val="0"/>
              </a:spcAft>
              <a:buClr>
                <a:srgbClr val="3778AB"/>
              </a:buClr>
              <a:buSzPts val="2800"/>
              <a:buFont typeface="Arial"/>
              <a:buChar char="•"/>
            </a:pPr>
            <a:r>
              <a:rPr b="1" i="0" lang="en-US" sz="2800" u="none" cap="none" strike="noStrike">
                <a:solidFill>
                  <a:srgbClr val="3778AB"/>
                </a:solidFill>
                <a:latin typeface="Arial Rounded"/>
                <a:ea typeface="Arial Rounded"/>
                <a:cs typeface="Arial Rounded"/>
                <a:sym typeface="Arial Rounded"/>
              </a:rPr>
              <a:t>RUN PROGRAM</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9" name="Shape 169"/>
        <p:cNvGrpSpPr/>
        <p:nvPr/>
      </p:nvGrpSpPr>
      <p:grpSpPr>
        <a:xfrm>
          <a:off x="0" y="0"/>
          <a:ext cx="0" cy="0"/>
          <a:chOff x="0" y="0"/>
          <a:chExt cx="0" cy="0"/>
        </a:xfrm>
      </p:grpSpPr>
      <p:sp>
        <p:nvSpPr>
          <p:cNvPr id="170" name="Google Shape;170;p11"/>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1" name="Google Shape;171;p11"/>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2" name="Google Shape;172;p11"/>
          <p:cNvSpPr txBox="1"/>
          <p:nvPr>
            <p:ph idx="1" type="body"/>
          </p:nvPr>
        </p:nvSpPr>
        <p:spPr>
          <a:xfrm>
            <a:off x="252597" y="2680395"/>
            <a:ext cx="4909953" cy="332066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a:latin typeface="Arial"/>
                <a:ea typeface="Arial"/>
                <a:cs typeface="Arial"/>
                <a:sym typeface="Arial"/>
              </a:rPr>
              <a:t>Learning takes place from the </a:t>
            </a:r>
            <a:r>
              <a:rPr b="1" lang="en-US" sz="2400">
                <a:latin typeface="Arial"/>
                <a:ea typeface="Arial"/>
                <a:cs typeface="Arial"/>
                <a:sym typeface="Arial"/>
              </a:rPr>
              <a:t>CONCRETE to the ABSTRACT.</a:t>
            </a:r>
            <a:endParaRPr/>
          </a:p>
          <a:p>
            <a:pPr indent="-228600" lvl="0" marL="228600" rtl="0" algn="l">
              <a:lnSpc>
                <a:spcPct val="90000"/>
              </a:lnSpc>
              <a:spcBef>
                <a:spcPts val="1000"/>
              </a:spcBef>
              <a:spcAft>
                <a:spcPts val="0"/>
              </a:spcAft>
              <a:buClr>
                <a:schemeClr val="dk1"/>
              </a:buClr>
              <a:buSzPts val="2400"/>
              <a:buChar char="•"/>
            </a:pPr>
            <a:r>
              <a:rPr lang="en-US" sz="2400">
                <a:latin typeface="Arial"/>
                <a:ea typeface="Arial"/>
                <a:cs typeface="Arial"/>
                <a:sym typeface="Arial"/>
              </a:rPr>
              <a:t>Place cards on the ground or table in a specific sequence and then act out the commands.</a:t>
            </a:r>
            <a:endParaRPr/>
          </a:p>
          <a:p>
            <a:pPr indent="-88900" lvl="0" marL="22860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sz="2200"/>
          </a:p>
        </p:txBody>
      </p:sp>
      <p:pic>
        <p:nvPicPr>
          <p:cNvPr id="173" name="Google Shape;173;p11"/>
          <p:cNvPicPr preferRelativeResize="0"/>
          <p:nvPr>
            <p:ph idx="2" type="body"/>
          </p:nvPr>
        </p:nvPicPr>
        <p:blipFill rotWithShape="1">
          <a:blip r:embed="rId3">
            <a:alphaModFix/>
          </a:blip>
          <a:srcRect b="0" l="18866" r="18866" t="0"/>
          <a:stretch/>
        </p:blipFill>
        <p:spPr>
          <a:xfrm>
            <a:off x="5330777" y="10"/>
            <a:ext cx="6878775" cy="6857990"/>
          </a:xfrm>
          <a:prstGeom prst="rect">
            <a:avLst/>
          </a:prstGeom>
          <a:noFill/>
          <a:ln>
            <a:noFill/>
          </a:ln>
        </p:spPr>
      </p:pic>
      <p:pic>
        <p:nvPicPr>
          <p:cNvPr descr="Graphical user interface, application&#10;&#10;Description automatically generated" id="174" name="Google Shape;174;p11"/>
          <p:cNvPicPr preferRelativeResize="0"/>
          <p:nvPr/>
        </p:nvPicPr>
        <p:blipFill rotWithShape="1">
          <a:blip r:embed="rId4">
            <a:alphaModFix/>
          </a:blip>
          <a:srcRect b="0" l="0" r="0" t="0"/>
          <a:stretch/>
        </p:blipFill>
        <p:spPr>
          <a:xfrm>
            <a:off x="255645" y="4544934"/>
            <a:ext cx="5057580" cy="2154517"/>
          </a:xfrm>
          <a:prstGeom prst="rect">
            <a:avLst/>
          </a:prstGeom>
          <a:noFill/>
          <a:ln>
            <a:noFill/>
          </a:ln>
        </p:spPr>
      </p:pic>
      <p:pic>
        <p:nvPicPr>
          <p:cNvPr id="175" name="Google Shape;175;p11"/>
          <p:cNvPicPr preferRelativeResize="0"/>
          <p:nvPr/>
        </p:nvPicPr>
        <p:blipFill rotWithShape="1">
          <a:blip r:embed="rId5">
            <a:alphaModFix/>
          </a:blip>
          <a:srcRect b="0" l="0" r="0" t="0"/>
          <a:stretch/>
        </p:blipFill>
        <p:spPr>
          <a:xfrm>
            <a:off x="31881" y="541338"/>
            <a:ext cx="5648325" cy="1514475"/>
          </a:xfrm>
          <a:prstGeom prst="rect">
            <a:avLst/>
          </a:prstGeom>
          <a:noFill/>
          <a:ln>
            <a:noFill/>
          </a:ln>
        </p:spPr>
      </p:pic>
      <p:sp>
        <p:nvSpPr>
          <p:cNvPr id="176" name="Google Shape;176;p11"/>
          <p:cNvSpPr txBox="1"/>
          <p:nvPr/>
        </p:nvSpPr>
        <p:spPr>
          <a:xfrm>
            <a:off x="42807" y="1287554"/>
            <a:ext cx="5678600" cy="12618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548DD4"/>
                </a:solidFill>
                <a:latin typeface="Arial"/>
                <a:ea typeface="Arial"/>
                <a:cs typeface="Arial"/>
                <a:sym typeface="Arial"/>
              </a:rPr>
              <a:t>  </a:t>
            </a:r>
            <a:endParaRPr sz="1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400">
                <a:solidFill>
                  <a:schemeClr val="dk1"/>
                </a:solidFill>
                <a:latin typeface="Times New Roman"/>
                <a:ea typeface="Times New Roman"/>
                <a:cs typeface="Times New Roman"/>
                <a:sym typeface="Times New Roman"/>
              </a:rPr>
              <a:t> </a:t>
            </a:r>
            <a:endParaRPr b="1" sz="1600" u="sng">
              <a:solidFill>
                <a:srgbClr val="0000FF"/>
              </a:solidFill>
              <a:latin typeface="Arial"/>
              <a:ea typeface="Arial"/>
              <a:cs typeface="Arial"/>
              <a:sym typeface="Arial"/>
            </a:endParaRPr>
          </a:p>
          <a:p>
            <a:pPr indent="0" lvl="0" marL="0" marR="0" rtl="0" algn="l">
              <a:spcBef>
                <a:spcPts val="0"/>
              </a:spcBef>
              <a:spcAft>
                <a:spcPts val="0"/>
              </a:spcAft>
              <a:buNone/>
            </a:pPr>
            <a:r>
              <a:t/>
            </a:r>
            <a:endParaRPr b="1" sz="1600">
              <a:solidFill>
                <a:srgbClr val="0000FF"/>
              </a:solidFill>
              <a:latin typeface="Arial"/>
              <a:ea typeface="Arial"/>
              <a:cs typeface="Arial"/>
              <a:sym typeface="Arial"/>
            </a:endParaRPr>
          </a:p>
          <a:p>
            <a:pPr indent="457200" lvl="0" marL="0" marR="0" rtl="0" algn="l">
              <a:spcBef>
                <a:spcPts val="0"/>
              </a:spcBef>
              <a:spcAft>
                <a:spcPts val="0"/>
              </a:spcAft>
              <a:buNone/>
            </a:pPr>
            <a:r>
              <a:t/>
            </a:r>
            <a:endParaRPr sz="1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400">
              <a:solidFill>
                <a:schemeClr val="dk1"/>
              </a:solidFill>
              <a:latin typeface="Times New Roman"/>
              <a:ea typeface="Times New Roman"/>
              <a:cs typeface="Times New Roman"/>
              <a:sym typeface="Times New Roman"/>
            </a:endParaRPr>
          </a:p>
        </p:txBody>
      </p:sp>
      <p:sp>
        <p:nvSpPr>
          <p:cNvPr id="177" name="Google Shape;177;p11"/>
          <p:cNvSpPr txBox="1"/>
          <p:nvPr/>
        </p:nvSpPr>
        <p:spPr>
          <a:xfrm>
            <a:off x="8514686" y="6299933"/>
            <a:ext cx="3673504" cy="3751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u="sng">
                <a:solidFill>
                  <a:srgbClr val="4F81BD"/>
                </a:solidFill>
                <a:latin typeface="Arial"/>
                <a:ea typeface="Arial"/>
                <a:cs typeface="Arial"/>
                <a:sym typeface="Arial"/>
                <a:hlinkClick r:id="rId6">
                  <a:extLst>
                    <a:ext uri="{A12FA001-AC4F-418D-AE19-62706E023703}">
                      <ahyp:hlinkClr val="tx"/>
                    </a:ext>
                  </a:extLst>
                </a:hlinkClick>
              </a:rPr>
              <a:t>KaiBot Coding Cards Template</a:t>
            </a:r>
            <a:endParaRPr sz="1800">
              <a:solidFill>
                <a:schemeClr val="dk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2"/>
          <p:cNvSpPr txBox="1"/>
          <p:nvPr/>
        </p:nvSpPr>
        <p:spPr>
          <a:xfrm>
            <a:off x="294393" y="0"/>
            <a:ext cx="176604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Arial"/>
                <a:ea typeface="Arial"/>
                <a:cs typeface="Arial"/>
                <a:sym typeface="Arial"/>
              </a:rPr>
              <a:t>Ch 2, pg 23</a:t>
            </a:r>
            <a:endParaRPr/>
          </a:p>
        </p:txBody>
      </p:sp>
      <p:pic>
        <p:nvPicPr>
          <p:cNvPr id="183" name="Google Shape;183;p12"/>
          <p:cNvPicPr preferRelativeResize="0"/>
          <p:nvPr/>
        </p:nvPicPr>
        <p:blipFill rotWithShape="1">
          <a:blip r:embed="rId3">
            <a:alphaModFix/>
          </a:blip>
          <a:srcRect b="0" l="0" r="0" t="0"/>
          <a:stretch/>
        </p:blipFill>
        <p:spPr>
          <a:xfrm>
            <a:off x="2364161" y="0"/>
            <a:ext cx="6943725" cy="66389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Arial"/>
              <a:buNone/>
            </a:pPr>
            <a:r>
              <a:rPr b="1" lang="en-US" sz="2000">
                <a:latin typeface="Arial"/>
                <a:ea typeface="Arial"/>
                <a:cs typeface="Arial"/>
                <a:sym typeface="Arial"/>
              </a:rPr>
              <a:t>Ch 2 Pg 29</a:t>
            </a:r>
            <a:endParaRPr/>
          </a:p>
        </p:txBody>
      </p:sp>
      <p:pic>
        <p:nvPicPr>
          <p:cNvPr id="189" name="Google Shape;189;p13"/>
          <p:cNvPicPr preferRelativeResize="0"/>
          <p:nvPr/>
        </p:nvPicPr>
        <p:blipFill rotWithShape="1">
          <a:blip r:embed="rId3">
            <a:alphaModFix/>
          </a:blip>
          <a:srcRect b="0" l="0" r="0" t="0"/>
          <a:stretch/>
        </p:blipFill>
        <p:spPr>
          <a:xfrm>
            <a:off x="2965308" y="365125"/>
            <a:ext cx="5643128" cy="6516000"/>
          </a:xfrm>
          <a:prstGeom prst="rect">
            <a:avLst/>
          </a:prstGeom>
          <a:noFill/>
          <a:ln>
            <a:noFill/>
          </a:ln>
        </p:spPr>
      </p:pic>
      <p:pic>
        <p:nvPicPr>
          <p:cNvPr descr="Chart&#10;&#10;Description automatically generated" id="190" name="Google Shape;190;p13"/>
          <p:cNvPicPr preferRelativeResize="0"/>
          <p:nvPr/>
        </p:nvPicPr>
        <p:blipFill rotWithShape="1">
          <a:blip r:embed="rId4">
            <a:alphaModFix/>
          </a:blip>
          <a:srcRect b="0" l="0" r="0" t="0"/>
          <a:stretch/>
        </p:blipFill>
        <p:spPr>
          <a:xfrm>
            <a:off x="5324425" y="3047125"/>
            <a:ext cx="828000" cy="828000"/>
          </a:xfrm>
          <a:prstGeom prst="rect">
            <a:avLst/>
          </a:prstGeom>
          <a:noFill/>
          <a:ln>
            <a:noFill/>
          </a:ln>
        </p:spPr>
      </p:pic>
      <p:pic>
        <p:nvPicPr>
          <p:cNvPr descr="Shape, square&#10;&#10;Description automatically generated" id="191" name="Google Shape;191;p13"/>
          <p:cNvPicPr preferRelativeResize="0"/>
          <p:nvPr/>
        </p:nvPicPr>
        <p:blipFill rotWithShape="1">
          <a:blip r:embed="rId5">
            <a:alphaModFix/>
          </a:blip>
          <a:srcRect b="0" l="0" r="0" t="0"/>
          <a:stretch/>
        </p:blipFill>
        <p:spPr>
          <a:xfrm>
            <a:off x="5324429" y="3944625"/>
            <a:ext cx="881163" cy="864000"/>
          </a:xfrm>
          <a:prstGeom prst="rect">
            <a:avLst/>
          </a:prstGeom>
          <a:noFill/>
          <a:ln>
            <a:noFill/>
          </a:ln>
        </p:spPr>
      </p:pic>
      <p:pic>
        <p:nvPicPr>
          <p:cNvPr descr="A picture containing graphical user interface&#10;&#10;Description automatically generated" id="192" name="Google Shape;192;p13"/>
          <p:cNvPicPr preferRelativeResize="0"/>
          <p:nvPr>
            <p:ph idx="2" type="body"/>
          </p:nvPr>
        </p:nvPicPr>
        <p:blipFill rotWithShape="1">
          <a:blip r:embed="rId6">
            <a:alphaModFix/>
          </a:blip>
          <a:srcRect b="0" l="0" r="0" t="0"/>
          <a:stretch/>
        </p:blipFill>
        <p:spPr>
          <a:xfrm>
            <a:off x="8623302" y="1931125"/>
            <a:ext cx="738653" cy="1116000"/>
          </a:xfrm>
          <a:prstGeom prst="rect">
            <a:avLst/>
          </a:prstGeom>
          <a:noFill/>
          <a:ln>
            <a:noFill/>
          </a:ln>
        </p:spPr>
      </p:pic>
      <p:pic>
        <p:nvPicPr>
          <p:cNvPr descr="Graphical user interface&#10;&#10;Description automatically generated with medium confidence" id="193" name="Google Shape;193;p13"/>
          <p:cNvPicPr preferRelativeResize="0"/>
          <p:nvPr/>
        </p:nvPicPr>
        <p:blipFill rotWithShape="1">
          <a:blip r:embed="rId7">
            <a:alphaModFix/>
          </a:blip>
          <a:srcRect b="0" l="0" r="0" t="0"/>
          <a:stretch/>
        </p:blipFill>
        <p:spPr>
          <a:xfrm>
            <a:off x="10599253" y="1949845"/>
            <a:ext cx="731520" cy="1097280"/>
          </a:xfrm>
          <a:prstGeom prst="rect">
            <a:avLst/>
          </a:prstGeom>
          <a:noFill/>
          <a:ln>
            <a:noFill/>
          </a:ln>
        </p:spPr>
      </p:pic>
      <p:sp>
        <p:nvSpPr>
          <p:cNvPr id="194" name="Google Shape;194;p13"/>
          <p:cNvSpPr txBox="1"/>
          <p:nvPr/>
        </p:nvSpPr>
        <p:spPr>
          <a:xfrm>
            <a:off x="9338452" y="2038350"/>
            <a:ext cx="1375101"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7030A0"/>
                </a:solidFill>
                <a:latin typeface="Arial"/>
                <a:ea typeface="Arial"/>
                <a:cs typeface="Arial"/>
                <a:sym typeface="Arial"/>
              </a:rPr>
              <a:t>Loop repeats code between these cards.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4"/>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00" name="Google Shape;200;p14"/>
          <p:cNvGrpSpPr/>
          <p:nvPr/>
        </p:nvGrpSpPr>
        <p:grpSpPr>
          <a:xfrm>
            <a:off x="0" y="1083484"/>
            <a:ext cx="355196" cy="673460"/>
            <a:chOff x="0" y="823811"/>
            <a:chExt cx="355196" cy="673460"/>
          </a:xfrm>
        </p:grpSpPr>
        <p:sp>
          <p:nvSpPr>
            <p:cNvPr id="201" name="Google Shape;201;p14"/>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 name="Google Shape;202;p14"/>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03" name="Google Shape;203;p14"/>
          <p:cNvSpPr/>
          <p:nvPr/>
        </p:nvSpPr>
        <p:spPr>
          <a:xfrm flipH="1">
            <a:off x="665085" y="2090569"/>
            <a:ext cx="429768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 name="Google Shape;204;p14"/>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5" name="Google Shape;205;p14"/>
          <p:cNvSpPr/>
          <p:nvPr/>
        </p:nvSpPr>
        <p:spPr>
          <a:xfrm>
            <a:off x="5685810" y="513853"/>
            <a:ext cx="6009366" cy="583457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6" name="Google Shape;206;p14"/>
          <p:cNvSpPr txBox="1"/>
          <p:nvPr/>
        </p:nvSpPr>
        <p:spPr>
          <a:xfrm>
            <a:off x="571186" y="-635"/>
            <a:ext cx="6009366" cy="1956841"/>
          </a:xfrm>
          <a:prstGeom prst="rect">
            <a:avLst/>
          </a:prstGeom>
          <a:noFill/>
          <a:ln>
            <a:noFill/>
          </a:ln>
        </p:spPr>
        <p:txBody>
          <a:bodyPr anchorCtr="0" anchor="b" bIns="45700" lIns="91425" spcFirstLastPara="1" rIns="91425" wrap="square" tIns="45700">
            <a:normAutofit fontScale="90000" lnSpcReduction="10000"/>
          </a:bodyPr>
          <a:lstStyle/>
          <a:p>
            <a:pPr indent="0" lvl="0" marL="0" marR="0" rtl="0" algn="l">
              <a:lnSpc>
                <a:spcPct val="90000"/>
              </a:lnSpc>
              <a:spcBef>
                <a:spcPts val="0"/>
              </a:spcBef>
              <a:spcAft>
                <a:spcPts val="0"/>
              </a:spcAft>
              <a:buClr>
                <a:srgbClr val="FFC000"/>
              </a:buClr>
              <a:buSzPct val="100000"/>
              <a:buFont typeface="Open Sans ExtraBold"/>
              <a:buNone/>
            </a:pPr>
            <a:r>
              <a:rPr lang="en-US" sz="4000">
                <a:solidFill>
                  <a:srgbClr val="FFC000"/>
                </a:solidFill>
                <a:latin typeface="Open Sans ExtraBold"/>
                <a:ea typeface="Open Sans ExtraBold"/>
                <a:cs typeface="Open Sans ExtraBold"/>
                <a:sym typeface="Open Sans ExtraBold"/>
              </a:rPr>
              <a:t>Screen-free</a:t>
            </a:r>
            <a:endParaRPr/>
          </a:p>
          <a:p>
            <a:pPr indent="0" lvl="0" marL="0" marR="0" rtl="0" algn="l">
              <a:lnSpc>
                <a:spcPct val="90000"/>
              </a:lnSpc>
              <a:spcBef>
                <a:spcPts val="0"/>
              </a:spcBef>
              <a:spcAft>
                <a:spcPts val="0"/>
              </a:spcAft>
              <a:buClr>
                <a:srgbClr val="FFC000"/>
              </a:buClr>
              <a:buSzPct val="100000"/>
              <a:buFont typeface="Open Sans ExtraBold"/>
              <a:buNone/>
            </a:pPr>
            <a:r>
              <a:rPr lang="en-US" sz="4000">
                <a:solidFill>
                  <a:srgbClr val="FFC000"/>
                </a:solidFill>
                <a:latin typeface="Open Sans ExtraBold"/>
                <a:ea typeface="Open Sans ExtraBold"/>
                <a:cs typeface="Open Sans ExtraBold"/>
                <a:sym typeface="Open Sans ExtraBold"/>
              </a:rPr>
              <a:t>(chapter 3)</a:t>
            </a:r>
            <a:br>
              <a:rPr lang="en-US" sz="4000">
                <a:solidFill>
                  <a:srgbClr val="A7D0CF"/>
                </a:solidFill>
                <a:latin typeface="Open Sans ExtraBold"/>
                <a:ea typeface="Open Sans ExtraBold"/>
                <a:cs typeface="Open Sans ExtraBold"/>
                <a:sym typeface="Open Sans ExtraBold"/>
              </a:rPr>
            </a:br>
            <a:r>
              <a:rPr lang="en-US" sz="4200">
                <a:solidFill>
                  <a:schemeClr val="dk1"/>
                </a:solidFill>
                <a:latin typeface="Arial"/>
                <a:ea typeface="Arial"/>
                <a:cs typeface="Arial"/>
                <a:sym typeface="Arial"/>
              </a:rPr>
              <a:t>Coding KaiBot </a:t>
            </a:r>
            <a:endParaRPr/>
          </a:p>
          <a:p>
            <a:pPr indent="0" lvl="0" marL="0" marR="0" rtl="0" algn="l">
              <a:lnSpc>
                <a:spcPct val="90000"/>
              </a:lnSpc>
              <a:spcBef>
                <a:spcPts val="0"/>
              </a:spcBef>
              <a:spcAft>
                <a:spcPts val="0"/>
              </a:spcAft>
              <a:buClr>
                <a:schemeClr val="dk1"/>
              </a:buClr>
              <a:buSzPct val="100000"/>
              <a:buFont typeface="Arial"/>
              <a:buNone/>
            </a:pPr>
            <a:r>
              <a:rPr lang="en-US" sz="4200">
                <a:solidFill>
                  <a:schemeClr val="dk1"/>
                </a:solidFill>
                <a:latin typeface="Arial"/>
                <a:ea typeface="Arial"/>
                <a:cs typeface="Arial"/>
                <a:sym typeface="Arial"/>
              </a:rPr>
              <a:t>with Cards</a:t>
            </a:r>
            <a:endParaRPr/>
          </a:p>
        </p:txBody>
      </p:sp>
      <p:pic>
        <p:nvPicPr>
          <p:cNvPr id="207" name="Google Shape;207;p14"/>
          <p:cNvPicPr preferRelativeResize="0"/>
          <p:nvPr>
            <p:ph idx="2" type="body"/>
          </p:nvPr>
        </p:nvPicPr>
        <p:blipFill rotWithShape="1">
          <a:blip r:embed="rId3">
            <a:alphaModFix/>
          </a:blip>
          <a:srcRect b="0" l="0" r="0" t="0"/>
          <a:stretch/>
        </p:blipFill>
        <p:spPr>
          <a:xfrm>
            <a:off x="6245771" y="411005"/>
            <a:ext cx="6142171" cy="6162697"/>
          </a:xfrm>
          <a:prstGeom prst="rect">
            <a:avLst/>
          </a:prstGeom>
          <a:noFill/>
          <a:ln>
            <a:noFill/>
          </a:ln>
        </p:spPr>
      </p:pic>
      <p:sp>
        <p:nvSpPr>
          <p:cNvPr id="208" name="Google Shape;208;p14"/>
          <p:cNvSpPr txBox="1"/>
          <p:nvPr>
            <p:ph idx="1" type="body"/>
          </p:nvPr>
        </p:nvSpPr>
        <p:spPr>
          <a:xfrm>
            <a:off x="195943" y="2509935"/>
            <a:ext cx="6465565" cy="396143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a:latin typeface="Arial"/>
                <a:ea typeface="Arial"/>
                <a:cs typeface="Arial"/>
                <a:sym typeface="Arial"/>
              </a:rPr>
              <a:t>KaiBot </a:t>
            </a:r>
            <a:r>
              <a:rPr b="1" lang="en-US" sz="2400">
                <a:latin typeface="Arial"/>
                <a:ea typeface="Arial"/>
                <a:cs typeface="Arial"/>
                <a:sym typeface="Arial"/>
              </a:rPr>
              <a:t>scans</a:t>
            </a:r>
            <a:r>
              <a:rPr lang="en-US" sz="2400">
                <a:latin typeface="Arial"/>
                <a:ea typeface="Arial"/>
                <a:cs typeface="Arial"/>
                <a:sym typeface="Arial"/>
              </a:rPr>
              <a:t> and </a:t>
            </a:r>
            <a:r>
              <a:rPr b="1" lang="en-US" sz="2400">
                <a:latin typeface="Arial"/>
                <a:ea typeface="Arial"/>
                <a:cs typeface="Arial"/>
                <a:sym typeface="Arial"/>
              </a:rPr>
              <a:t>reads </a:t>
            </a:r>
            <a:r>
              <a:rPr lang="en-US" sz="2400">
                <a:latin typeface="Arial"/>
                <a:ea typeface="Arial"/>
                <a:cs typeface="Arial"/>
                <a:sym typeface="Arial"/>
              </a:rPr>
              <a:t>each card in the sequence.</a:t>
            </a:r>
            <a:endParaRPr/>
          </a:p>
          <a:p>
            <a:pPr indent="-228600" lvl="0" marL="228600" rtl="0" algn="l">
              <a:lnSpc>
                <a:spcPct val="90000"/>
              </a:lnSpc>
              <a:spcBef>
                <a:spcPts val="1000"/>
              </a:spcBef>
              <a:spcAft>
                <a:spcPts val="0"/>
              </a:spcAft>
              <a:buClr>
                <a:schemeClr val="dk1"/>
              </a:buClr>
              <a:buSzPts val="2400"/>
              <a:buChar char="•"/>
            </a:pPr>
            <a:r>
              <a:rPr lang="en-US" sz="2400">
                <a:latin typeface="Arial"/>
                <a:ea typeface="Arial"/>
                <a:cs typeface="Arial"/>
                <a:sym typeface="Arial"/>
              </a:rPr>
              <a:t>Then KaiBot </a:t>
            </a:r>
            <a:r>
              <a:rPr b="1" lang="en-US" sz="2400">
                <a:latin typeface="Arial"/>
                <a:ea typeface="Arial"/>
                <a:cs typeface="Arial"/>
                <a:sym typeface="Arial"/>
              </a:rPr>
              <a:t>acts on </a:t>
            </a:r>
            <a:r>
              <a:rPr lang="en-US" sz="2400">
                <a:latin typeface="Arial"/>
                <a:ea typeface="Arial"/>
                <a:cs typeface="Arial"/>
                <a:sym typeface="Arial"/>
              </a:rPr>
              <a:t>specific code which results in corresponding action by KaiBot.</a:t>
            </a:r>
            <a:endParaRPr/>
          </a:p>
          <a:p>
            <a:pPr indent="-228600" lvl="0" marL="228600" rtl="0" algn="l">
              <a:lnSpc>
                <a:spcPct val="90000"/>
              </a:lnSpc>
              <a:spcBef>
                <a:spcPts val="1000"/>
              </a:spcBef>
              <a:spcAft>
                <a:spcPts val="0"/>
              </a:spcAft>
              <a:buClr>
                <a:schemeClr val="dk1"/>
              </a:buClr>
              <a:buSzPts val="2400"/>
              <a:buChar char="•"/>
            </a:pPr>
            <a:r>
              <a:rPr lang="en-US" sz="2400">
                <a:latin typeface="Arial"/>
                <a:ea typeface="Arial"/>
                <a:cs typeface="Arial"/>
                <a:sym typeface="Arial"/>
              </a:rPr>
              <a:t>This gives us a great opportunity to …</a:t>
            </a:r>
            <a:endParaRPr/>
          </a:p>
          <a:p>
            <a:pPr indent="0" lvl="0" marL="0" rtl="0" algn="l">
              <a:lnSpc>
                <a:spcPct val="90000"/>
              </a:lnSpc>
              <a:spcBef>
                <a:spcPts val="1000"/>
              </a:spcBef>
              <a:spcAft>
                <a:spcPts val="0"/>
              </a:spcAft>
              <a:buClr>
                <a:schemeClr val="dk1"/>
              </a:buClr>
              <a:buSzPts val="2400"/>
              <a:buNone/>
            </a:pPr>
            <a:r>
              <a:rPr b="1" lang="en-US" sz="2400">
                <a:latin typeface="Arial"/>
                <a:ea typeface="Arial"/>
                <a:cs typeface="Arial"/>
                <a:sym typeface="Arial"/>
              </a:rPr>
              <a:t>    LEARN FROM MISTAKES</a:t>
            </a:r>
            <a:endParaRPr/>
          </a:p>
          <a:p>
            <a:pPr indent="0" lvl="0" marL="0" rtl="0" algn="l">
              <a:lnSpc>
                <a:spcPct val="90000"/>
              </a:lnSpc>
              <a:spcBef>
                <a:spcPts val="1000"/>
              </a:spcBef>
              <a:spcAft>
                <a:spcPts val="0"/>
              </a:spcAft>
              <a:buClr>
                <a:schemeClr val="dk1"/>
              </a:buClr>
              <a:buSzPts val="2000"/>
              <a:buNone/>
            </a:pPr>
            <a:r>
              <a:t/>
            </a:r>
            <a:endParaRPr sz="20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5"/>
          <p:cNvSpPr/>
          <p:nvPr/>
        </p:nvSpPr>
        <p:spPr>
          <a:xfrm>
            <a:off x="3082925" y="1773238"/>
            <a:ext cx="12192000" cy="45720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14" name="Google Shape;214;p15"/>
          <p:cNvPicPr preferRelativeResize="0"/>
          <p:nvPr/>
        </p:nvPicPr>
        <p:blipFill rotWithShape="1">
          <a:blip r:embed="rId3">
            <a:alphaModFix/>
          </a:blip>
          <a:srcRect b="0" l="0" r="0" t="0"/>
          <a:stretch/>
        </p:blipFill>
        <p:spPr>
          <a:xfrm>
            <a:off x="3366608" y="0"/>
            <a:ext cx="5458784"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16"/>
          <p:cNvPicPr preferRelativeResize="0"/>
          <p:nvPr/>
        </p:nvPicPr>
        <p:blipFill rotWithShape="1">
          <a:blip r:embed="rId3">
            <a:alphaModFix/>
          </a:blip>
          <a:srcRect b="0" l="0" r="0" t="0"/>
          <a:stretch/>
        </p:blipFill>
        <p:spPr>
          <a:xfrm>
            <a:off x="2506729" y="0"/>
            <a:ext cx="6905296" cy="6858000"/>
          </a:xfrm>
          <a:prstGeom prst="rect">
            <a:avLst/>
          </a:prstGeom>
          <a:noFill/>
          <a:ln>
            <a:noFill/>
          </a:ln>
        </p:spPr>
      </p:pic>
      <p:pic>
        <p:nvPicPr>
          <p:cNvPr id="220" name="Google Shape;220;p16"/>
          <p:cNvPicPr preferRelativeResize="0"/>
          <p:nvPr/>
        </p:nvPicPr>
        <p:blipFill rotWithShape="1">
          <a:blip r:embed="rId4">
            <a:alphaModFix/>
          </a:blip>
          <a:srcRect b="0" l="0" r="0" t="0"/>
          <a:stretch/>
        </p:blipFill>
        <p:spPr>
          <a:xfrm>
            <a:off x="5120425" y="4762094"/>
            <a:ext cx="4295775" cy="876300"/>
          </a:xfrm>
          <a:prstGeom prst="rect">
            <a:avLst/>
          </a:prstGeom>
          <a:noFill/>
          <a:ln>
            <a:noFill/>
          </a:ln>
        </p:spPr>
      </p:pic>
      <p:sp>
        <p:nvSpPr>
          <p:cNvPr id="221" name="Google Shape;221;p16"/>
          <p:cNvSpPr txBox="1"/>
          <p:nvPr/>
        </p:nvSpPr>
        <p:spPr>
          <a:xfrm>
            <a:off x="4854600" y="5481600"/>
            <a:ext cx="71934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700"/>
          </a:p>
        </p:txBody>
      </p:sp>
      <p:sp>
        <p:nvSpPr>
          <p:cNvPr id="222" name="Google Shape;222;p16"/>
          <p:cNvSpPr txBox="1"/>
          <p:nvPr/>
        </p:nvSpPr>
        <p:spPr>
          <a:xfrm>
            <a:off x="6100800" y="5553600"/>
            <a:ext cx="6139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 </a:t>
            </a:r>
            <a:r>
              <a:rPr b="1" lang="en-US" sz="1800">
                <a:solidFill>
                  <a:schemeClr val="accent1"/>
                </a:solidFill>
              </a:rPr>
              <a:t> </a:t>
            </a:r>
            <a:r>
              <a:rPr b="1" lang="en-US" sz="1800">
                <a:solidFill>
                  <a:schemeClr val="accent2"/>
                </a:solidFill>
              </a:rPr>
              <a:t> FIRST PREDICT THE CODE</a:t>
            </a:r>
            <a:endParaRPr b="1" sz="1800">
              <a:solidFill>
                <a:schemeClr val="accent2"/>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17"/>
          <p:cNvPicPr preferRelativeResize="0"/>
          <p:nvPr/>
        </p:nvPicPr>
        <p:blipFill rotWithShape="1">
          <a:blip r:embed="rId3">
            <a:alphaModFix/>
          </a:blip>
          <a:srcRect b="0" l="0" r="0" t="0"/>
          <a:stretch/>
        </p:blipFill>
        <p:spPr>
          <a:xfrm>
            <a:off x="1592318" y="0"/>
            <a:ext cx="7330966"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8"/>
          <p:cNvSpPr txBox="1"/>
          <p:nvPr>
            <p:ph type="title"/>
          </p:nvPr>
        </p:nvSpPr>
        <p:spPr>
          <a:xfrm>
            <a:off x="838200" y="365125"/>
            <a:ext cx="10515600" cy="27209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1800"/>
              <a:buFont typeface="Arial"/>
              <a:buNone/>
            </a:pPr>
            <a:r>
              <a:rPr b="1" lang="en-US" sz="1800">
                <a:solidFill>
                  <a:srgbClr val="FFFFFF"/>
                </a:solidFill>
                <a:latin typeface="Arial"/>
                <a:ea typeface="Arial"/>
                <a:cs typeface="Arial"/>
                <a:sym typeface="Arial"/>
              </a:rPr>
              <a:t>NUMBER CARD Pack and Investigation</a:t>
            </a:r>
            <a:endParaRPr/>
          </a:p>
        </p:txBody>
      </p:sp>
      <p:pic>
        <p:nvPicPr>
          <p:cNvPr id="233" name="Google Shape;233;p18"/>
          <p:cNvPicPr preferRelativeResize="0"/>
          <p:nvPr/>
        </p:nvPicPr>
        <p:blipFill rotWithShape="1">
          <a:blip r:embed="rId3">
            <a:alphaModFix/>
          </a:blip>
          <a:srcRect b="0" l="0" r="0" t="0"/>
          <a:stretch/>
        </p:blipFill>
        <p:spPr>
          <a:xfrm>
            <a:off x="1244535" y="177462"/>
            <a:ext cx="7360464" cy="3407078"/>
          </a:xfrm>
          <a:prstGeom prst="rect">
            <a:avLst/>
          </a:prstGeom>
          <a:noFill/>
          <a:ln>
            <a:noFill/>
          </a:ln>
        </p:spPr>
      </p:pic>
      <p:pic>
        <p:nvPicPr>
          <p:cNvPr id="234" name="Google Shape;234;p18"/>
          <p:cNvPicPr preferRelativeResize="0"/>
          <p:nvPr/>
        </p:nvPicPr>
        <p:blipFill rotWithShape="1">
          <a:blip r:embed="rId4">
            <a:alphaModFix/>
          </a:blip>
          <a:srcRect b="0" l="0" r="0" t="0"/>
          <a:stretch/>
        </p:blipFill>
        <p:spPr>
          <a:xfrm>
            <a:off x="1174282" y="3698570"/>
            <a:ext cx="8749378" cy="305897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9"/>
          <p:cNvSpPr txBox="1"/>
          <p:nvPr>
            <p:ph type="title"/>
          </p:nvPr>
        </p:nvSpPr>
        <p:spPr>
          <a:xfrm>
            <a:off x="838200" y="365125"/>
            <a:ext cx="945444"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Arial"/>
              <a:buNone/>
            </a:pPr>
            <a:r>
              <a:rPr b="1" lang="en-US" sz="2000">
                <a:latin typeface="Arial"/>
                <a:ea typeface="Arial"/>
                <a:cs typeface="Arial"/>
                <a:sym typeface="Arial"/>
              </a:rPr>
              <a:t>Ch 4</a:t>
            </a:r>
            <a:endParaRPr sz="2000"/>
          </a:p>
        </p:txBody>
      </p:sp>
      <p:grpSp>
        <p:nvGrpSpPr>
          <p:cNvPr id="240" name="Google Shape;240;p19"/>
          <p:cNvGrpSpPr/>
          <p:nvPr/>
        </p:nvGrpSpPr>
        <p:grpSpPr>
          <a:xfrm>
            <a:off x="1957896" y="0"/>
            <a:ext cx="7021578" cy="6858000"/>
            <a:chOff x="1957896" y="0"/>
            <a:chExt cx="7021578" cy="6858000"/>
          </a:xfrm>
        </p:grpSpPr>
        <p:pic>
          <p:nvPicPr>
            <p:cNvPr id="241" name="Google Shape;241;p19"/>
            <p:cNvPicPr preferRelativeResize="0"/>
            <p:nvPr/>
          </p:nvPicPr>
          <p:blipFill rotWithShape="1">
            <a:blip r:embed="rId3">
              <a:alphaModFix/>
            </a:blip>
            <a:srcRect b="87222" l="0" r="0" t="0"/>
            <a:stretch/>
          </p:blipFill>
          <p:spPr>
            <a:xfrm>
              <a:off x="2094927" y="0"/>
              <a:ext cx="6884547" cy="876300"/>
            </a:xfrm>
            <a:prstGeom prst="rect">
              <a:avLst/>
            </a:prstGeom>
            <a:noFill/>
            <a:ln>
              <a:noFill/>
            </a:ln>
          </p:spPr>
        </p:pic>
        <p:pic>
          <p:nvPicPr>
            <p:cNvPr id="242" name="Google Shape;242;p19"/>
            <p:cNvPicPr preferRelativeResize="0"/>
            <p:nvPr/>
          </p:nvPicPr>
          <p:blipFill rotWithShape="1">
            <a:blip r:embed="rId4">
              <a:alphaModFix/>
            </a:blip>
            <a:srcRect b="0" l="0" r="0" t="0"/>
            <a:stretch/>
          </p:blipFill>
          <p:spPr>
            <a:xfrm>
              <a:off x="1957896" y="1205233"/>
              <a:ext cx="6884546" cy="5652767"/>
            </a:xfrm>
            <a:prstGeom prst="rect">
              <a:avLst/>
            </a:prstGeom>
            <a:noFill/>
            <a:ln>
              <a:noFill/>
            </a:ln>
          </p:spPr>
        </p:pic>
        <p:sp>
          <p:nvSpPr>
            <p:cNvPr id="243" name="Google Shape;243;p19"/>
            <p:cNvSpPr txBox="1"/>
            <p:nvPr/>
          </p:nvSpPr>
          <p:spPr>
            <a:xfrm>
              <a:off x="2839452" y="876300"/>
              <a:ext cx="114540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Calibri"/>
                  <a:ea typeface="Calibri"/>
                  <a:cs typeface="Calibri"/>
                  <a:sym typeface="Calibri"/>
                </a:rPr>
                <a:t>The CODE</a:t>
              </a:r>
              <a:endParaRPr/>
            </a:p>
          </p:txBody>
        </p:sp>
        <p:sp>
          <p:nvSpPr>
            <p:cNvPr id="244" name="Google Shape;244;p19"/>
            <p:cNvSpPr txBox="1"/>
            <p:nvPr/>
          </p:nvSpPr>
          <p:spPr>
            <a:xfrm>
              <a:off x="4391793" y="814005"/>
              <a:ext cx="1145407"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accent1"/>
                  </a:solidFill>
                  <a:latin typeface="Calibri"/>
                  <a:ea typeface="Calibri"/>
                  <a:cs typeface="Calibri"/>
                  <a:sym typeface="Calibri"/>
                </a:rPr>
                <a:t>Predict Action </a:t>
              </a:r>
              <a:endParaRPr/>
            </a:p>
            <a:p>
              <a:pPr indent="0" lvl="0" marL="0" marR="0" rtl="0" algn="ctr">
                <a:spcBef>
                  <a:spcPts val="0"/>
                </a:spcBef>
                <a:spcAft>
                  <a:spcPts val="0"/>
                </a:spcAft>
                <a:buNone/>
              </a:pPr>
              <a:r>
                <a:rPr b="1" lang="en-US" sz="1200">
                  <a:solidFill>
                    <a:schemeClr val="accent1"/>
                  </a:solidFill>
                  <a:latin typeface="Calibri"/>
                  <a:ea typeface="Calibri"/>
                  <a:cs typeface="Calibri"/>
                  <a:sym typeface="Calibri"/>
                </a:rPr>
                <a:t>(loop 1)</a:t>
              </a:r>
              <a:endParaRPr/>
            </a:p>
          </p:txBody>
        </p:sp>
        <p:sp>
          <p:nvSpPr>
            <p:cNvPr id="245" name="Google Shape;245;p19"/>
            <p:cNvSpPr txBox="1"/>
            <p:nvPr/>
          </p:nvSpPr>
          <p:spPr>
            <a:xfrm>
              <a:off x="5763027" y="797073"/>
              <a:ext cx="1145407"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accent1"/>
                  </a:solidFill>
                  <a:latin typeface="Calibri"/>
                  <a:ea typeface="Calibri"/>
                  <a:cs typeface="Calibri"/>
                  <a:sym typeface="Calibri"/>
                </a:rPr>
                <a:t>Predict Action </a:t>
              </a:r>
              <a:endParaRPr/>
            </a:p>
            <a:p>
              <a:pPr indent="0" lvl="0" marL="0" marR="0" rtl="0" algn="ctr">
                <a:spcBef>
                  <a:spcPts val="0"/>
                </a:spcBef>
                <a:spcAft>
                  <a:spcPts val="0"/>
                </a:spcAft>
                <a:buNone/>
              </a:pPr>
              <a:r>
                <a:rPr b="1" lang="en-US" sz="1200">
                  <a:solidFill>
                    <a:schemeClr val="accent1"/>
                  </a:solidFill>
                  <a:latin typeface="Calibri"/>
                  <a:ea typeface="Calibri"/>
                  <a:cs typeface="Calibri"/>
                  <a:sym typeface="Calibri"/>
                </a:rPr>
                <a:t>(loop 2)</a:t>
              </a:r>
              <a:endParaRPr/>
            </a:p>
          </p:txBody>
        </p:sp>
        <p:sp>
          <p:nvSpPr>
            <p:cNvPr id="246" name="Google Shape;246;p19"/>
            <p:cNvSpPr txBox="1"/>
            <p:nvPr/>
          </p:nvSpPr>
          <p:spPr>
            <a:xfrm>
              <a:off x="7134261" y="814004"/>
              <a:ext cx="1145407"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accent1"/>
                  </a:solidFill>
                  <a:latin typeface="Calibri"/>
                  <a:ea typeface="Calibri"/>
                  <a:cs typeface="Calibri"/>
                  <a:sym typeface="Calibri"/>
                </a:rPr>
                <a:t>Predict Action </a:t>
              </a:r>
              <a:endParaRPr/>
            </a:p>
            <a:p>
              <a:pPr indent="0" lvl="0" marL="0" marR="0" rtl="0" algn="ctr">
                <a:spcBef>
                  <a:spcPts val="0"/>
                </a:spcBef>
                <a:spcAft>
                  <a:spcPts val="0"/>
                </a:spcAft>
                <a:buNone/>
              </a:pPr>
              <a:r>
                <a:rPr b="1" lang="en-US" sz="1200">
                  <a:solidFill>
                    <a:schemeClr val="accent1"/>
                  </a:solidFill>
                  <a:latin typeface="Calibri"/>
                  <a:ea typeface="Calibri"/>
                  <a:cs typeface="Calibri"/>
                  <a:sym typeface="Calibri"/>
                </a:rPr>
                <a:t>(loop 3)  … etc.</a:t>
              </a:r>
              <a:endParaRPr/>
            </a:p>
          </p:txBody>
        </p:sp>
      </p:grpSp>
      <p:pic>
        <p:nvPicPr>
          <p:cNvPr id="247" name="Google Shape;247;p19"/>
          <p:cNvPicPr preferRelativeResize="0"/>
          <p:nvPr/>
        </p:nvPicPr>
        <p:blipFill rotWithShape="1">
          <a:blip r:embed="rId5">
            <a:alphaModFix/>
          </a:blip>
          <a:srcRect b="0" l="0" r="0" t="0"/>
          <a:stretch/>
        </p:blipFill>
        <p:spPr>
          <a:xfrm>
            <a:off x="4815625" y="4721294"/>
            <a:ext cx="4295775" cy="8763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2"/>
          <p:cNvPicPr preferRelativeResize="0"/>
          <p:nvPr/>
        </p:nvPicPr>
        <p:blipFill rotWithShape="1">
          <a:blip r:embed="rId3">
            <a:alphaModFix/>
          </a:blip>
          <a:srcRect b="0" l="0" r="0" t="0"/>
          <a:stretch/>
        </p:blipFill>
        <p:spPr>
          <a:xfrm>
            <a:off x="3652973" y="155676"/>
            <a:ext cx="3905250" cy="971550"/>
          </a:xfrm>
          <a:prstGeom prst="rect">
            <a:avLst/>
          </a:prstGeom>
          <a:noFill/>
          <a:ln>
            <a:noFill/>
          </a:ln>
        </p:spPr>
      </p:pic>
      <p:pic>
        <p:nvPicPr>
          <p:cNvPr id="104" name="Google Shape;104;p2"/>
          <p:cNvPicPr preferRelativeResize="0"/>
          <p:nvPr/>
        </p:nvPicPr>
        <p:blipFill rotWithShape="1">
          <a:blip r:embed="rId4">
            <a:alphaModFix/>
          </a:blip>
          <a:srcRect b="0" l="0" r="0" t="0"/>
          <a:stretch/>
        </p:blipFill>
        <p:spPr>
          <a:xfrm>
            <a:off x="0" y="1342010"/>
            <a:ext cx="11950262" cy="1595336"/>
          </a:xfrm>
          <a:prstGeom prst="rect">
            <a:avLst/>
          </a:prstGeom>
          <a:noFill/>
          <a:ln>
            <a:noFill/>
          </a:ln>
        </p:spPr>
      </p:pic>
      <p:sp>
        <p:nvSpPr>
          <p:cNvPr id="105" name="Google Shape;105;p2"/>
          <p:cNvSpPr txBox="1"/>
          <p:nvPr/>
        </p:nvSpPr>
        <p:spPr>
          <a:xfrm>
            <a:off x="209550" y="3152130"/>
            <a:ext cx="11515090" cy="330090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Arial Narrow"/>
                <a:ea typeface="Arial Narrow"/>
                <a:cs typeface="Arial Narrow"/>
                <a:sym typeface="Arial Narrow"/>
              </a:rPr>
              <a:t>Rudy Neufeld, author/CEO at </a:t>
            </a:r>
            <a:r>
              <a:rPr b="1" lang="en-US" sz="3600">
                <a:solidFill>
                  <a:srgbClr val="3778AB"/>
                </a:solidFill>
                <a:latin typeface="Arial Narrow"/>
                <a:ea typeface="Arial Narrow"/>
                <a:cs typeface="Arial Narrow"/>
                <a:sym typeface="Arial Narrow"/>
              </a:rPr>
              <a:t>Math and Coding</a:t>
            </a:r>
            <a:endParaRPr/>
          </a:p>
          <a:p>
            <a:pPr indent="0" lvl="0" marL="0" marR="0" rtl="0" algn="l">
              <a:spcBef>
                <a:spcPts val="0"/>
              </a:spcBef>
              <a:spcAft>
                <a:spcPts val="0"/>
              </a:spcAft>
              <a:buNone/>
            </a:pPr>
            <a:r>
              <a:rPr lang="en-US" sz="2800">
                <a:solidFill>
                  <a:schemeClr val="dk1"/>
                </a:solidFill>
                <a:latin typeface="Arial Narrow"/>
                <a:ea typeface="Arial Narrow"/>
                <a:cs typeface="Arial Narrow"/>
                <a:sym typeface="Arial Narrow"/>
              </a:rPr>
              <a:t>				   </a:t>
            </a:r>
            <a:r>
              <a:rPr lang="en-US" sz="2800">
                <a:solidFill>
                  <a:srgbClr val="3778AB"/>
                </a:solidFill>
                <a:latin typeface="Arial Narrow"/>
                <a:ea typeface="Arial Narrow"/>
                <a:cs typeface="Arial Narrow"/>
                <a:sym typeface="Arial Narrow"/>
              </a:rPr>
              <a:t>by</a:t>
            </a:r>
            <a:r>
              <a:rPr lang="en-US" sz="2800">
                <a:solidFill>
                  <a:schemeClr val="dk1"/>
                </a:solidFill>
                <a:latin typeface="Arial Narrow"/>
                <a:ea typeface="Arial Narrow"/>
                <a:cs typeface="Arial Narrow"/>
                <a:sym typeface="Arial Narrow"/>
              </a:rPr>
              <a:t> </a:t>
            </a:r>
            <a:r>
              <a:rPr lang="en-US" sz="2800">
                <a:solidFill>
                  <a:srgbClr val="FF7F27"/>
                </a:solidFill>
                <a:latin typeface="Arial Narrow"/>
                <a:ea typeface="Arial Narrow"/>
                <a:cs typeface="Arial Narrow"/>
                <a:sym typeface="Arial Narrow"/>
              </a:rPr>
              <a:t>Neufeld Learning Systems</a:t>
            </a:r>
            <a:r>
              <a:rPr lang="en-US" sz="2800">
                <a:solidFill>
                  <a:srgbClr val="C55A11"/>
                </a:solidFill>
                <a:latin typeface="Arial Narrow"/>
                <a:ea typeface="Arial Narrow"/>
                <a:cs typeface="Arial Narrow"/>
                <a:sym typeface="Arial Narrow"/>
              </a:rPr>
              <a:t> </a:t>
            </a:r>
            <a:r>
              <a:rPr lang="en-US" sz="2800">
                <a:solidFill>
                  <a:schemeClr val="dk1"/>
                </a:solidFill>
                <a:latin typeface="Arial Narrow"/>
                <a:ea typeface="Arial Narrow"/>
                <a:cs typeface="Arial Narrow"/>
                <a:sym typeface="Arial Narrow"/>
              </a:rPr>
              <a:t>since 1999</a:t>
            </a:r>
            <a:endParaRPr/>
          </a:p>
          <a:p>
            <a:pPr indent="0" lvl="0" marL="0" marR="0" rtl="0" algn="l">
              <a:spcBef>
                <a:spcPts val="0"/>
              </a:spcBef>
              <a:spcAft>
                <a:spcPts val="0"/>
              </a:spcAft>
              <a:buNone/>
            </a:pPr>
            <a:r>
              <a:t/>
            </a:r>
            <a:endParaRPr sz="10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n-US" sz="2400">
                <a:solidFill>
                  <a:schemeClr val="dk1"/>
                </a:solidFill>
                <a:latin typeface="Arial Narrow"/>
                <a:ea typeface="Arial Narrow"/>
                <a:cs typeface="Arial Narrow"/>
                <a:sym typeface="Arial Narrow"/>
              </a:rPr>
              <a:t>see</a:t>
            </a:r>
            <a:r>
              <a:rPr lang="en-US" sz="2400">
                <a:solidFill>
                  <a:schemeClr val="dk1"/>
                </a:solidFill>
                <a:latin typeface="Arial Narrow"/>
                <a:ea typeface="Arial Narrow"/>
                <a:cs typeface="Arial Narrow"/>
                <a:sym typeface="Arial Narrow"/>
              </a:rPr>
              <a:t> </a:t>
            </a:r>
            <a:r>
              <a:rPr lang="en-US" sz="2400" u="sng">
                <a:solidFill>
                  <a:srgbClr val="0563C1"/>
                </a:solidFill>
                <a:latin typeface="Arial Narrow"/>
                <a:ea typeface="Arial Narrow"/>
                <a:cs typeface="Arial Narrow"/>
                <a:sym typeface="Arial Narrow"/>
                <a:hlinkClick r:id="rId5">
                  <a:extLst>
                    <a:ext uri="{A12FA001-AC4F-418D-AE19-62706E023703}">
                      <ahyp:hlinkClr val="tx"/>
                    </a:ext>
                  </a:extLst>
                </a:hlinkClick>
              </a:rPr>
              <a:t>www.umathx.com/about-us/</a:t>
            </a:r>
            <a:endParaRPr sz="2400" u="sng">
              <a:solidFill>
                <a:srgbClr val="FF7F27"/>
              </a:solidFill>
              <a:latin typeface="Arial Narrow"/>
              <a:ea typeface="Arial Narrow"/>
              <a:cs typeface="Arial Narrow"/>
              <a:sym typeface="Arial Narrow"/>
            </a:endParaRPr>
          </a:p>
          <a:p>
            <a:pPr indent="0" lvl="0" marL="0" marR="0" rtl="0" algn="l">
              <a:spcBef>
                <a:spcPts val="0"/>
              </a:spcBef>
              <a:spcAft>
                <a:spcPts val="0"/>
              </a:spcAft>
              <a:buNone/>
            </a:pPr>
            <a:r>
              <a:t/>
            </a:r>
            <a:endParaRPr sz="1050" u="sng">
              <a:solidFill>
                <a:srgbClr val="FF7F27"/>
              </a:solidFill>
              <a:latin typeface="Arial Narrow"/>
              <a:ea typeface="Arial Narrow"/>
              <a:cs typeface="Arial Narrow"/>
              <a:sym typeface="Arial Narrow"/>
            </a:endParaRPr>
          </a:p>
          <a:p>
            <a:pPr indent="-342900" lvl="1" marL="800100" marR="0" rtl="0" algn="l">
              <a:spcBef>
                <a:spcPts val="0"/>
              </a:spcBef>
              <a:spcAft>
                <a:spcPts val="0"/>
              </a:spcAft>
              <a:buClr>
                <a:schemeClr val="dk1"/>
              </a:buClr>
              <a:buSzPts val="2500"/>
              <a:buFont typeface="Arial"/>
              <a:buChar char="•"/>
            </a:pPr>
            <a:r>
              <a:rPr b="0" i="0" lang="en-US" sz="2500" u="none" cap="none" strike="noStrike">
                <a:solidFill>
                  <a:schemeClr val="dk1"/>
                </a:solidFill>
                <a:latin typeface="Arial Narrow"/>
                <a:ea typeface="Arial Narrow"/>
                <a:cs typeface="Arial Narrow"/>
                <a:sym typeface="Arial Narrow"/>
              </a:rPr>
              <a:t>“Understanding Math”, </a:t>
            </a:r>
            <a:r>
              <a:rPr b="1" i="0" lang="en-US" sz="2500" u="none" cap="none" strike="noStrike">
                <a:solidFill>
                  <a:schemeClr val="dk1"/>
                </a:solidFill>
                <a:latin typeface="Arial Narrow"/>
                <a:ea typeface="Arial Narrow"/>
                <a:cs typeface="Arial Narrow"/>
                <a:sym typeface="Arial Narrow"/>
              </a:rPr>
              <a:t>UMathXI resource for K to 10 … </a:t>
            </a:r>
            <a:r>
              <a:rPr b="1" i="0" lang="en-US" sz="2500" u="none" cap="none" strike="noStrike">
                <a:solidFill>
                  <a:srgbClr val="A5A5A5"/>
                </a:solidFill>
                <a:latin typeface="Arial Narrow"/>
                <a:ea typeface="Arial Narrow"/>
                <a:cs typeface="Arial Narrow"/>
                <a:sym typeface="Arial Narrow"/>
              </a:rPr>
              <a:t>2005 to 2023</a:t>
            </a:r>
            <a:endParaRPr/>
          </a:p>
          <a:p>
            <a:pPr indent="-342900" lvl="1" marL="800100" marR="0" rtl="0" algn="l">
              <a:spcBef>
                <a:spcPts val="0"/>
              </a:spcBef>
              <a:spcAft>
                <a:spcPts val="0"/>
              </a:spcAft>
              <a:buClr>
                <a:schemeClr val="dk1"/>
              </a:buClr>
              <a:buSzPts val="2500"/>
              <a:buFont typeface="Arial"/>
              <a:buChar char="•"/>
            </a:pPr>
            <a:r>
              <a:rPr b="0" i="0" lang="en-US" sz="2500" u="none" cap="none" strike="noStrike">
                <a:solidFill>
                  <a:schemeClr val="dk1"/>
                </a:solidFill>
                <a:latin typeface="Arial Narrow"/>
                <a:ea typeface="Arial Narrow"/>
                <a:cs typeface="Arial Narrow"/>
                <a:sym typeface="Arial Narrow"/>
              </a:rPr>
              <a:t>“Learning Math with Logo” … </a:t>
            </a:r>
            <a:r>
              <a:rPr b="1" i="0" lang="en-US" sz="2500" u="none" cap="none" strike="noStrike">
                <a:solidFill>
                  <a:srgbClr val="A5A5A5"/>
                </a:solidFill>
                <a:latin typeface="Arial Narrow"/>
                <a:ea typeface="Arial Narrow"/>
                <a:cs typeface="Arial Narrow"/>
                <a:sym typeface="Arial Narrow"/>
              </a:rPr>
              <a:t>1986</a:t>
            </a:r>
            <a:endParaRPr/>
          </a:p>
          <a:p>
            <a:pPr indent="-342900" lvl="1" marL="800100" marR="0" rtl="0" algn="l">
              <a:spcBef>
                <a:spcPts val="0"/>
              </a:spcBef>
              <a:spcAft>
                <a:spcPts val="0"/>
              </a:spcAft>
              <a:buClr>
                <a:schemeClr val="dk1"/>
              </a:buClr>
              <a:buSzPts val="2500"/>
              <a:buFont typeface="Arial"/>
              <a:buChar char="•"/>
            </a:pPr>
            <a:r>
              <a:rPr b="0" i="0" lang="en-US" sz="2500" u="none" cap="none" strike="noStrike">
                <a:solidFill>
                  <a:schemeClr val="dk1"/>
                </a:solidFill>
                <a:latin typeface="Arial Narrow"/>
                <a:ea typeface="Arial Narrow"/>
                <a:cs typeface="Arial Narrow"/>
                <a:sym typeface="Arial Narrow"/>
              </a:rPr>
              <a:t>“First Steps in Coding to Learn” … </a:t>
            </a:r>
            <a:r>
              <a:rPr b="1" i="0" lang="en-US" sz="2500" u="none" cap="none" strike="noStrike">
                <a:solidFill>
                  <a:srgbClr val="A5A5A5"/>
                </a:solidFill>
                <a:latin typeface="Arial Narrow"/>
                <a:ea typeface="Arial Narrow"/>
                <a:cs typeface="Arial Narrow"/>
                <a:sym typeface="Arial Narrow"/>
              </a:rPr>
              <a:t>2022</a:t>
            </a:r>
            <a:endParaRPr/>
          </a:p>
          <a:p>
            <a:pPr indent="-342900" lvl="1" marL="800100" marR="0" rtl="0" algn="l">
              <a:spcBef>
                <a:spcPts val="0"/>
              </a:spcBef>
              <a:spcAft>
                <a:spcPts val="0"/>
              </a:spcAft>
              <a:buClr>
                <a:schemeClr val="dk1"/>
              </a:buClr>
              <a:buSzPts val="2500"/>
              <a:buFont typeface="Arial"/>
              <a:buChar char="•"/>
            </a:pPr>
            <a:r>
              <a:rPr b="0" i="0" lang="en-US" sz="2500" u="none" cap="none" strike="noStrike">
                <a:solidFill>
                  <a:schemeClr val="dk1"/>
                </a:solidFill>
                <a:latin typeface="Arial Narrow"/>
                <a:ea typeface="Arial Narrow"/>
                <a:cs typeface="Arial Narrow"/>
                <a:sym typeface="Arial Narrow"/>
              </a:rPr>
              <a:t>“First Steps in Coding through Mathematical Thinking &amp; Game-Based Learning” … </a:t>
            </a:r>
            <a:r>
              <a:rPr b="1" i="0" lang="en-US" sz="2500" u="none" cap="none" strike="noStrike">
                <a:solidFill>
                  <a:srgbClr val="A5A5A5"/>
                </a:solidFill>
                <a:latin typeface="Arial Narrow"/>
                <a:ea typeface="Arial Narrow"/>
                <a:cs typeface="Arial Narrow"/>
                <a:sym typeface="Arial Narrow"/>
              </a:rPr>
              <a:t>2023</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52" name="Shape 252"/>
        <p:cNvGrpSpPr/>
        <p:nvPr/>
      </p:nvGrpSpPr>
      <p:grpSpPr>
        <a:xfrm>
          <a:off x="0" y="0"/>
          <a:ext cx="0" cy="0"/>
          <a:chOff x="0" y="0"/>
          <a:chExt cx="0" cy="0"/>
        </a:xfrm>
      </p:grpSpPr>
      <p:sp>
        <p:nvSpPr>
          <p:cNvPr id="253" name="Google Shape;253;p20"/>
          <p:cNvSpPr txBox="1"/>
          <p:nvPr>
            <p:ph type="title"/>
          </p:nvPr>
        </p:nvSpPr>
        <p:spPr>
          <a:xfrm>
            <a:off x="640080" y="325369"/>
            <a:ext cx="4368602" cy="195684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400"/>
              <a:buFont typeface="Calibri"/>
              <a:buNone/>
            </a:pPr>
            <a:r>
              <a:rPr b="0" i="0" lang="en-US" sz="3400"/>
              <a:t>Hybrid: Use coding cards to code KaiBot and watch her </a:t>
            </a:r>
            <a:r>
              <a:rPr lang="en-US" sz="3400"/>
              <a:t>in Kainundrum.</a:t>
            </a:r>
            <a:r>
              <a:rPr b="0" i="0" lang="en-US" sz="3400"/>
              <a:t> </a:t>
            </a:r>
            <a:endParaRPr sz="3400"/>
          </a:p>
        </p:txBody>
      </p:sp>
      <p:sp>
        <p:nvSpPr>
          <p:cNvPr id="254" name="Google Shape;254;p20"/>
          <p:cNvSpPr txBox="1"/>
          <p:nvPr>
            <p:ph idx="1" type="body"/>
          </p:nvPr>
        </p:nvSpPr>
        <p:spPr>
          <a:xfrm>
            <a:off x="640080" y="2872899"/>
            <a:ext cx="4243589" cy="332066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200"/>
              <a:buChar char="•"/>
            </a:pPr>
            <a:r>
              <a:rPr lang="en-US" sz="2200"/>
              <a:t>Teach KaiBot to read your cards and then KaiBot will play back  the actions on KaiTiles.</a:t>
            </a:r>
            <a:endParaRPr/>
          </a:p>
          <a:p>
            <a:pPr indent="-228600" lvl="0" marL="228600" rtl="0" algn="l">
              <a:lnSpc>
                <a:spcPct val="90000"/>
              </a:lnSpc>
              <a:spcBef>
                <a:spcPts val="1000"/>
              </a:spcBef>
              <a:spcAft>
                <a:spcPts val="0"/>
              </a:spcAft>
              <a:buClr>
                <a:schemeClr val="dk1"/>
              </a:buClr>
              <a:buSzPts val="2200"/>
              <a:buChar char="•"/>
            </a:pPr>
            <a:r>
              <a:rPr lang="en-US" sz="2200"/>
              <a:t>Use your coding cards to solve mazes</a:t>
            </a:r>
            <a:endParaRPr/>
          </a:p>
          <a:p>
            <a:pPr indent="-228600" lvl="0" marL="228600" rtl="0" algn="l">
              <a:lnSpc>
                <a:spcPct val="90000"/>
              </a:lnSpc>
              <a:spcBef>
                <a:spcPts val="1000"/>
              </a:spcBef>
              <a:spcAft>
                <a:spcPts val="0"/>
              </a:spcAft>
              <a:buClr>
                <a:schemeClr val="dk1"/>
              </a:buClr>
              <a:buSzPts val="2200"/>
              <a:buChar char="•"/>
            </a:pPr>
            <a:r>
              <a:rPr lang="en-US" sz="2200"/>
              <a:t>Add more KaiBots to join the race in multiplayer mayhem mode.</a:t>
            </a:r>
            <a:endParaRPr/>
          </a:p>
          <a:p>
            <a:pPr indent="-88900" lvl="0" marL="22860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sz="2200"/>
          </a:p>
        </p:txBody>
      </p:sp>
      <p:pic>
        <p:nvPicPr>
          <p:cNvPr id="255" name="Google Shape;255;p20"/>
          <p:cNvPicPr preferRelativeResize="0"/>
          <p:nvPr>
            <p:ph idx="2" type="body"/>
          </p:nvPr>
        </p:nvPicPr>
        <p:blipFill rotWithShape="1">
          <a:blip r:embed="rId3">
            <a:alphaModFix/>
          </a:blip>
          <a:srcRect b="0" l="22610" r="22610" t="0"/>
          <a:stretch/>
        </p:blipFill>
        <p:spPr>
          <a:xfrm flipH="1">
            <a:off x="-1" y="-1125731"/>
            <a:ext cx="6611359" cy="6477320"/>
          </a:xfrm>
          <a:prstGeom prst="rect">
            <a:avLst/>
          </a:prstGeom>
          <a:noFill/>
          <a:ln>
            <a:noFill/>
          </a:ln>
        </p:spPr>
      </p:pic>
      <p:sp>
        <p:nvSpPr>
          <p:cNvPr id="256" name="Google Shape;256;p20"/>
          <p:cNvSpPr txBox="1"/>
          <p:nvPr/>
        </p:nvSpPr>
        <p:spPr>
          <a:xfrm>
            <a:off x="6672840" y="1373775"/>
            <a:ext cx="5097330" cy="3221867"/>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Magnetic snap together</a:t>
            </a:r>
            <a:endParaRPr/>
          </a:p>
          <a:p>
            <a:pPr indent="-228600" lvl="0" marL="228600" marR="0" rtl="0" algn="l">
              <a:lnSpc>
                <a:spcPct val="90000"/>
              </a:lnSpc>
              <a:spcBef>
                <a:spcPts val="1000"/>
              </a:spcBef>
              <a:spcAft>
                <a:spcPts val="0"/>
              </a:spcAft>
              <a:buClr>
                <a:schemeClr val="dk1"/>
              </a:buClr>
              <a:buSzPts val="2800"/>
              <a:buFont typeface="Arial"/>
              <a:buChar char="•"/>
            </a:pPr>
            <a:r>
              <a:rPr lang="en-US" sz="2800">
                <a:solidFill>
                  <a:schemeClr val="dk1"/>
                </a:solidFill>
                <a:latin typeface="Arial"/>
                <a:ea typeface="Arial"/>
                <a:cs typeface="Arial"/>
                <a:sym typeface="Arial"/>
              </a:rPr>
              <a:t>KaiTiles correct location and direction of the KaiBot</a:t>
            </a:r>
            <a:r>
              <a:rPr lang="en-US" sz="2800">
                <a:solidFill>
                  <a:schemeClr val="dk1"/>
                </a:solidFill>
                <a:latin typeface="Calibri"/>
                <a:ea typeface="Calibri"/>
                <a:cs typeface="Calibri"/>
                <a:sym typeface="Calibri"/>
              </a:rPr>
              <a:t>.</a:t>
            </a:r>
            <a:endParaRPr/>
          </a:p>
          <a:p>
            <a:pPr indent="-228600" lvl="0" marL="228600" marR="0" rtl="0" algn="l">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Every KaiTile is an XY Coordinate System.  We are working to have the various XY Coordinate systems relate to one another.</a:t>
            </a:r>
            <a:endParaRPr/>
          </a:p>
        </p:txBody>
      </p:sp>
      <p:pic>
        <p:nvPicPr>
          <p:cNvPr descr="A picture containing graphical user interface&#10;&#10;Description automatically generated" id="257" name="Google Shape;257;p20"/>
          <p:cNvPicPr preferRelativeResize="0"/>
          <p:nvPr/>
        </p:nvPicPr>
        <p:blipFill rotWithShape="1">
          <a:blip r:embed="rId4">
            <a:alphaModFix/>
          </a:blip>
          <a:srcRect b="0" l="0" r="0" t="0"/>
          <a:stretch/>
        </p:blipFill>
        <p:spPr>
          <a:xfrm>
            <a:off x="7393842" y="3999707"/>
            <a:ext cx="4677411" cy="2925818"/>
          </a:xfrm>
          <a:prstGeom prst="rect">
            <a:avLst/>
          </a:prstGeom>
          <a:noFill/>
          <a:ln>
            <a:noFill/>
          </a:ln>
        </p:spPr>
      </p:pic>
      <p:pic>
        <p:nvPicPr>
          <p:cNvPr descr="A picture containing purple&#10;&#10;Description automatically generated" id="258" name="Google Shape;258;p20"/>
          <p:cNvPicPr preferRelativeResize="0"/>
          <p:nvPr/>
        </p:nvPicPr>
        <p:blipFill rotWithShape="1">
          <a:blip r:embed="rId5">
            <a:alphaModFix/>
          </a:blip>
          <a:srcRect b="0" l="0" r="0" t="0"/>
          <a:stretch/>
        </p:blipFill>
        <p:spPr>
          <a:xfrm>
            <a:off x="8855254" y="4665708"/>
            <a:ext cx="1754585" cy="1752246"/>
          </a:xfrm>
          <a:prstGeom prst="rect">
            <a:avLst/>
          </a:prstGeom>
          <a:noFill/>
          <a:ln>
            <a:noFill/>
          </a:ln>
        </p:spPr>
      </p:pic>
      <p:sp>
        <p:nvSpPr>
          <p:cNvPr id="259" name="Google Shape;259;p20"/>
          <p:cNvSpPr txBox="1"/>
          <p:nvPr/>
        </p:nvSpPr>
        <p:spPr>
          <a:xfrm>
            <a:off x="6371757" y="-748258"/>
            <a:ext cx="4677411" cy="2147253"/>
          </a:xfrm>
          <a:prstGeom prst="rect">
            <a:avLst/>
          </a:prstGeom>
          <a:noFill/>
          <a:ln>
            <a:noFill/>
          </a:ln>
        </p:spPr>
        <p:txBody>
          <a:bodyPr anchorCtr="0" anchor="b" bIns="45700" lIns="91425" spcFirstLastPara="1" rIns="91425" wrap="square" tIns="45700">
            <a:normAutofit fontScale="97500"/>
          </a:bodyPr>
          <a:lstStyle/>
          <a:p>
            <a:pPr indent="0" lvl="0" marL="0" marR="0" rtl="0" algn="l">
              <a:lnSpc>
                <a:spcPct val="100000"/>
              </a:lnSpc>
              <a:spcBef>
                <a:spcPts val="0"/>
              </a:spcBef>
              <a:spcAft>
                <a:spcPts val="0"/>
              </a:spcAft>
              <a:buClr>
                <a:srgbClr val="008AD8"/>
              </a:buClr>
              <a:buSzPct val="100000"/>
              <a:buFont typeface="Open Sans ExtraBold"/>
              <a:buNone/>
            </a:pPr>
            <a:r>
              <a:rPr lang="en-US" sz="4000">
                <a:solidFill>
                  <a:srgbClr val="008AD8"/>
                </a:solidFill>
                <a:latin typeface="Open Sans ExtraBold"/>
                <a:ea typeface="Open Sans ExtraBold"/>
                <a:cs typeface="Open Sans ExtraBold"/>
                <a:sym typeface="Open Sans ExtraBold"/>
              </a:rPr>
              <a:t>Build </a:t>
            </a:r>
            <a:r>
              <a:rPr lang="en-US" sz="4200">
                <a:solidFill>
                  <a:schemeClr val="dk1"/>
                </a:solidFill>
                <a:latin typeface="Calibri"/>
                <a:ea typeface="Calibri"/>
                <a:cs typeface="Calibri"/>
                <a:sym typeface="Calibri"/>
              </a:rPr>
              <a:t>your own room layouts with </a:t>
            </a:r>
            <a:r>
              <a:rPr b="1" lang="en-US" sz="4200">
                <a:solidFill>
                  <a:schemeClr val="dk1"/>
                </a:solidFill>
                <a:latin typeface="Calibri"/>
                <a:ea typeface="Calibri"/>
                <a:cs typeface="Calibri"/>
                <a:sym typeface="Calibri"/>
              </a:rPr>
              <a:t>KaiTiles</a:t>
            </a:r>
            <a:endParaRPr/>
          </a:p>
        </p:txBody>
      </p:sp>
      <p:sp>
        <p:nvSpPr>
          <p:cNvPr id="260" name="Google Shape;260;p20"/>
          <p:cNvSpPr txBox="1"/>
          <p:nvPr/>
        </p:nvSpPr>
        <p:spPr>
          <a:xfrm>
            <a:off x="110872" y="5351589"/>
            <a:ext cx="367528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u="sng">
                <a:solidFill>
                  <a:srgbClr val="0000FF"/>
                </a:solidFill>
                <a:latin typeface="Arial"/>
                <a:ea typeface="Arial"/>
                <a:cs typeface="Arial"/>
                <a:sym typeface="Arial"/>
                <a:hlinkClick r:id="rId6">
                  <a:extLst>
                    <a:ext uri="{A12FA001-AC4F-418D-AE19-62706E023703}">
                      <ahyp:hlinkClr val="tx"/>
                    </a:ext>
                  </a:extLst>
                </a:hlinkClick>
              </a:rPr>
              <a:t>Video to Review</a:t>
            </a:r>
            <a:endParaRPr b="1" sz="2800">
              <a:solidFill>
                <a:schemeClr val="dk1"/>
              </a:solidFill>
              <a:latin typeface="Calibri"/>
              <a:ea typeface="Calibri"/>
              <a:cs typeface="Calibri"/>
              <a:sym typeface="Calibri"/>
            </a:endParaRPr>
          </a:p>
        </p:txBody>
      </p:sp>
      <p:sp>
        <p:nvSpPr>
          <p:cNvPr id="261" name="Google Shape;261;p20"/>
          <p:cNvSpPr txBox="1"/>
          <p:nvPr/>
        </p:nvSpPr>
        <p:spPr>
          <a:xfrm>
            <a:off x="2590557" y="5432992"/>
            <a:ext cx="3007337" cy="1323439"/>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1" i="0" lang="en-US" sz="1600" u="none" cap="none" strike="noStrike">
                <a:solidFill>
                  <a:schemeClr val="dk1"/>
                </a:solidFill>
                <a:latin typeface="Arial"/>
                <a:ea typeface="Arial"/>
                <a:cs typeface="Arial"/>
                <a:sym typeface="Arial"/>
              </a:rPr>
              <a:t>Sequence</a:t>
            </a:r>
            <a:endParaRPr/>
          </a:p>
          <a:p>
            <a:pPr indent="0" lvl="1" marL="457200" marR="0" rtl="0" algn="l">
              <a:spcBef>
                <a:spcPts val="0"/>
              </a:spcBef>
              <a:spcAft>
                <a:spcPts val="0"/>
              </a:spcAft>
              <a:buNone/>
            </a:pPr>
            <a:r>
              <a:rPr b="1" i="0" lang="en-US" sz="1600" u="none" cap="none" strike="noStrike">
                <a:solidFill>
                  <a:schemeClr val="dk1"/>
                </a:solidFill>
                <a:latin typeface="Arial"/>
                <a:ea typeface="Arial"/>
                <a:cs typeface="Arial"/>
                <a:sym typeface="Arial"/>
              </a:rPr>
              <a:t>How to Scan</a:t>
            </a:r>
            <a:endParaRPr/>
          </a:p>
          <a:p>
            <a:pPr indent="0" lvl="0" marL="0" marR="0" rtl="0" algn="l">
              <a:spcBef>
                <a:spcPts val="0"/>
              </a:spcBef>
              <a:spcAft>
                <a:spcPts val="0"/>
              </a:spcAft>
              <a:buNone/>
            </a:pPr>
            <a:r>
              <a:rPr b="1" lang="en-US" sz="1600">
                <a:solidFill>
                  <a:schemeClr val="dk1"/>
                </a:solidFill>
                <a:latin typeface="Arial"/>
                <a:ea typeface="Arial"/>
                <a:cs typeface="Arial"/>
                <a:sym typeface="Arial"/>
              </a:rPr>
              <a:t>        Detecting Bugs</a:t>
            </a:r>
            <a:endParaRPr/>
          </a:p>
          <a:p>
            <a:pPr indent="0" lvl="0" marL="0" marR="0" rtl="0" algn="l">
              <a:spcBef>
                <a:spcPts val="0"/>
              </a:spcBef>
              <a:spcAft>
                <a:spcPts val="0"/>
              </a:spcAft>
              <a:buNone/>
            </a:pPr>
            <a:r>
              <a:rPr b="1" lang="en-US" sz="1600">
                <a:solidFill>
                  <a:schemeClr val="dk1"/>
                </a:solidFill>
                <a:latin typeface="Arial"/>
                <a:ea typeface="Arial"/>
                <a:cs typeface="Arial"/>
                <a:sym typeface="Arial"/>
              </a:rPr>
              <a:t>        Charging KaiBot</a:t>
            </a:r>
            <a:endParaRPr/>
          </a:p>
          <a:p>
            <a:pPr indent="0" lvl="0" marL="0" marR="0" rtl="0" algn="l">
              <a:spcBef>
                <a:spcPts val="0"/>
              </a:spcBef>
              <a:spcAft>
                <a:spcPts val="0"/>
              </a:spcAft>
              <a:buNone/>
            </a:pPr>
            <a:r>
              <a:rPr b="1" lang="en-US" sz="1600">
                <a:solidFill>
                  <a:schemeClr val="dk1"/>
                </a:solidFill>
                <a:latin typeface="Arial"/>
                <a:ea typeface="Arial"/>
                <a:cs typeface="Arial"/>
                <a:sym typeface="Arial"/>
              </a:rPr>
              <a:t>        Using KaiTiles</a:t>
            </a:r>
            <a:endParaRPr sz="1600">
              <a:solidFill>
                <a:schemeClr val="dk1"/>
              </a:solidFill>
              <a:latin typeface="Calibri"/>
              <a:ea typeface="Calibri"/>
              <a:cs typeface="Calibri"/>
              <a:sym typeface="Calibri"/>
            </a:endParaRPr>
          </a:p>
        </p:txBody>
      </p:sp>
      <p:sp>
        <p:nvSpPr>
          <p:cNvPr id="262" name="Google Shape;262;p20"/>
          <p:cNvSpPr txBox="1"/>
          <p:nvPr/>
        </p:nvSpPr>
        <p:spPr>
          <a:xfrm>
            <a:off x="5888125" y="5819250"/>
            <a:ext cx="636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63" name="Google Shape;263;p20"/>
          <p:cNvSpPr txBox="1"/>
          <p:nvPr/>
        </p:nvSpPr>
        <p:spPr>
          <a:xfrm>
            <a:off x="5429000" y="5549850"/>
            <a:ext cx="5604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00B0F0"/>
              </a:solidFill>
            </a:endParaRPr>
          </a:p>
          <a:p>
            <a:pPr indent="0" lvl="0" marL="0" rtl="0" algn="l">
              <a:spcBef>
                <a:spcPts val="0"/>
              </a:spcBef>
              <a:spcAft>
                <a:spcPts val="0"/>
              </a:spcAft>
              <a:buNone/>
            </a:pPr>
            <a:r>
              <a:rPr b="1" lang="en-US">
                <a:solidFill>
                  <a:srgbClr val="00B0F0"/>
                </a:solidFill>
              </a:rPr>
              <a:t>Be sure AUDIO is ON.</a:t>
            </a:r>
            <a:endParaRPr b="1">
              <a:solidFill>
                <a:srgbClr val="00B0F0"/>
              </a:solidFil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mph" presetID="8" presetSubtype="0">
                                  <p:stCondLst>
                                    <p:cond delay="0"/>
                                  </p:stCondLst>
                                  <p:childTnLst>
                                    <p:animRot by="-21600000">
                                      <p:cBhvr>
                                        <p:cTn dur="5000" fill="hold"/>
                                        <p:tgtEl>
                                          <p:spTgt spid="258"/>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1"/>
          <p:cNvSpPr txBox="1"/>
          <p:nvPr>
            <p:ph type="title"/>
          </p:nvPr>
        </p:nvSpPr>
        <p:spPr>
          <a:xfrm>
            <a:off x="691764" y="-683063"/>
            <a:ext cx="10662036" cy="237375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Font typeface="Arial"/>
              <a:buNone/>
            </a:pPr>
            <a:r>
              <a:rPr b="1" lang="en-US" sz="1600">
                <a:latin typeface="Arial"/>
                <a:ea typeface="Arial"/>
                <a:cs typeface="Arial"/>
                <a:sym typeface="Arial"/>
              </a:rPr>
              <a:t>Chapter 4 … Exercise 13</a:t>
            </a:r>
            <a:br>
              <a:rPr b="1" lang="en-US" sz="1600">
                <a:latin typeface="Arial"/>
                <a:ea typeface="Arial"/>
                <a:cs typeface="Arial"/>
                <a:sym typeface="Arial"/>
              </a:rPr>
            </a:br>
            <a:r>
              <a:rPr b="1" lang="en-US" sz="1600">
                <a:latin typeface="Arial"/>
                <a:ea typeface="Arial"/>
                <a:cs typeface="Arial"/>
                <a:sym typeface="Arial"/>
              </a:rPr>
              <a:t>Page 80</a:t>
            </a:r>
            <a:endParaRPr/>
          </a:p>
        </p:txBody>
      </p:sp>
      <p:sp>
        <p:nvSpPr>
          <p:cNvPr id="269" name="Google Shape;269;p2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270" name="Google Shape;270;p21"/>
          <p:cNvPicPr preferRelativeResize="0"/>
          <p:nvPr/>
        </p:nvPicPr>
        <p:blipFill rotWithShape="1">
          <a:blip r:embed="rId3">
            <a:alphaModFix/>
          </a:blip>
          <a:srcRect b="0" l="0" r="0" t="0"/>
          <a:stretch/>
        </p:blipFill>
        <p:spPr>
          <a:xfrm>
            <a:off x="5475347" y="160020"/>
            <a:ext cx="6207066" cy="6120000"/>
          </a:xfrm>
          <a:prstGeom prst="rect">
            <a:avLst/>
          </a:prstGeom>
          <a:noFill/>
          <a:ln>
            <a:noFill/>
          </a:ln>
        </p:spPr>
      </p:pic>
      <p:pic>
        <p:nvPicPr>
          <p:cNvPr id="271" name="Google Shape;271;p21"/>
          <p:cNvPicPr preferRelativeResize="0"/>
          <p:nvPr/>
        </p:nvPicPr>
        <p:blipFill rotWithShape="1">
          <a:blip r:embed="rId4">
            <a:alphaModFix/>
          </a:blip>
          <a:srcRect b="0" l="0" r="0" t="0"/>
          <a:stretch/>
        </p:blipFill>
        <p:spPr>
          <a:xfrm>
            <a:off x="616114" y="1375625"/>
            <a:ext cx="691465" cy="900000"/>
          </a:xfrm>
          <a:prstGeom prst="rect">
            <a:avLst/>
          </a:prstGeom>
          <a:noFill/>
          <a:ln>
            <a:noFill/>
          </a:ln>
        </p:spPr>
      </p:pic>
      <p:pic>
        <p:nvPicPr>
          <p:cNvPr id="272" name="Google Shape;272;p21"/>
          <p:cNvPicPr preferRelativeResize="0"/>
          <p:nvPr/>
        </p:nvPicPr>
        <p:blipFill rotWithShape="1">
          <a:blip r:embed="rId5">
            <a:alphaModFix/>
          </a:blip>
          <a:srcRect b="0" l="0" r="0" t="0"/>
          <a:stretch/>
        </p:blipFill>
        <p:spPr>
          <a:xfrm>
            <a:off x="1935976" y="1375625"/>
            <a:ext cx="2443500" cy="1080000"/>
          </a:xfrm>
          <a:prstGeom prst="rect">
            <a:avLst/>
          </a:prstGeom>
          <a:noFill/>
          <a:ln>
            <a:noFill/>
          </a:ln>
        </p:spPr>
      </p:pic>
      <p:sp>
        <p:nvSpPr>
          <p:cNvPr id="273" name="Google Shape;273;p21"/>
          <p:cNvSpPr txBox="1"/>
          <p:nvPr/>
        </p:nvSpPr>
        <p:spPr>
          <a:xfrm>
            <a:off x="509587" y="2205990"/>
            <a:ext cx="5296278"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We have organized the cards vertically in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order to help thinking through this example.</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First </a:t>
            </a:r>
            <a:r>
              <a:rPr b="1" lang="en-US" sz="1800">
                <a:solidFill>
                  <a:schemeClr val="dk1"/>
                </a:solidFill>
                <a:latin typeface="Arial"/>
                <a:ea typeface="Arial"/>
                <a:cs typeface="Arial"/>
                <a:sym typeface="Arial"/>
              </a:rPr>
              <a:t>Predict the action.</a:t>
            </a:r>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Test “Predicted Action” </a:t>
            </a:r>
            <a:r>
              <a:rPr lang="en-US" sz="1800">
                <a:solidFill>
                  <a:schemeClr val="dk1"/>
                </a:solidFill>
                <a:latin typeface="Arial"/>
                <a:ea typeface="Arial"/>
                <a:cs typeface="Arial"/>
                <a:sym typeface="Arial"/>
              </a:rPr>
              <a:t>by running KaiBot.</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Record the </a:t>
            </a:r>
            <a:r>
              <a:rPr b="1" lang="en-US" sz="1800">
                <a:solidFill>
                  <a:schemeClr val="dk1"/>
                </a:solidFill>
                <a:latin typeface="Arial"/>
                <a:ea typeface="Arial"/>
                <a:cs typeface="Arial"/>
                <a:sym typeface="Arial"/>
              </a:rPr>
              <a:t>Resulting Action </a:t>
            </a:r>
            <a:r>
              <a:rPr lang="en-US" sz="1800">
                <a:solidFill>
                  <a:schemeClr val="dk1"/>
                </a:solidFill>
                <a:latin typeface="Arial"/>
                <a:ea typeface="Arial"/>
                <a:cs typeface="Arial"/>
                <a:sym typeface="Arial"/>
              </a:rPr>
              <a:t>in your Journal.</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4" name="Google Shape;274;p21"/>
          <p:cNvSpPr txBox="1"/>
          <p:nvPr/>
        </p:nvSpPr>
        <p:spPr>
          <a:xfrm>
            <a:off x="363151" y="757752"/>
            <a:ext cx="642328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Calibri"/>
                <a:ea typeface="Calibri"/>
                <a:cs typeface="Calibri"/>
                <a:sym typeface="Calibri"/>
              </a:rPr>
              <a:t>WOW .. LOOP within a LOOP!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You are given the program in coding cards. </a:t>
            </a:r>
            <a:endParaRPr sz="1800">
              <a:solidFill>
                <a:schemeClr val="dk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graphicFrame>
        <p:nvGraphicFramePr>
          <p:cNvPr id="279" name="Google Shape;279;p22"/>
          <p:cNvGraphicFramePr/>
          <p:nvPr/>
        </p:nvGraphicFramePr>
        <p:xfrm>
          <a:off x="6175107" y="1820822"/>
          <a:ext cx="3000000" cy="3000000"/>
        </p:xfrm>
        <a:graphic>
          <a:graphicData uri="http://schemas.openxmlformats.org/drawingml/2006/table">
            <a:tbl>
              <a:tblPr bandRow="1" firstCol="1" firstRow="1">
                <a:noFill/>
                <a:tableStyleId>{EA378FE9-C8C0-41EE-BB56-6E5E7AFE402A}</a:tableStyleId>
              </a:tblPr>
              <a:tblGrid>
                <a:gridCol w="634225"/>
                <a:gridCol w="634225"/>
                <a:gridCol w="575900"/>
                <a:gridCol w="3331425"/>
              </a:tblGrid>
              <a:tr h="256425">
                <a:tc>
                  <a:txBody>
                    <a:bodyPr/>
                    <a:lstStyle/>
                    <a:p>
                      <a:pPr indent="0" lvl="0" marL="0" marR="0" rtl="0" algn="l">
                        <a:spcBef>
                          <a:spcPts val="0"/>
                        </a:spcBef>
                        <a:spcAft>
                          <a:spcPts val="0"/>
                        </a:spcAft>
                        <a:buNone/>
                      </a:pPr>
                      <a:r>
                        <a:rPr lang="en-US" sz="1000" u="none" cap="none" strike="noStrike"/>
                        <a:t>Code</a:t>
                      </a:r>
                      <a:endParaRPr sz="1000" u="none" cap="none" strike="noStrike">
                        <a:latin typeface="Times New Roman"/>
                        <a:ea typeface="Times New Roman"/>
                        <a:cs typeface="Times New Roman"/>
                        <a:sym typeface="Times New Roman"/>
                      </a:endParaRPr>
                    </a:p>
                  </a:txBody>
                  <a:tcPr marT="52550" marB="52550" marR="52550" marL="52550"/>
                </a:tc>
                <a:tc>
                  <a:txBody>
                    <a:bodyPr/>
                    <a:lstStyle/>
                    <a:p>
                      <a:pPr indent="0" lvl="0" marL="0" marR="0" rtl="0" algn="l">
                        <a:spcBef>
                          <a:spcPts val="0"/>
                        </a:spcBef>
                        <a:spcAft>
                          <a:spcPts val="0"/>
                        </a:spcAft>
                        <a:buNone/>
                      </a:pPr>
                      <a:r>
                        <a:rPr lang="en-US" sz="1000" u="none" cap="none" strike="noStrike"/>
                        <a:t>Code</a:t>
                      </a:r>
                      <a:endParaRPr sz="1000" u="none" cap="none" strike="noStrike">
                        <a:latin typeface="Times New Roman"/>
                        <a:ea typeface="Times New Roman"/>
                        <a:cs typeface="Times New Roman"/>
                        <a:sym typeface="Times New Roman"/>
                      </a:endParaRPr>
                    </a:p>
                  </a:txBody>
                  <a:tcPr marT="52550" marB="52550" marR="52550" marL="52550"/>
                </a:tc>
                <a:tc>
                  <a:txBody>
                    <a:bodyPr/>
                    <a:lstStyle/>
                    <a:p>
                      <a:pPr indent="0" lvl="0" marL="0" marR="0" rtl="0" algn="l">
                        <a:spcBef>
                          <a:spcPts val="0"/>
                        </a:spcBef>
                        <a:spcAft>
                          <a:spcPts val="0"/>
                        </a:spcAft>
                        <a:buNone/>
                      </a:pPr>
                      <a:r>
                        <a:rPr lang="en-US" sz="1000" u="none" cap="none" strike="noStrike"/>
                        <a:t>Code</a:t>
                      </a:r>
                      <a:endParaRPr sz="1000" u="none" cap="none" strike="noStrike">
                        <a:latin typeface="Times New Roman"/>
                        <a:ea typeface="Times New Roman"/>
                        <a:cs typeface="Times New Roman"/>
                        <a:sym typeface="Times New Roman"/>
                      </a:endParaRPr>
                    </a:p>
                  </a:txBody>
                  <a:tcPr marT="52550" marB="52550" marR="52550" marL="52550"/>
                </a:tc>
                <a:tc>
                  <a:txBody>
                    <a:bodyPr/>
                    <a:lstStyle/>
                    <a:p>
                      <a:pPr indent="0" lvl="0" marL="0" marR="0" rtl="0" algn="l">
                        <a:spcBef>
                          <a:spcPts val="0"/>
                        </a:spcBef>
                        <a:spcAft>
                          <a:spcPts val="0"/>
                        </a:spcAft>
                        <a:buNone/>
                      </a:pPr>
                      <a:r>
                        <a:rPr lang="en-US" sz="1000" u="none" cap="none" strike="noStrike"/>
                        <a:t>Draw Sketch and write Instructions</a:t>
                      </a:r>
                      <a:endParaRPr sz="1000" u="none" cap="none" strike="noStrike">
                        <a:latin typeface="Times New Roman"/>
                        <a:ea typeface="Times New Roman"/>
                        <a:cs typeface="Times New Roman"/>
                        <a:sym typeface="Times New Roman"/>
                      </a:endParaRPr>
                    </a:p>
                  </a:txBody>
                  <a:tcPr marT="52550" marB="52550" marR="52550" marL="52550"/>
                </a:tc>
              </a:tr>
              <a:tr h="256425">
                <a:tc>
                  <a:txBody>
                    <a:bodyPr/>
                    <a:lstStyle/>
                    <a:p>
                      <a:pPr indent="0" lvl="0" marL="0" marR="0" rtl="0" algn="l">
                        <a:spcBef>
                          <a:spcPts val="0"/>
                        </a:spcBef>
                        <a:spcAft>
                          <a:spcPts val="0"/>
                        </a:spcAft>
                        <a:buNone/>
                      </a:pPr>
                      <a:r>
                        <a:t/>
                      </a:r>
                      <a:endParaRPr sz="800" u="none" cap="none" strike="noStrike">
                        <a:solidFill>
                          <a:srgbClr val="000000"/>
                        </a:solidFill>
                        <a:latin typeface="Arial"/>
                        <a:ea typeface="Arial"/>
                        <a:cs typeface="Arial"/>
                        <a:sym typeface="Arial"/>
                      </a:endParaRPr>
                    </a:p>
                  </a:txBody>
                  <a:tcPr marT="52550" marB="52550" marR="52550" marL="52550"/>
                </a:tc>
                <a:tc>
                  <a:txBody>
                    <a:bodyPr/>
                    <a:lstStyle/>
                    <a:p>
                      <a:pPr indent="0" lvl="0" marL="0" marR="0" rtl="0" algn="l">
                        <a:spcBef>
                          <a:spcPts val="0"/>
                        </a:spcBef>
                        <a:spcAft>
                          <a:spcPts val="0"/>
                        </a:spcAft>
                        <a:buNone/>
                      </a:pPr>
                      <a:r>
                        <a:t/>
                      </a:r>
                      <a:endParaRPr sz="1000">
                        <a:latin typeface="Times New Roman"/>
                        <a:ea typeface="Times New Roman"/>
                        <a:cs typeface="Times New Roman"/>
                        <a:sym typeface="Times New Roman"/>
                      </a:endParaRPr>
                    </a:p>
                  </a:txBody>
                  <a:tcPr marT="52550" marB="52550" marR="52550" marL="52550"/>
                </a:tc>
                <a:tc>
                  <a:txBody>
                    <a:bodyPr/>
                    <a:lstStyle/>
                    <a:p>
                      <a:pPr indent="0" lvl="0" marL="0" marR="0" rtl="0" algn="l">
                        <a:spcBef>
                          <a:spcPts val="0"/>
                        </a:spcBef>
                        <a:spcAft>
                          <a:spcPts val="0"/>
                        </a:spcAft>
                        <a:buNone/>
                      </a:pPr>
                      <a:r>
                        <a:t/>
                      </a:r>
                      <a:endParaRPr sz="1000">
                        <a:latin typeface="Times New Roman"/>
                        <a:ea typeface="Times New Roman"/>
                        <a:cs typeface="Times New Roman"/>
                        <a:sym typeface="Times New Roman"/>
                      </a:endParaRPr>
                    </a:p>
                  </a:txBody>
                  <a:tcPr marT="52550" marB="52550" marR="52550" marL="52550"/>
                </a:tc>
                <a:tc>
                  <a:txBody>
                    <a:bodyPr/>
                    <a:lstStyle/>
                    <a:p>
                      <a:pPr indent="0" lvl="0" marL="0" marR="0" rtl="0" algn="l">
                        <a:spcBef>
                          <a:spcPts val="0"/>
                        </a:spcBef>
                        <a:spcAft>
                          <a:spcPts val="0"/>
                        </a:spcAft>
                        <a:buNone/>
                      </a:pPr>
                      <a:r>
                        <a:rPr lang="en-US" sz="800"/>
                        <a:t>Record Program Start at tile #1. Open brackets</a:t>
                      </a:r>
                      <a:endParaRPr sz="1000">
                        <a:latin typeface="Times New Roman"/>
                        <a:ea typeface="Times New Roman"/>
                        <a:cs typeface="Times New Roman"/>
                        <a:sym typeface="Times New Roman"/>
                      </a:endParaRPr>
                    </a:p>
                  </a:txBody>
                  <a:tcPr marT="52550" marB="52550" marR="52550" marL="52550"/>
                </a:tc>
              </a:tr>
              <a:tr h="256425">
                <a:tc>
                  <a:txBody>
                    <a:bodyPr/>
                    <a:lstStyle/>
                    <a:p>
                      <a:pPr indent="0" lvl="0" marL="0" marR="0" rtl="0" algn="l">
                        <a:spcBef>
                          <a:spcPts val="0"/>
                        </a:spcBef>
                        <a:spcAft>
                          <a:spcPts val="0"/>
                        </a:spcAft>
                        <a:buNone/>
                      </a:pPr>
                      <a:r>
                        <a:t/>
                      </a:r>
                      <a:endParaRPr sz="1000">
                        <a:latin typeface="Times New Roman"/>
                        <a:ea typeface="Times New Roman"/>
                        <a:cs typeface="Times New Roman"/>
                        <a:sym typeface="Times New Roman"/>
                      </a:endParaRPr>
                    </a:p>
                  </a:txBody>
                  <a:tcPr marT="52550" marB="52550" marR="52550" marL="52550"/>
                </a:tc>
                <a:tc>
                  <a:txBody>
                    <a:bodyPr/>
                    <a:lstStyle/>
                    <a:p>
                      <a:pPr indent="0" lvl="0" marL="0" marR="0" rtl="0" algn="l">
                        <a:spcBef>
                          <a:spcPts val="0"/>
                        </a:spcBef>
                        <a:spcAft>
                          <a:spcPts val="0"/>
                        </a:spcAft>
                        <a:buNone/>
                      </a:pPr>
                      <a:r>
                        <a:t/>
                      </a:r>
                      <a:endParaRPr sz="800">
                        <a:solidFill>
                          <a:srgbClr val="000000"/>
                        </a:solidFill>
                        <a:latin typeface="Arial"/>
                        <a:ea typeface="Arial"/>
                        <a:cs typeface="Arial"/>
                        <a:sym typeface="Arial"/>
                      </a:endParaRPr>
                    </a:p>
                  </a:txBody>
                  <a:tcPr marT="52550" marB="52550" marR="52550" marL="52550"/>
                </a:tc>
                <a:tc>
                  <a:txBody>
                    <a:bodyPr/>
                    <a:lstStyle/>
                    <a:p>
                      <a:pPr indent="0" lvl="0" marL="0" marR="0" rtl="0" algn="l">
                        <a:spcBef>
                          <a:spcPts val="0"/>
                        </a:spcBef>
                        <a:spcAft>
                          <a:spcPts val="0"/>
                        </a:spcAft>
                        <a:buNone/>
                      </a:pPr>
                      <a:r>
                        <a:t/>
                      </a:r>
                      <a:endParaRPr sz="800">
                        <a:solidFill>
                          <a:srgbClr val="000000"/>
                        </a:solidFill>
                        <a:latin typeface="Arial"/>
                        <a:ea typeface="Arial"/>
                        <a:cs typeface="Arial"/>
                        <a:sym typeface="Arial"/>
                      </a:endParaRPr>
                    </a:p>
                  </a:txBody>
                  <a:tcPr marT="52550" marB="52550" marR="52550" marL="52550"/>
                </a:tc>
                <a:tc>
                  <a:txBody>
                    <a:bodyPr/>
                    <a:lstStyle/>
                    <a:p>
                      <a:pPr indent="0" lvl="0" marL="0" marR="0" rtl="0" algn="l">
                        <a:spcBef>
                          <a:spcPts val="0"/>
                        </a:spcBef>
                        <a:spcAft>
                          <a:spcPts val="0"/>
                        </a:spcAft>
                        <a:buNone/>
                      </a:pPr>
                      <a:r>
                        <a:rPr lang="en-US" sz="800"/>
                        <a:t>Move 2 Tiles Forward</a:t>
                      </a:r>
                      <a:endParaRPr sz="1000">
                        <a:latin typeface="Times New Roman"/>
                        <a:ea typeface="Times New Roman"/>
                        <a:cs typeface="Times New Roman"/>
                        <a:sym typeface="Times New Roman"/>
                      </a:endParaRPr>
                    </a:p>
                  </a:txBody>
                  <a:tcPr marT="52550" marB="52550" marR="52550" marL="52550"/>
                </a:tc>
              </a:tr>
              <a:tr h="256425">
                <a:tc>
                  <a:txBody>
                    <a:bodyPr/>
                    <a:lstStyle/>
                    <a:p>
                      <a:pPr indent="0" lvl="0" marL="0" marR="0" rtl="0" algn="l">
                        <a:spcBef>
                          <a:spcPts val="0"/>
                        </a:spcBef>
                        <a:spcAft>
                          <a:spcPts val="0"/>
                        </a:spcAft>
                        <a:buNone/>
                      </a:pPr>
                      <a:r>
                        <a:t/>
                      </a:r>
                      <a:endParaRPr sz="1000">
                        <a:latin typeface="Times New Roman"/>
                        <a:ea typeface="Times New Roman"/>
                        <a:cs typeface="Times New Roman"/>
                        <a:sym typeface="Times New Roman"/>
                      </a:endParaRPr>
                    </a:p>
                  </a:txBody>
                  <a:tcPr marT="52550" marB="52550" marR="52550" marL="52550"/>
                </a:tc>
                <a:tc>
                  <a:txBody>
                    <a:bodyPr/>
                    <a:lstStyle/>
                    <a:p>
                      <a:pPr indent="0" lvl="0" marL="0" marR="0" rtl="0" algn="l">
                        <a:spcBef>
                          <a:spcPts val="0"/>
                        </a:spcBef>
                        <a:spcAft>
                          <a:spcPts val="0"/>
                        </a:spcAft>
                        <a:buNone/>
                      </a:pPr>
                      <a:r>
                        <a:t/>
                      </a:r>
                      <a:endParaRPr sz="800">
                        <a:solidFill>
                          <a:srgbClr val="000000"/>
                        </a:solidFill>
                        <a:latin typeface="Arial"/>
                        <a:ea typeface="Arial"/>
                        <a:cs typeface="Arial"/>
                        <a:sym typeface="Arial"/>
                      </a:endParaRPr>
                    </a:p>
                  </a:txBody>
                  <a:tcPr marT="52550" marB="52550" marR="52550" marL="52550"/>
                </a:tc>
                <a:tc>
                  <a:txBody>
                    <a:bodyPr/>
                    <a:lstStyle/>
                    <a:p>
                      <a:pPr indent="0" lvl="0" marL="0" marR="0" rtl="0" algn="l">
                        <a:spcBef>
                          <a:spcPts val="0"/>
                        </a:spcBef>
                        <a:spcAft>
                          <a:spcPts val="0"/>
                        </a:spcAft>
                        <a:buNone/>
                      </a:pPr>
                      <a:r>
                        <a:t/>
                      </a:r>
                      <a:endParaRPr sz="1000">
                        <a:latin typeface="Times New Roman"/>
                        <a:ea typeface="Times New Roman"/>
                        <a:cs typeface="Times New Roman"/>
                        <a:sym typeface="Times New Roman"/>
                      </a:endParaRPr>
                    </a:p>
                  </a:txBody>
                  <a:tcPr marT="52550" marB="52550" marR="52550" marL="52550"/>
                </a:tc>
                <a:tc>
                  <a:txBody>
                    <a:bodyPr/>
                    <a:lstStyle/>
                    <a:p>
                      <a:pPr indent="0" lvl="0" marL="0" marR="0" rtl="0" algn="l">
                        <a:spcBef>
                          <a:spcPts val="0"/>
                        </a:spcBef>
                        <a:spcAft>
                          <a:spcPts val="0"/>
                        </a:spcAft>
                        <a:buNone/>
                      </a:pPr>
                      <a:r>
                        <a:rPr lang="en-US" sz="800"/>
                        <a:t>Turn 90 degrees right</a:t>
                      </a:r>
                      <a:endParaRPr sz="1000">
                        <a:latin typeface="Times New Roman"/>
                        <a:ea typeface="Times New Roman"/>
                        <a:cs typeface="Times New Roman"/>
                        <a:sym typeface="Times New Roman"/>
                      </a:endParaRPr>
                    </a:p>
                  </a:txBody>
                  <a:tcPr marT="52550" marB="52550" marR="52550" marL="52550"/>
                </a:tc>
              </a:tr>
              <a:tr h="256425">
                <a:tc>
                  <a:txBody>
                    <a:bodyPr/>
                    <a:lstStyle/>
                    <a:p>
                      <a:pPr indent="0" lvl="0" marL="0" marR="0" rtl="0" algn="l">
                        <a:spcBef>
                          <a:spcPts val="0"/>
                        </a:spcBef>
                        <a:spcAft>
                          <a:spcPts val="0"/>
                        </a:spcAft>
                        <a:buNone/>
                      </a:pPr>
                      <a:r>
                        <a:t/>
                      </a:r>
                      <a:endParaRPr sz="1000">
                        <a:latin typeface="Times New Roman"/>
                        <a:ea typeface="Times New Roman"/>
                        <a:cs typeface="Times New Roman"/>
                        <a:sym typeface="Times New Roman"/>
                      </a:endParaRPr>
                    </a:p>
                  </a:txBody>
                  <a:tcPr marT="52550" marB="52550" marR="52550" marL="52550"/>
                </a:tc>
                <a:tc>
                  <a:txBody>
                    <a:bodyPr/>
                    <a:lstStyle/>
                    <a:p>
                      <a:pPr indent="0" lvl="0" marL="0" marR="0" rtl="0" algn="l">
                        <a:spcBef>
                          <a:spcPts val="0"/>
                        </a:spcBef>
                        <a:spcAft>
                          <a:spcPts val="0"/>
                        </a:spcAft>
                        <a:buNone/>
                      </a:pPr>
                      <a:r>
                        <a:t/>
                      </a:r>
                      <a:endParaRPr sz="800">
                        <a:solidFill>
                          <a:srgbClr val="000000"/>
                        </a:solidFill>
                        <a:latin typeface="Arial"/>
                        <a:ea typeface="Arial"/>
                        <a:cs typeface="Arial"/>
                        <a:sym typeface="Arial"/>
                      </a:endParaRPr>
                    </a:p>
                  </a:txBody>
                  <a:tcPr marT="52550" marB="52550" marR="52550" marL="52550"/>
                </a:tc>
                <a:tc>
                  <a:txBody>
                    <a:bodyPr/>
                    <a:lstStyle/>
                    <a:p>
                      <a:pPr indent="0" lvl="0" marL="0" marR="0" rtl="0" algn="l">
                        <a:spcBef>
                          <a:spcPts val="0"/>
                        </a:spcBef>
                        <a:spcAft>
                          <a:spcPts val="0"/>
                        </a:spcAft>
                        <a:buNone/>
                      </a:pPr>
                      <a:r>
                        <a:t/>
                      </a:r>
                      <a:endParaRPr sz="800">
                        <a:solidFill>
                          <a:srgbClr val="000000"/>
                        </a:solidFill>
                        <a:latin typeface="Arial"/>
                        <a:ea typeface="Arial"/>
                        <a:cs typeface="Arial"/>
                        <a:sym typeface="Arial"/>
                      </a:endParaRPr>
                    </a:p>
                  </a:txBody>
                  <a:tcPr marT="52550" marB="52550" marR="52550" marL="52550"/>
                </a:tc>
                <a:tc>
                  <a:txBody>
                    <a:bodyPr/>
                    <a:lstStyle/>
                    <a:p>
                      <a:pPr indent="0" lvl="0" marL="0" marR="0" rtl="0" algn="l">
                        <a:spcBef>
                          <a:spcPts val="0"/>
                        </a:spcBef>
                        <a:spcAft>
                          <a:spcPts val="0"/>
                        </a:spcAft>
                        <a:buNone/>
                      </a:pPr>
                      <a:r>
                        <a:rPr lang="en-US" sz="800"/>
                        <a:t>Move 2 Tiles Forward</a:t>
                      </a:r>
                      <a:endParaRPr sz="1000">
                        <a:latin typeface="Times New Roman"/>
                        <a:ea typeface="Times New Roman"/>
                        <a:cs typeface="Times New Roman"/>
                        <a:sym typeface="Times New Roman"/>
                      </a:endParaRPr>
                    </a:p>
                  </a:txBody>
                  <a:tcPr marT="52550" marB="52550" marR="52550" marL="52550"/>
                </a:tc>
              </a:tr>
              <a:tr h="256425">
                <a:tc>
                  <a:txBody>
                    <a:bodyPr/>
                    <a:lstStyle/>
                    <a:p>
                      <a:pPr indent="0" lvl="0" marL="0" marR="0" rtl="0" algn="l">
                        <a:spcBef>
                          <a:spcPts val="0"/>
                        </a:spcBef>
                        <a:spcAft>
                          <a:spcPts val="0"/>
                        </a:spcAft>
                        <a:buNone/>
                      </a:pPr>
                      <a:r>
                        <a:t/>
                      </a:r>
                      <a:endParaRPr sz="1000">
                        <a:latin typeface="Times New Roman"/>
                        <a:ea typeface="Times New Roman"/>
                        <a:cs typeface="Times New Roman"/>
                        <a:sym typeface="Times New Roman"/>
                      </a:endParaRPr>
                    </a:p>
                  </a:txBody>
                  <a:tcPr marT="52550" marB="52550" marR="52550" marL="52550"/>
                </a:tc>
                <a:tc>
                  <a:txBody>
                    <a:bodyPr/>
                    <a:lstStyle/>
                    <a:p>
                      <a:pPr indent="0" lvl="0" marL="0" marR="0" rtl="0" algn="l">
                        <a:spcBef>
                          <a:spcPts val="0"/>
                        </a:spcBef>
                        <a:spcAft>
                          <a:spcPts val="0"/>
                        </a:spcAft>
                        <a:buNone/>
                      </a:pPr>
                      <a:r>
                        <a:t/>
                      </a:r>
                      <a:endParaRPr sz="1000">
                        <a:latin typeface="Times New Roman"/>
                        <a:ea typeface="Times New Roman"/>
                        <a:cs typeface="Times New Roman"/>
                        <a:sym typeface="Times New Roman"/>
                      </a:endParaRPr>
                    </a:p>
                  </a:txBody>
                  <a:tcPr marT="52550" marB="52550" marR="52550" marL="52550"/>
                </a:tc>
                <a:tc>
                  <a:txBody>
                    <a:bodyPr/>
                    <a:lstStyle/>
                    <a:p>
                      <a:pPr indent="0" lvl="0" marL="0" marR="0" rtl="0" algn="l">
                        <a:spcBef>
                          <a:spcPts val="0"/>
                        </a:spcBef>
                        <a:spcAft>
                          <a:spcPts val="0"/>
                        </a:spcAft>
                        <a:buNone/>
                      </a:pPr>
                      <a:r>
                        <a:t/>
                      </a:r>
                      <a:endParaRPr sz="800">
                        <a:solidFill>
                          <a:srgbClr val="000000"/>
                        </a:solidFill>
                        <a:latin typeface="Arial"/>
                        <a:ea typeface="Arial"/>
                        <a:cs typeface="Arial"/>
                        <a:sym typeface="Arial"/>
                      </a:endParaRPr>
                    </a:p>
                  </a:txBody>
                  <a:tcPr marT="52550" marB="52550" marR="52550" marL="52550"/>
                </a:tc>
                <a:tc>
                  <a:txBody>
                    <a:bodyPr/>
                    <a:lstStyle/>
                    <a:p>
                      <a:pPr indent="0" lvl="0" marL="0" marR="0" rtl="0" algn="l">
                        <a:spcBef>
                          <a:spcPts val="0"/>
                        </a:spcBef>
                        <a:spcAft>
                          <a:spcPts val="0"/>
                        </a:spcAft>
                        <a:buNone/>
                      </a:pPr>
                      <a:r>
                        <a:rPr lang="en-US" sz="800"/>
                        <a:t>Backwards … </a:t>
                      </a:r>
                      <a:endParaRPr sz="1000">
                        <a:latin typeface="Times New Roman"/>
                        <a:ea typeface="Times New Roman"/>
                        <a:cs typeface="Times New Roman"/>
                        <a:sym typeface="Times New Roman"/>
                      </a:endParaRPr>
                    </a:p>
                  </a:txBody>
                  <a:tcPr marT="52550" marB="52550" marR="52550" marL="52550"/>
                </a:tc>
              </a:tr>
              <a:tr h="256425">
                <a:tc>
                  <a:txBody>
                    <a:bodyPr/>
                    <a:lstStyle/>
                    <a:p>
                      <a:pPr indent="0" lvl="0" marL="0" marR="0" rtl="0" algn="l">
                        <a:spcBef>
                          <a:spcPts val="0"/>
                        </a:spcBef>
                        <a:spcAft>
                          <a:spcPts val="0"/>
                        </a:spcAft>
                        <a:buNone/>
                      </a:pPr>
                      <a:r>
                        <a:t/>
                      </a:r>
                      <a:endParaRPr sz="1000">
                        <a:latin typeface="Times New Roman"/>
                        <a:ea typeface="Times New Roman"/>
                        <a:cs typeface="Times New Roman"/>
                        <a:sym typeface="Times New Roman"/>
                      </a:endParaRPr>
                    </a:p>
                  </a:txBody>
                  <a:tcPr marT="52550" marB="52550" marR="52550" marL="52550"/>
                </a:tc>
                <a:tc>
                  <a:txBody>
                    <a:bodyPr/>
                    <a:lstStyle/>
                    <a:p>
                      <a:pPr indent="0" lvl="0" marL="0" marR="0" rtl="0" algn="l">
                        <a:spcBef>
                          <a:spcPts val="0"/>
                        </a:spcBef>
                        <a:spcAft>
                          <a:spcPts val="0"/>
                        </a:spcAft>
                        <a:buNone/>
                      </a:pPr>
                      <a:r>
                        <a:t/>
                      </a:r>
                      <a:endParaRPr sz="1000">
                        <a:latin typeface="Times New Roman"/>
                        <a:ea typeface="Times New Roman"/>
                        <a:cs typeface="Times New Roman"/>
                        <a:sym typeface="Times New Roman"/>
                      </a:endParaRPr>
                    </a:p>
                  </a:txBody>
                  <a:tcPr marT="52550" marB="52550" marR="52550" marL="52550"/>
                </a:tc>
                <a:tc>
                  <a:txBody>
                    <a:bodyPr/>
                    <a:lstStyle/>
                    <a:p>
                      <a:pPr indent="0" lvl="0" marL="0" marR="0" rtl="0" algn="l">
                        <a:spcBef>
                          <a:spcPts val="0"/>
                        </a:spcBef>
                        <a:spcAft>
                          <a:spcPts val="0"/>
                        </a:spcAft>
                        <a:buNone/>
                      </a:pPr>
                      <a:r>
                        <a:t/>
                      </a:r>
                      <a:endParaRPr sz="1000">
                        <a:latin typeface="Times New Roman"/>
                        <a:ea typeface="Times New Roman"/>
                        <a:cs typeface="Times New Roman"/>
                        <a:sym typeface="Times New Roman"/>
                      </a:endParaRPr>
                    </a:p>
                  </a:txBody>
                  <a:tcPr marT="52550" marB="52550" marR="52550" marL="52550"/>
                </a:tc>
                <a:tc>
                  <a:txBody>
                    <a:bodyPr/>
                    <a:lstStyle/>
                    <a:p>
                      <a:pPr indent="0" lvl="0" marL="0" marR="0" rtl="0" algn="l">
                        <a:spcBef>
                          <a:spcPts val="0"/>
                        </a:spcBef>
                        <a:spcAft>
                          <a:spcPts val="0"/>
                        </a:spcAft>
                        <a:buNone/>
                      </a:pPr>
                      <a:r>
                        <a:rPr lang="en-US" sz="800"/>
                        <a:t>Turn left … </a:t>
                      </a:r>
                      <a:endParaRPr sz="1000">
                        <a:latin typeface="Times New Roman"/>
                        <a:ea typeface="Times New Roman"/>
                        <a:cs typeface="Times New Roman"/>
                        <a:sym typeface="Times New Roman"/>
                      </a:endParaRPr>
                    </a:p>
                  </a:txBody>
                  <a:tcPr marT="52550" marB="52550" marR="52550" marL="52550"/>
                </a:tc>
              </a:tr>
              <a:tr h="256425">
                <a:tc>
                  <a:txBody>
                    <a:bodyPr/>
                    <a:lstStyle/>
                    <a:p>
                      <a:pPr indent="0" lvl="0" marL="0" marR="0" rtl="0" algn="l">
                        <a:spcBef>
                          <a:spcPts val="0"/>
                        </a:spcBef>
                        <a:spcAft>
                          <a:spcPts val="0"/>
                        </a:spcAft>
                        <a:buNone/>
                      </a:pPr>
                      <a:r>
                        <a:t/>
                      </a:r>
                      <a:endParaRPr sz="1000">
                        <a:latin typeface="Times New Roman"/>
                        <a:ea typeface="Times New Roman"/>
                        <a:cs typeface="Times New Roman"/>
                        <a:sym typeface="Times New Roman"/>
                      </a:endParaRPr>
                    </a:p>
                  </a:txBody>
                  <a:tcPr marT="52550" marB="52550" marR="52550" marL="52550"/>
                </a:tc>
                <a:tc>
                  <a:txBody>
                    <a:bodyPr/>
                    <a:lstStyle/>
                    <a:p>
                      <a:pPr indent="0" lvl="0" marL="0" marR="0" rtl="0" algn="l">
                        <a:spcBef>
                          <a:spcPts val="0"/>
                        </a:spcBef>
                        <a:spcAft>
                          <a:spcPts val="0"/>
                        </a:spcAft>
                        <a:buNone/>
                      </a:pPr>
                      <a:r>
                        <a:t/>
                      </a:r>
                      <a:endParaRPr sz="1000">
                        <a:latin typeface="Times New Roman"/>
                        <a:ea typeface="Times New Roman"/>
                        <a:cs typeface="Times New Roman"/>
                        <a:sym typeface="Times New Roman"/>
                      </a:endParaRPr>
                    </a:p>
                  </a:txBody>
                  <a:tcPr marT="52550" marB="52550" marR="52550" marL="52550"/>
                </a:tc>
                <a:tc>
                  <a:txBody>
                    <a:bodyPr/>
                    <a:lstStyle/>
                    <a:p>
                      <a:pPr indent="0" lvl="0" marL="0" marR="0" rtl="0" algn="l">
                        <a:spcBef>
                          <a:spcPts val="0"/>
                        </a:spcBef>
                        <a:spcAft>
                          <a:spcPts val="0"/>
                        </a:spcAft>
                        <a:buNone/>
                      </a:pPr>
                      <a:r>
                        <a:t/>
                      </a:r>
                      <a:endParaRPr sz="800">
                        <a:solidFill>
                          <a:srgbClr val="000000"/>
                        </a:solidFill>
                        <a:latin typeface="Arial"/>
                        <a:ea typeface="Arial"/>
                        <a:cs typeface="Arial"/>
                        <a:sym typeface="Arial"/>
                      </a:endParaRPr>
                    </a:p>
                  </a:txBody>
                  <a:tcPr marT="52550" marB="52550" marR="52550" marL="52550"/>
                </a:tc>
                <a:tc>
                  <a:txBody>
                    <a:bodyPr/>
                    <a:lstStyle/>
                    <a:p>
                      <a:pPr indent="0" lvl="0" marL="0" marR="0" rtl="0" algn="l">
                        <a:spcBef>
                          <a:spcPts val="0"/>
                        </a:spcBef>
                        <a:spcAft>
                          <a:spcPts val="0"/>
                        </a:spcAft>
                        <a:buNone/>
                      </a:pPr>
                      <a:r>
                        <a:rPr lang="en-US" sz="800"/>
                        <a:t>Move backwards … </a:t>
                      </a:r>
                      <a:endParaRPr sz="1000">
                        <a:latin typeface="Times New Roman"/>
                        <a:ea typeface="Times New Roman"/>
                        <a:cs typeface="Times New Roman"/>
                        <a:sym typeface="Times New Roman"/>
                      </a:endParaRPr>
                    </a:p>
                  </a:txBody>
                  <a:tcPr marT="52550" marB="52550" marR="52550" marL="52550"/>
                </a:tc>
              </a:tr>
              <a:tr h="256425">
                <a:tc>
                  <a:txBody>
                    <a:bodyPr/>
                    <a:lstStyle/>
                    <a:p>
                      <a:pPr indent="0" lvl="0" marL="0" marR="0" rtl="0" algn="l">
                        <a:spcBef>
                          <a:spcPts val="0"/>
                        </a:spcBef>
                        <a:spcAft>
                          <a:spcPts val="0"/>
                        </a:spcAft>
                        <a:buNone/>
                      </a:pPr>
                      <a:r>
                        <a:t/>
                      </a:r>
                      <a:endParaRPr sz="1000">
                        <a:latin typeface="Times New Roman"/>
                        <a:ea typeface="Times New Roman"/>
                        <a:cs typeface="Times New Roman"/>
                        <a:sym typeface="Times New Roman"/>
                      </a:endParaRPr>
                    </a:p>
                  </a:txBody>
                  <a:tcPr marT="52550" marB="52550" marR="52550" marL="52550"/>
                </a:tc>
                <a:tc>
                  <a:txBody>
                    <a:bodyPr/>
                    <a:lstStyle/>
                    <a:p>
                      <a:pPr indent="0" lvl="0" marL="0" marR="0" rtl="0" algn="l">
                        <a:spcBef>
                          <a:spcPts val="0"/>
                        </a:spcBef>
                        <a:spcAft>
                          <a:spcPts val="0"/>
                        </a:spcAft>
                        <a:buNone/>
                      </a:pPr>
                      <a:r>
                        <a:t/>
                      </a:r>
                      <a:endParaRPr sz="800">
                        <a:solidFill>
                          <a:srgbClr val="000000"/>
                        </a:solidFill>
                        <a:latin typeface="Arial"/>
                        <a:ea typeface="Arial"/>
                        <a:cs typeface="Arial"/>
                        <a:sym typeface="Arial"/>
                      </a:endParaRPr>
                    </a:p>
                  </a:txBody>
                  <a:tcPr marT="52550" marB="52550" marR="52550" marL="52550"/>
                </a:tc>
                <a:tc>
                  <a:txBody>
                    <a:bodyPr/>
                    <a:lstStyle/>
                    <a:p>
                      <a:pPr indent="0" lvl="0" marL="0" marR="0" rtl="0" algn="l">
                        <a:spcBef>
                          <a:spcPts val="0"/>
                        </a:spcBef>
                        <a:spcAft>
                          <a:spcPts val="0"/>
                        </a:spcAft>
                        <a:buNone/>
                      </a:pPr>
                      <a:r>
                        <a:t/>
                      </a:r>
                      <a:endParaRPr sz="800">
                        <a:solidFill>
                          <a:srgbClr val="000000"/>
                        </a:solidFill>
                        <a:latin typeface="Arial"/>
                        <a:ea typeface="Arial"/>
                        <a:cs typeface="Arial"/>
                        <a:sym typeface="Arial"/>
                      </a:endParaRPr>
                    </a:p>
                  </a:txBody>
                  <a:tcPr marT="52550" marB="52550" marR="52550" marL="52550"/>
                </a:tc>
                <a:tc>
                  <a:txBody>
                    <a:bodyPr/>
                    <a:lstStyle/>
                    <a:p>
                      <a:pPr indent="0" lvl="0" marL="0" marR="0" rtl="0" algn="l">
                        <a:spcBef>
                          <a:spcPts val="0"/>
                        </a:spcBef>
                        <a:spcAft>
                          <a:spcPts val="0"/>
                        </a:spcAft>
                        <a:buNone/>
                      </a:pPr>
                      <a:r>
                        <a:rPr lang="en-US" sz="800"/>
                        <a:t>Move </a:t>
                      </a:r>
                      <a:endParaRPr sz="1000">
                        <a:latin typeface="Times New Roman"/>
                        <a:ea typeface="Times New Roman"/>
                        <a:cs typeface="Times New Roman"/>
                        <a:sym typeface="Times New Roman"/>
                      </a:endParaRPr>
                    </a:p>
                  </a:txBody>
                  <a:tcPr marT="52550" marB="52550" marR="52550" marL="52550"/>
                </a:tc>
              </a:tr>
              <a:tr h="735650">
                <a:tc>
                  <a:txBody>
                    <a:bodyPr/>
                    <a:lstStyle/>
                    <a:p>
                      <a:pPr indent="0" lvl="0" marL="0" marR="0" rtl="0" algn="l">
                        <a:spcBef>
                          <a:spcPts val="0"/>
                        </a:spcBef>
                        <a:spcAft>
                          <a:spcPts val="0"/>
                        </a:spcAft>
                        <a:buNone/>
                      </a:pPr>
                      <a:r>
                        <a:t/>
                      </a:r>
                      <a:endParaRPr sz="1000">
                        <a:latin typeface="Times New Roman"/>
                        <a:ea typeface="Times New Roman"/>
                        <a:cs typeface="Times New Roman"/>
                        <a:sym typeface="Times New Roman"/>
                      </a:endParaRPr>
                    </a:p>
                  </a:txBody>
                  <a:tcPr marT="52550" marB="52550" marR="52550" marL="52550"/>
                </a:tc>
                <a:tc>
                  <a:txBody>
                    <a:bodyPr/>
                    <a:lstStyle/>
                    <a:p>
                      <a:pPr indent="0" lvl="0" marL="0" marR="0" rtl="0" algn="l">
                        <a:spcBef>
                          <a:spcPts val="0"/>
                        </a:spcBef>
                        <a:spcAft>
                          <a:spcPts val="0"/>
                        </a:spcAft>
                        <a:buNone/>
                      </a:pPr>
                      <a:r>
                        <a:t/>
                      </a:r>
                      <a:endParaRPr sz="1000">
                        <a:latin typeface="Times New Roman"/>
                        <a:ea typeface="Times New Roman"/>
                        <a:cs typeface="Times New Roman"/>
                        <a:sym typeface="Times New Roman"/>
                      </a:endParaRPr>
                    </a:p>
                  </a:txBody>
                  <a:tcPr marT="52550" marB="52550" marR="52550" marL="52550"/>
                </a:tc>
                <a:tc>
                  <a:txBody>
                    <a:bodyPr/>
                    <a:lstStyle/>
                    <a:p>
                      <a:pPr indent="0" lvl="0" marL="0" marR="0" rtl="0" algn="l">
                        <a:spcBef>
                          <a:spcPts val="0"/>
                        </a:spcBef>
                        <a:spcAft>
                          <a:spcPts val="0"/>
                        </a:spcAft>
                        <a:buNone/>
                      </a:pPr>
                      <a:r>
                        <a:rPr lang="en-US" sz="800"/>
                        <a:t>  ????</a:t>
                      </a:r>
                      <a:endParaRPr sz="1000"/>
                    </a:p>
                    <a:p>
                      <a:pPr indent="0" lvl="0" marL="0" marR="0" rtl="0" algn="l">
                        <a:spcBef>
                          <a:spcPts val="0"/>
                        </a:spcBef>
                        <a:spcAft>
                          <a:spcPts val="0"/>
                        </a:spcAft>
                        <a:buNone/>
                      </a:pPr>
                      <a:r>
                        <a:rPr lang="en-US" sz="800"/>
                        <a:t>Must a Number </a:t>
                      </a:r>
                      <a:endParaRPr sz="1000"/>
                    </a:p>
                    <a:p>
                      <a:pPr indent="0" lvl="0" marL="0" marR="0" rtl="0" algn="l">
                        <a:spcBef>
                          <a:spcPts val="0"/>
                        </a:spcBef>
                        <a:spcAft>
                          <a:spcPts val="0"/>
                        </a:spcAft>
                        <a:buNone/>
                      </a:pPr>
                      <a:r>
                        <a:rPr lang="en-US" sz="800"/>
                        <a:t>Card be </a:t>
                      </a:r>
                      <a:endParaRPr sz="1000"/>
                    </a:p>
                    <a:p>
                      <a:pPr indent="0" lvl="0" marL="0" marR="0" rtl="0" algn="l">
                        <a:spcBef>
                          <a:spcPts val="0"/>
                        </a:spcBef>
                        <a:spcAft>
                          <a:spcPts val="0"/>
                        </a:spcAft>
                        <a:buNone/>
                      </a:pPr>
                      <a:r>
                        <a:rPr lang="en-US" sz="800"/>
                        <a:t>here?</a:t>
                      </a:r>
                      <a:endParaRPr sz="1000">
                        <a:latin typeface="Times New Roman"/>
                        <a:ea typeface="Times New Roman"/>
                        <a:cs typeface="Times New Roman"/>
                        <a:sym typeface="Times New Roman"/>
                      </a:endParaRPr>
                    </a:p>
                  </a:txBody>
                  <a:tcPr marT="52550" marB="52550" marR="52550" marL="52550"/>
                </a:tc>
                <a:tc>
                  <a:txBody>
                    <a:bodyPr/>
                    <a:lstStyle/>
                    <a:p>
                      <a:pPr indent="0" lvl="0" marL="0" marR="0" rtl="0" algn="l">
                        <a:spcBef>
                          <a:spcPts val="0"/>
                        </a:spcBef>
                        <a:spcAft>
                          <a:spcPts val="0"/>
                        </a:spcAft>
                        <a:buNone/>
                      </a:pPr>
                      <a:r>
                        <a:rPr lang="en-US" sz="800"/>
                        <a:t>  </a:t>
                      </a:r>
                      <a:endParaRPr sz="1000">
                        <a:latin typeface="Times New Roman"/>
                        <a:ea typeface="Times New Roman"/>
                        <a:cs typeface="Times New Roman"/>
                        <a:sym typeface="Times New Roman"/>
                      </a:endParaRPr>
                    </a:p>
                  </a:txBody>
                  <a:tcPr marT="52550" marB="52550" marR="52550" marL="52550"/>
                </a:tc>
              </a:tr>
              <a:tr h="698325">
                <a:tc>
                  <a:txBody>
                    <a:bodyPr/>
                    <a:lstStyle/>
                    <a:p>
                      <a:pPr indent="0" lvl="0" marL="0" marR="0" rtl="0" algn="l">
                        <a:spcBef>
                          <a:spcPts val="0"/>
                        </a:spcBef>
                        <a:spcAft>
                          <a:spcPts val="0"/>
                        </a:spcAft>
                        <a:buNone/>
                      </a:pPr>
                      <a:r>
                        <a:rPr lang="en-US" sz="1000"/>
                        <a:t> </a:t>
                      </a:r>
                      <a:endParaRPr sz="1000">
                        <a:latin typeface="Times New Roman"/>
                        <a:ea typeface="Times New Roman"/>
                        <a:cs typeface="Times New Roman"/>
                        <a:sym typeface="Times New Roman"/>
                      </a:endParaRPr>
                    </a:p>
                  </a:txBody>
                  <a:tcPr marT="52550" marB="52550" marR="52550" marL="52550"/>
                </a:tc>
                <a:tc>
                  <a:txBody>
                    <a:bodyPr/>
                    <a:lstStyle/>
                    <a:p>
                      <a:pPr indent="0" lvl="0" marL="0" marR="0" rtl="0" algn="l">
                        <a:spcBef>
                          <a:spcPts val="0"/>
                        </a:spcBef>
                        <a:spcAft>
                          <a:spcPts val="0"/>
                        </a:spcAft>
                        <a:buNone/>
                      </a:pPr>
                      <a:r>
                        <a:t/>
                      </a:r>
                      <a:endParaRPr sz="800">
                        <a:solidFill>
                          <a:srgbClr val="000000"/>
                        </a:solidFill>
                        <a:latin typeface="Arial"/>
                        <a:ea typeface="Arial"/>
                        <a:cs typeface="Arial"/>
                        <a:sym typeface="Arial"/>
                      </a:endParaRPr>
                    </a:p>
                  </a:txBody>
                  <a:tcPr marT="52550" marB="52550" marR="52550" marL="52550"/>
                </a:tc>
                <a:tc>
                  <a:txBody>
                    <a:bodyPr/>
                    <a:lstStyle/>
                    <a:p>
                      <a:pPr indent="0" lvl="0" marL="0" marR="0" rtl="0" algn="l">
                        <a:spcBef>
                          <a:spcPts val="0"/>
                        </a:spcBef>
                        <a:spcAft>
                          <a:spcPts val="0"/>
                        </a:spcAft>
                        <a:buNone/>
                      </a:pPr>
                      <a:r>
                        <a:t/>
                      </a:r>
                      <a:endParaRPr sz="800">
                        <a:solidFill>
                          <a:srgbClr val="000000"/>
                        </a:solidFill>
                        <a:latin typeface="Arial"/>
                        <a:ea typeface="Arial"/>
                        <a:cs typeface="Arial"/>
                        <a:sym typeface="Arial"/>
                      </a:endParaRPr>
                    </a:p>
                  </a:txBody>
                  <a:tcPr marT="52550" marB="52550" marR="52550" marL="52550"/>
                </a:tc>
                <a:tc>
                  <a:txBody>
                    <a:bodyPr/>
                    <a:lstStyle/>
                    <a:p>
                      <a:pPr indent="0" lvl="0" marL="0" marR="0" rtl="0" algn="l">
                        <a:spcBef>
                          <a:spcPts val="0"/>
                        </a:spcBef>
                        <a:spcAft>
                          <a:spcPts val="0"/>
                        </a:spcAft>
                        <a:buNone/>
                      </a:pPr>
                      <a:r>
                        <a:rPr lang="en-US" sz="800"/>
                        <a:t> </a:t>
                      </a:r>
                      <a:endParaRPr sz="1000">
                        <a:latin typeface="Times New Roman"/>
                        <a:ea typeface="Times New Roman"/>
                        <a:cs typeface="Times New Roman"/>
                        <a:sym typeface="Times New Roman"/>
                      </a:endParaRPr>
                    </a:p>
                  </a:txBody>
                  <a:tcPr marT="52550" marB="52550" marR="52550" marL="52550"/>
                </a:tc>
              </a:tr>
              <a:tr h="609525">
                <a:tc>
                  <a:txBody>
                    <a:bodyPr/>
                    <a:lstStyle/>
                    <a:p>
                      <a:pPr indent="0" lvl="0" marL="0" marR="0" rtl="0" algn="l">
                        <a:spcBef>
                          <a:spcPts val="0"/>
                        </a:spcBef>
                        <a:spcAft>
                          <a:spcPts val="0"/>
                        </a:spcAft>
                        <a:buNone/>
                      </a:pPr>
                      <a:r>
                        <a:t/>
                      </a:r>
                      <a:endParaRPr sz="800">
                        <a:solidFill>
                          <a:srgbClr val="000000"/>
                        </a:solidFill>
                        <a:latin typeface="Arial"/>
                        <a:ea typeface="Arial"/>
                        <a:cs typeface="Arial"/>
                        <a:sym typeface="Arial"/>
                      </a:endParaRPr>
                    </a:p>
                  </a:txBody>
                  <a:tcPr marT="52550" marB="52550" marR="52550" marL="52550"/>
                </a:tc>
                <a:tc>
                  <a:txBody>
                    <a:bodyPr/>
                    <a:lstStyle/>
                    <a:p>
                      <a:pPr indent="0" lvl="0" marL="0" marR="0" rtl="0" algn="l">
                        <a:spcBef>
                          <a:spcPts val="0"/>
                        </a:spcBef>
                        <a:spcAft>
                          <a:spcPts val="0"/>
                        </a:spcAft>
                        <a:buNone/>
                      </a:pPr>
                      <a:r>
                        <a:t/>
                      </a:r>
                      <a:endParaRPr sz="800">
                        <a:solidFill>
                          <a:srgbClr val="000000"/>
                        </a:solidFill>
                        <a:latin typeface="Arial"/>
                        <a:ea typeface="Arial"/>
                        <a:cs typeface="Arial"/>
                        <a:sym typeface="Arial"/>
                      </a:endParaRPr>
                    </a:p>
                  </a:txBody>
                  <a:tcPr marT="52550" marB="52550" marR="52550" marL="52550"/>
                </a:tc>
                <a:tc>
                  <a:txBody>
                    <a:bodyPr/>
                    <a:lstStyle/>
                    <a:p>
                      <a:pPr indent="0" lvl="0" marL="0" marR="0" rtl="0" algn="l">
                        <a:spcBef>
                          <a:spcPts val="0"/>
                        </a:spcBef>
                        <a:spcAft>
                          <a:spcPts val="0"/>
                        </a:spcAft>
                        <a:buNone/>
                      </a:pPr>
                      <a:r>
                        <a:t/>
                      </a:r>
                      <a:endParaRPr sz="1000">
                        <a:latin typeface="Times New Roman"/>
                        <a:ea typeface="Times New Roman"/>
                        <a:cs typeface="Times New Roman"/>
                        <a:sym typeface="Times New Roman"/>
                      </a:endParaRPr>
                    </a:p>
                  </a:txBody>
                  <a:tcPr marT="52550" marB="52550" marR="52550" marL="52550"/>
                </a:tc>
                <a:tc>
                  <a:txBody>
                    <a:bodyPr/>
                    <a:lstStyle/>
                    <a:p>
                      <a:pPr indent="0" lvl="0" marL="0" marR="0" rtl="0" algn="l">
                        <a:spcBef>
                          <a:spcPts val="0"/>
                        </a:spcBef>
                        <a:spcAft>
                          <a:spcPts val="0"/>
                        </a:spcAft>
                        <a:buNone/>
                      </a:pPr>
                      <a:r>
                        <a:rPr lang="en-US" sz="800"/>
                        <a:t>Record Program End. Close brackets</a:t>
                      </a:r>
                      <a:endParaRPr sz="1000"/>
                    </a:p>
                    <a:p>
                      <a:pPr indent="0" lvl="0" marL="0" marR="0" rtl="0" algn="l">
                        <a:spcBef>
                          <a:spcPts val="0"/>
                        </a:spcBef>
                        <a:spcAft>
                          <a:spcPts val="0"/>
                        </a:spcAft>
                        <a:buNone/>
                      </a:pPr>
                      <a:r>
                        <a:rPr lang="en-US" sz="800"/>
                        <a:t> </a:t>
                      </a:r>
                      <a:endParaRPr sz="1000"/>
                    </a:p>
                    <a:p>
                      <a:pPr indent="0" lvl="0" marL="0" marR="0" rtl="0" algn="l">
                        <a:spcBef>
                          <a:spcPts val="0"/>
                        </a:spcBef>
                        <a:spcAft>
                          <a:spcPts val="0"/>
                        </a:spcAft>
                        <a:buNone/>
                      </a:pPr>
                      <a:r>
                        <a:rPr lang="en-US" sz="800"/>
                        <a:t>Once the robot person is presented this card, they should act out the sequence they were programmed to do.</a:t>
                      </a:r>
                      <a:endParaRPr sz="1000">
                        <a:latin typeface="Times New Roman"/>
                        <a:ea typeface="Times New Roman"/>
                        <a:cs typeface="Times New Roman"/>
                        <a:sym typeface="Times New Roman"/>
                      </a:endParaRPr>
                    </a:p>
                  </a:txBody>
                  <a:tcPr marT="52550" marB="52550" marR="52550" marL="52550"/>
                </a:tc>
              </a:tr>
            </a:tbl>
          </a:graphicData>
        </a:graphic>
      </p:graphicFrame>
      <p:sp>
        <p:nvSpPr>
          <p:cNvPr id="280" name="Google Shape;280;p22"/>
          <p:cNvSpPr txBox="1"/>
          <p:nvPr/>
        </p:nvSpPr>
        <p:spPr>
          <a:xfrm>
            <a:off x="8242466" y="775256"/>
            <a:ext cx="12314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Ch 4, Pg 82</a:t>
            </a:r>
            <a:endParaRPr/>
          </a:p>
        </p:txBody>
      </p:sp>
      <p:sp>
        <p:nvSpPr>
          <p:cNvPr id="281" name="Google Shape;281;p22"/>
          <p:cNvSpPr txBox="1"/>
          <p:nvPr/>
        </p:nvSpPr>
        <p:spPr>
          <a:xfrm>
            <a:off x="519528" y="74231"/>
            <a:ext cx="613328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u="sng">
                <a:solidFill>
                  <a:srgbClr val="4F81BD"/>
                </a:solidFill>
                <a:latin typeface="Arial"/>
                <a:ea typeface="Arial"/>
                <a:cs typeface="Arial"/>
                <a:sym typeface="Arial"/>
                <a:hlinkClick r:id="rId3">
                  <a:extLst>
                    <a:ext uri="{A12FA001-AC4F-418D-AE19-62706E023703}">
                      <ahyp:hlinkClr val="tx"/>
                    </a:ext>
                  </a:extLst>
                </a:hlinkClick>
              </a:rPr>
              <a:t>KaiBot Coding Cards Template</a:t>
            </a:r>
            <a:endParaRPr sz="1800">
              <a:solidFill>
                <a:schemeClr val="dk1"/>
              </a:solidFill>
              <a:latin typeface="Calibri"/>
              <a:ea typeface="Calibri"/>
              <a:cs typeface="Calibri"/>
              <a:sym typeface="Calibri"/>
            </a:endParaRPr>
          </a:p>
        </p:txBody>
      </p:sp>
      <p:pic>
        <p:nvPicPr>
          <p:cNvPr id="282" name="Google Shape;282;p22"/>
          <p:cNvPicPr preferRelativeResize="0"/>
          <p:nvPr/>
        </p:nvPicPr>
        <p:blipFill rotWithShape="1">
          <a:blip r:embed="rId4">
            <a:alphaModFix/>
          </a:blip>
          <a:srcRect b="0" l="0" r="0" t="0"/>
          <a:stretch/>
        </p:blipFill>
        <p:spPr>
          <a:xfrm>
            <a:off x="5850492" y="1242000"/>
            <a:ext cx="5624559" cy="5616000"/>
          </a:xfrm>
          <a:prstGeom prst="rect">
            <a:avLst/>
          </a:prstGeom>
          <a:noFill/>
          <a:ln>
            <a:noFill/>
          </a:ln>
        </p:spPr>
      </p:pic>
      <p:pic>
        <p:nvPicPr>
          <p:cNvPr descr="Diagram&#10;&#10;Description automatically generated" id="283" name="Google Shape;283;p22"/>
          <p:cNvPicPr preferRelativeResize="0"/>
          <p:nvPr/>
        </p:nvPicPr>
        <p:blipFill rotWithShape="1">
          <a:blip r:embed="rId5">
            <a:alphaModFix/>
          </a:blip>
          <a:srcRect b="0" l="0" r="0" t="0"/>
          <a:stretch/>
        </p:blipFill>
        <p:spPr>
          <a:xfrm>
            <a:off x="-539779" y="-1823269"/>
            <a:ext cx="552802" cy="1293383"/>
          </a:xfrm>
          <a:prstGeom prst="rect">
            <a:avLst/>
          </a:prstGeom>
          <a:noFill/>
          <a:ln>
            <a:noFill/>
          </a:ln>
        </p:spPr>
      </p:pic>
      <p:pic>
        <p:nvPicPr>
          <p:cNvPr id="284" name="Google Shape;284;p22"/>
          <p:cNvPicPr preferRelativeResize="0"/>
          <p:nvPr/>
        </p:nvPicPr>
        <p:blipFill rotWithShape="1">
          <a:blip r:embed="rId6">
            <a:alphaModFix/>
          </a:blip>
          <a:srcRect b="0" l="0" r="0" t="0"/>
          <a:stretch/>
        </p:blipFill>
        <p:spPr>
          <a:xfrm>
            <a:off x="456806" y="432215"/>
            <a:ext cx="5269528" cy="635155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23"/>
          <p:cNvSpPr txBox="1"/>
          <p:nvPr/>
        </p:nvSpPr>
        <p:spPr>
          <a:xfrm>
            <a:off x="544824" y="494648"/>
            <a:ext cx="2893213"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Chapter 5</a:t>
            </a:r>
            <a:endParaRPr/>
          </a:p>
          <a:p>
            <a:pPr indent="0" lvl="0" marL="0" marR="0" rtl="0" algn="l">
              <a:spcBef>
                <a:spcPts val="0"/>
              </a:spcBef>
              <a:spcAft>
                <a:spcPts val="0"/>
              </a:spcAft>
              <a:buNone/>
            </a:pPr>
            <a:r>
              <a:rPr b="1" lang="en-US" sz="2000">
                <a:solidFill>
                  <a:schemeClr val="accent1"/>
                </a:solidFill>
                <a:latin typeface="Calibri"/>
                <a:ea typeface="Calibri"/>
                <a:cs typeface="Calibri"/>
                <a:sym typeface="Calibri"/>
              </a:rPr>
              <a:t>ADVANCED SCREEN-FREE CODING</a:t>
            </a:r>
            <a:endParaRPr/>
          </a:p>
          <a:p>
            <a:pPr indent="0" lvl="0" marL="0" marR="0" rtl="0" algn="l">
              <a:spcBef>
                <a:spcPts val="0"/>
              </a:spcBef>
              <a:spcAft>
                <a:spcPts val="0"/>
              </a:spcAft>
              <a:buNone/>
            </a:pPr>
            <a:r>
              <a:rPr b="1" lang="en-US" sz="2000">
                <a:solidFill>
                  <a:schemeClr val="dk1"/>
                </a:solidFill>
                <a:latin typeface="Calibri"/>
                <a:ea typeface="Calibri"/>
                <a:cs typeface="Calibri"/>
                <a:sym typeface="Calibri"/>
              </a:rPr>
              <a:t>Page 92</a:t>
            </a:r>
            <a:endParaRPr/>
          </a:p>
        </p:txBody>
      </p:sp>
      <p:pic>
        <p:nvPicPr>
          <p:cNvPr id="290" name="Google Shape;290;p23"/>
          <p:cNvPicPr preferRelativeResize="0"/>
          <p:nvPr/>
        </p:nvPicPr>
        <p:blipFill rotWithShape="1">
          <a:blip r:embed="rId3">
            <a:alphaModFix/>
          </a:blip>
          <a:srcRect b="0" l="0" r="0" t="0"/>
          <a:stretch/>
        </p:blipFill>
        <p:spPr>
          <a:xfrm>
            <a:off x="4027616" y="0"/>
            <a:ext cx="6524367"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		</a:t>
            </a:r>
            <a:endParaRPr/>
          </a:p>
        </p:txBody>
      </p:sp>
      <p:sp>
        <p:nvSpPr>
          <p:cNvPr id="296" name="Google Shape;296;p24"/>
          <p:cNvSpPr txBox="1"/>
          <p:nvPr/>
        </p:nvSpPr>
        <p:spPr>
          <a:xfrm>
            <a:off x="480060" y="681037"/>
            <a:ext cx="110126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Chapter 5</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Page 98</a:t>
            </a:r>
            <a:endParaRPr/>
          </a:p>
        </p:txBody>
      </p:sp>
      <p:pic>
        <p:nvPicPr>
          <p:cNvPr id="297" name="Google Shape;297;p24"/>
          <p:cNvPicPr preferRelativeResize="0"/>
          <p:nvPr/>
        </p:nvPicPr>
        <p:blipFill rotWithShape="1">
          <a:blip r:embed="rId3">
            <a:alphaModFix/>
          </a:blip>
          <a:srcRect b="0" l="0" r="0" t="0"/>
          <a:stretch/>
        </p:blipFill>
        <p:spPr>
          <a:xfrm>
            <a:off x="1939464" y="0"/>
            <a:ext cx="8898079"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25"/>
          <p:cNvSpPr txBox="1"/>
          <p:nvPr/>
        </p:nvSpPr>
        <p:spPr>
          <a:xfrm>
            <a:off x="1007705" y="298581"/>
            <a:ext cx="188377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Calibri"/>
                <a:ea typeface="Calibri"/>
                <a:cs typeface="Calibri"/>
                <a:sym typeface="Calibri"/>
              </a:rPr>
              <a:t>Ch 5, Pg 105, 106</a:t>
            </a:r>
            <a:endParaRPr/>
          </a:p>
        </p:txBody>
      </p:sp>
      <p:sp>
        <p:nvSpPr>
          <p:cNvPr id="303" name="Google Shape;303;p25"/>
          <p:cNvSpPr txBox="1"/>
          <p:nvPr/>
        </p:nvSpPr>
        <p:spPr>
          <a:xfrm>
            <a:off x="1496694" y="5275583"/>
            <a:ext cx="4177665"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**You will need to add some movement commands for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KaiBot in order to test your thinking.</a:t>
            </a:r>
            <a:endParaRPr/>
          </a:p>
        </p:txBody>
      </p:sp>
      <p:pic>
        <p:nvPicPr>
          <p:cNvPr id="304" name="Google Shape;304;p25"/>
          <p:cNvPicPr preferRelativeResize="0"/>
          <p:nvPr/>
        </p:nvPicPr>
        <p:blipFill rotWithShape="1">
          <a:blip r:embed="rId3">
            <a:alphaModFix/>
          </a:blip>
          <a:srcRect b="0" l="0" r="0" t="0"/>
          <a:stretch/>
        </p:blipFill>
        <p:spPr>
          <a:xfrm>
            <a:off x="114481" y="710648"/>
            <a:ext cx="7096895" cy="4491272"/>
          </a:xfrm>
          <a:prstGeom prst="rect">
            <a:avLst/>
          </a:prstGeom>
          <a:noFill/>
          <a:ln>
            <a:noFill/>
          </a:ln>
        </p:spPr>
      </p:pic>
      <p:pic>
        <p:nvPicPr>
          <p:cNvPr id="305" name="Google Shape;305;p25"/>
          <p:cNvPicPr preferRelativeResize="0"/>
          <p:nvPr/>
        </p:nvPicPr>
        <p:blipFill rotWithShape="1">
          <a:blip r:embed="rId4">
            <a:alphaModFix/>
          </a:blip>
          <a:srcRect b="16482" l="0" r="35997" t="0"/>
          <a:stretch/>
        </p:blipFill>
        <p:spPr>
          <a:xfrm>
            <a:off x="7383795" y="411259"/>
            <a:ext cx="4177665" cy="603548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26"/>
          <p:cNvPicPr preferRelativeResize="0"/>
          <p:nvPr>
            <p:ph idx="2" type="body"/>
          </p:nvPr>
        </p:nvPicPr>
        <p:blipFill rotWithShape="1">
          <a:blip r:embed="rId3">
            <a:alphaModFix/>
          </a:blip>
          <a:srcRect b="0" l="0" r="0" t="0"/>
          <a:stretch/>
        </p:blipFill>
        <p:spPr>
          <a:xfrm>
            <a:off x="6096000" y="649069"/>
            <a:ext cx="6179660" cy="2952650"/>
          </a:xfrm>
          <a:prstGeom prst="rect">
            <a:avLst/>
          </a:prstGeom>
          <a:noFill/>
          <a:ln>
            <a:noFill/>
          </a:ln>
        </p:spPr>
      </p:pic>
      <p:sp>
        <p:nvSpPr>
          <p:cNvPr id="311" name="Google Shape;311;p26"/>
          <p:cNvSpPr txBox="1"/>
          <p:nvPr/>
        </p:nvSpPr>
        <p:spPr>
          <a:xfrm>
            <a:off x="6344816" y="3601719"/>
            <a:ext cx="4715522"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Calibri"/>
                <a:ea typeface="Calibri"/>
                <a:cs typeface="Calibri"/>
                <a:sym typeface="Calibri"/>
              </a:rPr>
              <a:t>See Ch 5 page 115 .. Function Exercise 2</a:t>
            </a:r>
            <a:endParaRPr/>
          </a:p>
          <a:p>
            <a:pPr indent="0" lvl="0" marL="0" marR="0" rtl="0" algn="l">
              <a:spcBef>
                <a:spcPts val="0"/>
              </a:spcBef>
              <a:spcAft>
                <a:spcPts val="0"/>
              </a:spcAft>
              <a:buNone/>
            </a:pPr>
            <a:r>
              <a:rPr b="1" lang="en-US" sz="1800">
                <a:solidFill>
                  <a:schemeClr val="accent1"/>
                </a:solidFill>
                <a:latin typeface="Calibri"/>
                <a:ea typeface="Calibri"/>
                <a:cs typeface="Calibri"/>
                <a:sym typeface="Calibri"/>
              </a:rPr>
              <a:t>.. A more substantial exercise with Function.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We have made it available on our website </a:t>
            </a:r>
            <a:endParaRPr/>
          </a:p>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val="tx"/>
                    </a:ext>
                  </a:extLst>
                </a:hlinkClick>
              </a:rPr>
              <a:t>www.umathx.com</a:t>
            </a:r>
            <a:r>
              <a:rPr lang="en-US" sz="1800">
                <a:solidFill>
                  <a:schemeClr val="dk1"/>
                </a:solidFill>
                <a:latin typeface="Calibri"/>
                <a:ea typeface="Calibri"/>
                <a:cs typeface="Calibri"/>
                <a:sym typeface="Calibri"/>
              </a:rPr>
              <a:t> as part of selected sections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in the eBook that were made available for users.</a:t>
            </a:r>
            <a:endParaRPr/>
          </a:p>
        </p:txBody>
      </p:sp>
      <p:pic>
        <p:nvPicPr>
          <p:cNvPr id="312" name="Google Shape;312;p26"/>
          <p:cNvPicPr preferRelativeResize="0"/>
          <p:nvPr/>
        </p:nvPicPr>
        <p:blipFill rotWithShape="1">
          <a:blip r:embed="rId5">
            <a:alphaModFix/>
          </a:blip>
          <a:srcRect b="0" l="0" r="0" t="0"/>
          <a:stretch/>
        </p:blipFill>
        <p:spPr>
          <a:xfrm>
            <a:off x="122517" y="519013"/>
            <a:ext cx="6010073" cy="4357787"/>
          </a:xfrm>
          <a:prstGeom prst="rect">
            <a:avLst/>
          </a:prstGeom>
          <a:noFill/>
          <a:ln>
            <a:noFill/>
          </a:ln>
        </p:spPr>
      </p:pic>
      <p:sp>
        <p:nvSpPr>
          <p:cNvPr id="313" name="Google Shape;313;p26"/>
          <p:cNvSpPr txBox="1"/>
          <p:nvPr/>
        </p:nvSpPr>
        <p:spPr>
          <a:xfrm>
            <a:off x="5007240" y="558482"/>
            <a:ext cx="108876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Calibri"/>
                <a:ea typeface="Calibri"/>
                <a:cs typeface="Calibri"/>
                <a:sym typeface="Calibri"/>
              </a:rPr>
              <a:t>Ch 5, Pg 112</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id="318" name="Google Shape;318;p27"/>
          <p:cNvPicPr preferRelativeResize="0"/>
          <p:nvPr/>
        </p:nvPicPr>
        <p:blipFill rotWithShape="1">
          <a:blip r:embed="rId3">
            <a:alphaModFix/>
          </a:blip>
          <a:srcRect b="0" l="0" r="0" t="0"/>
          <a:stretch/>
        </p:blipFill>
        <p:spPr>
          <a:xfrm>
            <a:off x="2743208" y="457200"/>
            <a:ext cx="5943600" cy="4217988"/>
          </a:xfrm>
          <a:prstGeom prst="rect">
            <a:avLst/>
          </a:prstGeom>
          <a:noFill/>
          <a:ln>
            <a:noFill/>
          </a:ln>
        </p:spPr>
      </p:pic>
      <p:grpSp>
        <p:nvGrpSpPr>
          <p:cNvPr id="319" name="Google Shape;319;p27"/>
          <p:cNvGrpSpPr/>
          <p:nvPr/>
        </p:nvGrpSpPr>
        <p:grpSpPr>
          <a:xfrm>
            <a:off x="3299261" y="6266180"/>
            <a:ext cx="4944110" cy="531495"/>
            <a:chOff x="0" y="0"/>
            <a:chExt cx="4944110" cy="531495"/>
          </a:xfrm>
        </p:grpSpPr>
        <p:sp>
          <p:nvSpPr>
            <p:cNvPr id="320" name="Google Shape;320;p27"/>
            <p:cNvSpPr/>
            <p:nvPr/>
          </p:nvSpPr>
          <p:spPr>
            <a:xfrm>
              <a:off x="0" y="0"/>
              <a:ext cx="4944110" cy="531495"/>
            </a:xfrm>
            <a:prstGeom prst="homePlate">
              <a:avLst>
                <a:gd fmla="val 50000" name="adj"/>
              </a:avLst>
            </a:prstGeom>
            <a:solidFill>
              <a:srgbClr val="FFF2CC"/>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21" name="Google Shape;321;p27"/>
            <p:cNvSpPr txBox="1"/>
            <p:nvPr/>
          </p:nvSpPr>
          <p:spPr>
            <a:xfrm>
              <a:off x="0" y="123825"/>
              <a:ext cx="4826000" cy="318770"/>
            </a:xfrm>
            <a:prstGeom prst="rect">
              <a:avLst/>
            </a:prstGeom>
            <a:noFill/>
            <a:ln>
              <a:noFill/>
            </a:ln>
          </p:spPr>
          <p:txBody>
            <a:bodyPr anchorCtr="0" anchor="t" bIns="45700" lIns="91425" spcFirstLastPara="1" rIns="91425" wrap="square" tIns="45700">
              <a:noAutofit/>
            </a:bodyPr>
            <a:lstStyle/>
            <a:p>
              <a:pPr indent="0" lvl="0" marL="0" marR="0" rtl="0" algn="ctr">
                <a:lnSpc>
                  <a:spcPct val="107000"/>
                </a:lnSpc>
                <a:spcBef>
                  <a:spcPts val="0"/>
                </a:spcBef>
                <a:spcAft>
                  <a:spcPts val="0"/>
                </a:spcAft>
                <a:buNone/>
              </a:pPr>
              <a:r>
                <a:rPr b="1" lang="en-US" sz="1400">
                  <a:solidFill>
                    <a:srgbClr val="000000"/>
                  </a:solidFill>
                  <a:latin typeface="Arial"/>
                  <a:ea typeface="Arial"/>
                  <a:cs typeface="Arial"/>
                  <a:sym typeface="Arial"/>
                </a:rPr>
                <a:t>Designed for tablets for iOS, Android and Chromebook</a:t>
              </a:r>
              <a:endParaRPr sz="1100">
                <a:solidFill>
                  <a:schemeClr val="dk1"/>
                </a:solidFill>
                <a:latin typeface="Calibri"/>
                <a:ea typeface="Calibri"/>
                <a:cs typeface="Calibri"/>
                <a:sym typeface="Calibri"/>
              </a:endParaRPr>
            </a:p>
          </p:txBody>
        </p:sp>
      </p:grpSp>
      <p:sp>
        <p:nvSpPr>
          <p:cNvPr id="322" name="Google Shape;322;p27"/>
          <p:cNvSpPr/>
          <p:nvPr/>
        </p:nvSpPr>
        <p:spPr>
          <a:xfrm>
            <a:off x="0" y="-294620"/>
            <a:ext cx="8594019" cy="104644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4472C4"/>
              </a:buClr>
              <a:buSzPts val="2200"/>
              <a:buFont typeface="Arial"/>
              <a:buNone/>
            </a:pPr>
            <a:r>
              <a:rPr b="1" i="0" lang="en-US" sz="2200" u="none" cap="none" strike="noStrike">
                <a:solidFill>
                  <a:srgbClr val="4472C4"/>
                </a:solidFill>
                <a:latin typeface="Arial"/>
                <a:ea typeface="Arial"/>
                <a:cs typeface="Arial"/>
                <a:sym typeface="Arial"/>
              </a:rPr>
              <a:t>                            </a:t>
            </a:r>
            <a:endParaRPr/>
          </a:p>
          <a:p>
            <a:pPr indent="0" lvl="0" marL="0" marR="0" rtl="0" algn="l">
              <a:lnSpc>
                <a:spcPct val="100000"/>
              </a:lnSpc>
              <a:spcBef>
                <a:spcPts val="0"/>
              </a:spcBef>
              <a:spcAft>
                <a:spcPts val="0"/>
              </a:spcAft>
              <a:buClr>
                <a:srgbClr val="4472C4"/>
              </a:buClr>
              <a:buSzPts val="2200"/>
              <a:buFont typeface="Arial"/>
              <a:buNone/>
            </a:pPr>
            <a:r>
              <a:rPr b="1" lang="en-US" sz="2200">
                <a:solidFill>
                  <a:srgbClr val="4472C4"/>
                </a:solidFill>
                <a:latin typeface="Arial"/>
                <a:ea typeface="Arial"/>
                <a:cs typeface="Arial"/>
                <a:sym typeface="Arial"/>
              </a:rPr>
              <a:t>                                   </a:t>
            </a:r>
            <a:r>
              <a:rPr b="1" i="0" lang="en-US" sz="2200" u="none" cap="none" strike="noStrike">
                <a:solidFill>
                  <a:srgbClr val="4472C4"/>
                </a:solidFill>
                <a:latin typeface="Arial"/>
                <a:ea typeface="Arial"/>
                <a:cs typeface="Arial"/>
                <a:sym typeface="Arial"/>
              </a:rPr>
              <a:t>Chapter 6: </a:t>
            </a:r>
            <a:r>
              <a:rPr b="1" i="0" lang="en-US" sz="500" u="none" cap="none" strike="noStrike">
                <a:solidFill>
                  <a:srgbClr val="4472C4"/>
                </a:solidFill>
                <a:latin typeface="Arial"/>
                <a:ea typeface="Arial"/>
                <a:cs typeface="Arial"/>
                <a:sym typeface="Arial"/>
              </a:rPr>
              <a:t>:</a:t>
            </a:r>
            <a:r>
              <a:rPr b="1" i="0" lang="en-US" sz="2200" u="none" cap="none" strike="noStrike">
                <a:solidFill>
                  <a:srgbClr val="4472C4"/>
                </a:solidFill>
                <a:latin typeface="Arial"/>
                <a:ea typeface="Arial"/>
                <a:cs typeface="Arial"/>
                <a:sym typeface="Arial"/>
              </a:rPr>
              <a:t> Screen-Free Coding within Lite</a:t>
            </a:r>
            <a:endParaRPr b="0" i="0" sz="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323" name="Google Shape;323;p27"/>
          <p:cNvSpPr/>
          <p:nvPr/>
        </p:nvSpPr>
        <p:spPr>
          <a:xfrm>
            <a:off x="0" y="4675188"/>
            <a:ext cx="12192000" cy="45720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4" name="Google Shape;324;p27"/>
          <p:cNvSpPr/>
          <p:nvPr/>
        </p:nvSpPr>
        <p:spPr>
          <a:xfrm>
            <a:off x="2743208" y="4706963"/>
            <a:ext cx="6128943" cy="130805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4472C4"/>
              </a:buClr>
              <a:buSzPts val="1400"/>
              <a:buFont typeface="Arial"/>
              <a:buNone/>
            </a:pPr>
            <a:r>
              <a:rPr b="1" i="0" lang="en-US" sz="1400" u="none" cap="none" strike="noStrike">
                <a:solidFill>
                  <a:srgbClr val="4472C4"/>
                </a:solidFill>
                <a:latin typeface="Arial"/>
                <a:ea typeface="Arial"/>
                <a:cs typeface="Arial"/>
                <a:sym typeface="Arial"/>
              </a:rPr>
              <a:t>KAINUNDRUM LITE</a:t>
            </a:r>
            <a:r>
              <a:rPr lang="en-US" sz="500">
                <a:solidFill>
                  <a:schemeClr val="dk1"/>
                </a:solidFill>
                <a:latin typeface="Calibri"/>
                <a:ea typeface="Calibri"/>
                <a:cs typeface="Calibri"/>
                <a:sym typeface="Calibri"/>
              </a:rPr>
              <a:t>    </a:t>
            </a:r>
            <a:r>
              <a:rPr b="0" i="0" lang="en-US" sz="1400" u="none" cap="none" strike="noStrike">
                <a:solidFill>
                  <a:schemeClr val="dk1"/>
                </a:solidFill>
                <a:latin typeface="Arial"/>
                <a:ea typeface="Arial"/>
                <a:cs typeface="Arial"/>
                <a:sym typeface="Arial"/>
              </a:rPr>
              <a:t>is an app that works with KaiBot, coding cards and the magnetic KaiTiles</a:t>
            </a:r>
            <a:r>
              <a:rPr lang="en-US" sz="1400">
                <a:solidFill>
                  <a:schemeClr val="dk1"/>
                </a:solidFill>
                <a:latin typeface="Arial"/>
                <a:ea typeface="Arial"/>
                <a:cs typeface="Arial"/>
                <a:sym typeface="Arial"/>
              </a:rPr>
              <a:t> as a FIRST STEP from PHYSICAL to ABSTRACT.</a:t>
            </a:r>
            <a:r>
              <a:rPr b="0" i="0" lang="en-US" sz="1400" u="none" cap="none" strike="noStrike">
                <a:solidFill>
                  <a:schemeClr val="dk1"/>
                </a:solidFill>
                <a:latin typeface="Arial"/>
                <a:ea typeface="Arial"/>
                <a:cs typeface="Arial"/>
                <a:sym typeface="Arial"/>
              </a:rPr>
              <a:t> </a:t>
            </a:r>
            <a:endParaRPr b="0" i="0" sz="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Arial"/>
              <a:buNone/>
            </a:pPr>
            <a:r>
              <a:rPr b="1" i="0" lang="en-US" sz="1400" u="none" cap="none" strike="noStrike">
                <a:solidFill>
                  <a:schemeClr val="dk1"/>
                </a:solidFill>
                <a:latin typeface="Arial"/>
                <a:ea typeface="Arial"/>
                <a:cs typeface="Arial"/>
                <a:sym typeface="Arial"/>
              </a:rPr>
              <a:t>In Kainundrum Lite, the virtual viewer matches the physical KaiBot on the tiles.  All coding is done through KaiBot and the Coding cards.</a:t>
            </a:r>
            <a:endParaRPr b="0" i="0" sz="180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28"/>
          <p:cNvPicPr preferRelativeResize="0"/>
          <p:nvPr/>
        </p:nvPicPr>
        <p:blipFill rotWithShape="1">
          <a:blip r:embed="rId3">
            <a:alphaModFix/>
          </a:blip>
          <a:srcRect b="0" l="0" r="0" t="0"/>
          <a:stretch/>
        </p:blipFill>
        <p:spPr>
          <a:xfrm>
            <a:off x="2199096" y="464026"/>
            <a:ext cx="3420000" cy="3420000"/>
          </a:xfrm>
          <a:prstGeom prst="rect">
            <a:avLst/>
          </a:prstGeom>
          <a:noFill/>
          <a:ln>
            <a:noFill/>
          </a:ln>
        </p:spPr>
      </p:pic>
      <p:pic>
        <p:nvPicPr>
          <p:cNvPr id="330" name="Google Shape;330;p28"/>
          <p:cNvPicPr preferRelativeResize="0"/>
          <p:nvPr/>
        </p:nvPicPr>
        <p:blipFill rotWithShape="1">
          <a:blip r:embed="rId4">
            <a:alphaModFix/>
          </a:blip>
          <a:srcRect b="0" l="0" r="0" t="0"/>
          <a:stretch/>
        </p:blipFill>
        <p:spPr>
          <a:xfrm>
            <a:off x="6043199" y="539276"/>
            <a:ext cx="3842350" cy="3287060"/>
          </a:xfrm>
          <a:prstGeom prst="rect">
            <a:avLst/>
          </a:prstGeom>
          <a:noFill/>
          <a:ln>
            <a:noFill/>
          </a:ln>
          <a:effectLst>
            <a:outerShdw blurRad="63500" sx="102000" rotWithShape="0" algn="ctr" sy="102000">
              <a:srgbClr val="000000">
                <a:alpha val="40000"/>
              </a:srgbClr>
            </a:outerShdw>
          </a:effectLst>
        </p:spPr>
      </p:pic>
      <p:sp>
        <p:nvSpPr>
          <p:cNvPr id="331" name="Google Shape;331;p28"/>
          <p:cNvSpPr/>
          <p:nvPr/>
        </p:nvSpPr>
        <p:spPr>
          <a:xfrm>
            <a:off x="2163334" y="65276"/>
            <a:ext cx="4051109" cy="584775"/>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4472C4"/>
              </a:buClr>
              <a:buSzPts val="1400"/>
              <a:buFont typeface="Arial"/>
              <a:buNone/>
            </a:pPr>
            <a:r>
              <a:rPr b="1" i="0" lang="en-US" sz="1400" u="none" cap="none" strike="noStrike">
                <a:solidFill>
                  <a:srgbClr val="4472C4"/>
                </a:solidFill>
                <a:latin typeface="Arial"/>
                <a:ea typeface="Arial"/>
                <a:cs typeface="Arial"/>
                <a:sym typeface="Arial"/>
              </a:rPr>
              <a:t>LITE EXERCISE 3: Determine Code from Path</a:t>
            </a:r>
            <a:endParaRPr b="0" i="0" sz="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332" name="Google Shape;332;p28"/>
          <p:cNvSpPr/>
          <p:nvPr/>
        </p:nvSpPr>
        <p:spPr>
          <a:xfrm>
            <a:off x="0" y="-63787"/>
            <a:ext cx="184731" cy="584775"/>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Calibri"/>
              <a:buNone/>
            </a:pPr>
            <a:r>
              <a:t/>
            </a:r>
            <a:endParaRPr b="1" i="0" sz="1400" u="none" cap="none" strike="noStrike">
              <a:solidFill>
                <a:srgbClr val="4472C4"/>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333" name="Google Shape;333;p28"/>
          <p:cNvSpPr txBox="1"/>
          <p:nvPr/>
        </p:nvSpPr>
        <p:spPr>
          <a:xfrm>
            <a:off x="2199096" y="4022045"/>
            <a:ext cx="8164104" cy="235712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800">
                <a:solidFill>
                  <a:schemeClr val="dk1"/>
                </a:solidFill>
                <a:latin typeface="Arial"/>
                <a:ea typeface="Arial"/>
                <a:cs typeface="Arial"/>
                <a:sym typeface="Arial"/>
              </a:rPr>
              <a:t>Given the path on the image above. </a:t>
            </a:r>
            <a:endParaRPr/>
          </a:p>
          <a:p>
            <a:pPr indent="0" lvl="0" marL="0" marR="0" rtl="0" algn="l">
              <a:lnSpc>
                <a:spcPct val="107000"/>
              </a:lnSpc>
              <a:spcBef>
                <a:spcPts val="800"/>
              </a:spcBef>
              <a:spcAft>
                <a:spcPts val="0"/>
              </a:spcAft>
              <a:buNone/>
            </a:pPr>
            <a:r>
              <a:rPr lang="en-US" sz="1800">
                <a:solidFill>
                  <a:schemeClr val="dk1"/>
                </a:solidFill>
                <a:latin typeface="Arial"/>
                <a:ea typeface="Arial"/>
                <a:cs typeface="Arial"/>
                <a:sym typeface="Arial"/>
              </a:rPr>
              <a:t>Write down the instructions and equivalent coding card for each movement in the table below.  </a:t>
            </a:r>
            <a:r>
              <a:rPr b="1" lang="en-US" sz="1800">
                <a:solidFill>
                  <a:schemeClr val="dk1"/>
                </a:solidFill>
                <a:latin typeface="Arial"/>
                <a:ea typeface="Arial"/>
                <a:cs typeface="Arial"/>
                <a:sym typeface="Arial"/>
              </a:rPr>
              <a:t>Look for patterns resulting in a loop.</a:t>
            </a:r>
            <a:r>
              <a:rPr b="1" lang="en-US" sz="1400">
                <a:solidFill>
                  <a:schemeClr val="dk1"/>
                </a:solidFill>
                <a:latin typeface="Calibri"/>
                <a:ea typeface="Calibri"/>
                <a:cs typeface="Calibri"/>
                <a:sym typeface="Calibri"/>
              </a:rPr>
              <a:t>  </a:t>
            </a:r>
            <a:r>
              <a:rPr lang="en-US" sz="1800">
                <a:solidFill>
                  <a:schemeClr val="dk1"/>
                </a:solidFill>
                <a:latin typeface="Arial"/>
                <a:ea typeface="Arial"/>
                <a:cs typeface="Arial"/>
                <a:sym typeface="Arial"/>
              </a:rPr>
              <a:t>Then scan the QR code for the project above and build the physical layout. </a:t>
            </a:r>
            <a:endParaRPr sz="1400">
              <a:solidFill>
                <a:schemeClr val="dk1"/>
              </a:solidFill>
              <a:latin typeface="Calibri"/>
              <a:ea typeface="Calibri"/>
              <a:cs typeface="Calibri"/>
              <a:sym typeface="Calibri"/>
            </a:endParaRPr>
          </a:p>
          <a:p>
            <a:pPr indent="0" lvl="0" marL="0" marR="0" rtl="0" algn="l">
              <a:lnSpc>
                <a:spcPct val="107000"/>
              </a:lnSpc>
              <a:spcBef>
                <a:spcPts val="800"/>
              </a:spcBef>
              <a:spcAft>
                <a:spcPts val="0"/>
              </a:spcAft>
              <a:buNone/>
            </a:pPr>
            <a:r>
              <a:rPr lang="en-US" sz="1800">
                <a:solidFill>
                  <a:schemeClr val="dk1"/>
                </a:solidFill>
                <a:latin typeface="Arial"/>
                <a:ea typeface="Arial"/>
                <a:cs typeface="Arial"/>
                <a:sym typeface="Arial"/>
              </a:rPr>
              <a:t>Program the code using the coding cards and place KaiBot in the direction of the arrow as shown above and run the program alongside the app. Check to see if your KaiBot travels the same path as the image displayed above.</a:t>
            </a:r>
            <a:endParaRPr sz="1400">
              <a:solidFill>
                <a:schemeClr val="dk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29"/>
          <p:cNvPicPr preferRelativeResize="0"/>
          <p:nvPr/>
        </p:nvPicPr>
        <p:blipFill rotWithShape="1">
          <a:blip r:embed="rId3">
            <a:alphaModFix/>
          </a:blip>
          <a:srcRect b="0" l="0" r="0" t="0"/>
          <a:stretch/>
        </p:blipFill>
        <p:spPr>
          <a:xfrm>
            <a:off x="3219450" y="395287"/>
            <a:ext cx="5753100" cy="60674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3"/>
          <p:cNvPicPr preferRelativeResize="0"/>
          <p:nvPr/>
        </p:nvPicPr>
        <p:blipFill rotWithShape="1">
          <a:blip r:embed="rId3">
            <a:alphaModFix/>
          </a:blip>
          <a:srcRect b="0" l="0" r="0" t="0"/>
          <a:stretch/>
        </p:blipFill>
        <p:spPr>
          <a:xfrm>
            <a:off x="0" y="0"/>
            <a:ext cx="11792607" cy="3429000"/>
          </a:xfrm>
          <a:prstGeom prst="rect">
            <a:avLst/>
          </a:prstGeom>
          <a:noFill/>
          <a:ln>
            <a:noFill/>
          </a:ln>
        </p:spPr>
      </p:pic>
      <p:pic>
        <p:nvPicPr>
          <p:cNvPr id="111" name="Google Shape;111;p3"/>
          <p:cNvPicPr preferRelativeResize="0"/>
          <p:nvPr/>
        </p:nvPicPr>
        <p:blipFill rotWithShape="1">
          <a:blip r:embed="rId4">
            <a:alphaModFix/>
          </a:blip>
          <a:srcRect b="0" l="0" r="0" t="0"/>
          <a:stretch/>
        </p:blipFill>
        <p:spPr>
          <a:xfrm>
            <a:off x="110359" y="3974555"/>
            <a:ext cx="10168758" cy="2552700"/>
          </a:xfrm>
          <a:prstGeom prst="rect">
            <a:avLst/>
          </a:prstGeom>
          <a:noFill/>
          <a:ln>
            <a:noFill/>
          </a:ln>
        </p:spPr>
      </p:pic>
      <p:pic>
        <p:nvPicPr>
          <p:cNvPr id="112" name="Google Shape;112;p3"/>
          <p:cNvPicPr preferRelativeResize="0"/>
          <p:nvPr/>
        </p:nvPicPr>
        <p:blipFill rotWithShape="1">
          <a:blip r:embed="rId5">
            <a:alphaModFix/>
          </a:blip>
          <a:srcRect b="0" l="0" r="0" t="0"/>
          <a:stretch/>
        </p:blipFill>
        <p:spPr>
          <a:xfrm>
            <a:off x="8228047" y="4620284"/>
            <a:ext cx="3352800" cy="1685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
                                        </p:tgtEl>
                                        <p:attrNameLst>
                                          <p:attrName>style.visibility</p:attrName>
                                        </p:attrNameLst>
                                      </p:cBhvr>
                                      <p:to>
                                        <p:strVal val="visible"/>
                                      </p:to>
                                    </p:set>
                                  </p:childTnLst>
                                </p:cTn>
                              </p:par>
                              <p:par>
                                <p:cTn fill="hold" nodeType="withEffect" presetClass="entr" presetID="2" presetSubtype="4">
                                  <p:stCondLst>
                                    <p:cond delay="0"/>
                                  </p:stCondLst>
                                  <p:childTnLst>
                                    <p:set>
                                      <p:cBhvr>
                                        <p:cTn dur="1" fill="hold">
                                          <p:stCondLst>
                                            <p:cond delay="0"/>
                                          </p:stCondLst>
                                        </p:cTn>
                                        <p:tgtEl>
                                          <p:spTgt spid="112"/>
                                        </p:tgtEl>
                                        <p:attrNameLst>
                                          <p:attrName>style.visibility</p:attrName>
                                        </p:attrNameLst>
                                      </p:cBhvr>
                                      <p:to>
                                        <p:strVal val="visible"/>
                                      </p:to>
                                    </p:set>
                                    <p:anim calcmode="lin" valueType="num">
                                      <p:cBhvr additive="base">
                                        <p:cTn dur="500"/>
                                        <p:tgtEl>
                                          <p:spTgt spid="11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30"/>
          <p:cNvPicPr preferRelativeResize="0"/>
          <p:nvPr/>
        </p:nvPicPr>
        <p:blipFill rotWithShape="1">
          <a:blip r:embed="rId3">
            <a:alphaModFix/>
          </a:blip>
          <a:srcRect b="0" l="0" r="0" t="0"/>
          <a:stretch/>
        </p:blipFill>
        <p:spPr>
          <a:xfrm>
            <a:off x="422430" y="351700"/>
            <a:ext cx="3435978" cy="1366247"/>
          </a:xfrm>
          <a:prstGeom prst="rect">
            <a:avLst/>
          </a:prstGeom>
          <a:noFill/>
          <a:ln>
            <a:noFill/>
          </a:ln>
        </p:spPr>
      </p:pic>
      <p:sp>
        <p:nvSpPr>
          <p:cNvPr id="344" name="Google Shape;344;p30"/>
          <p:cNvSpPr txBox="1"/>
          <p:nvPr/>
        </p:nvSpPr>
        <p:spPr>
          <a:xfrm>
            <a:off x="199297" y="2523067"/>
            <a:ext cx="3870000" cy="1754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rPr>
              <a:t>IN PREPARATION for the next slide, arrange your cards as indicated to the right.</a:t>
            </a:r>
            <a:endParaRPr b="1" sz="1800">
              <a:solidFill>
                <a:schemeClr val="accent1"/>
              </a:solidFill>
            </a:endParaRPr>
          </a:p>
          <a:p>
            <a:pPr indent="0" lvl="0" marL="0" marR="0" rtl="0" algn="l">
              <a:spcBef>
                <a:spcPts val="0"/>
              </a:spcBef>
              <a:spcAft>
                <a:spcPts val="0"/>
              </a:spcAft>
              <a:buNone/>
            </a:pPr>
            <a:r>
              <a:t/>
            </a:r>
            <a:endParaRPr b="1" sz="1800">
              <a:solidFill>
                <a:schemeClr val="accent1"/>
              </a:solidFill>
            </a:endParaRPr>
          </a:p>
          <a:p>
            <a:pPr indent="0" lvl="0" marL="0" marR="0" rtl="0" algn="l">
              <a:spcBef>
                <a:spcPts val="0"/>
              </a:spcBef>
              <a:spcAft>
                <a:spcPts val="0"/>
              </a:spcAft>
              <a:buNone/>
            </a:pPr>
            <a:r>
              <a:rPr b="1" lang="en-US" sz="1800">
                <a:solidFill>
                  <a:schemeClr val="accent1"/>
                </a:solidFill>
              </a:rPr>
              <a:t>We will </a:t>
            </a:r>
            <a:r>
              <a:rPr b="1" lang="en-US" sz="1800">
                <a:solidFill>
                  <a:schemeClr val="accent1"/>
                </a:solidFill>
                <a:latin typeface="Arial"/>
                <a:ea typeface="Arial"/>
                <a:cs typeface="Arial"/>
                <a:sym typeface="Arial"/>
              </a:rPr>
              <a:t>SCAN these cards with a KaiBot on the next slide.</a:t>
            </a:r>
            <a:endParaRPr b="1" sz="1800">
              <a:solidFill>
                <a:schemeClr val="accent1"/>
              </a:solidFill>
              <a:latin typeface="Arial"/>
              <a:ea typeface="Arial"/>
              <a:cs typeface="Arial"/>
              <a:sym typeface="Arial"/>
            </a:endParaRPr>
          </a:p>
        </p:txBody>
      </p:sp>
      <p:pic>
        <p:nvPicPr>
          <p:cNvPr id="345" name="Google Shape;345;p30"/>
          <p:cNvPicPr preferRelativeResize="0"/>
          <p:nvPr/>
        </p:nvPicPr>
        <p:blipFill rotWithShape="1">
          <a:blip r:embed="rId4">
            <a:alphaModFix/>
          </a:blip>
          <a:srcRect b="0" l="0" r="0" t="0"/>
          <a:stretch/>
        </p:blipFill>
        <p:spPr>
          <a:xfrm>
            <a:off x="4242476" y="0"/>
            <a:ext cx="7760207"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49" name="Shape 349"/>
        <p:cNvGrpSpPr/>
        <p:nvPr/>
      </p:nvGrpSpPr>
      <p:grpSpPr>
        <a:xfrm>
          <a:off x="0" y="0"/>
          <a:ext cx="0" cy="0"/>
          <a:chOff x="0" y="0"/>
          <a:chExt cx="0" cy="0"/>
        </a:xfrm>
      </p:grpSpPr>
      <p:sp>
        <p:nvSpPr>
          <p:cNvPr id="350" name="Google Shape;350;p31"/>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1" name="Google Shape;351;p31"/>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52" name="Google Shape;352;p31"/>
          <p:cNvPicPr preferRelativeResize="0"/>
          <p:nvPr/>
        </p:nvPicPr>
        <p:blipFill rotWithShape="1">
          <a:blip r:embed="rId3">
            <a:alphaModFix/>
          </a:blip>
          <a:srcRect b="0" l="0" r="0" t="0"/>
          <a:stretch/>
        </p:blipFill>
        <p:spPr>
          <a:xfrm>
            <a:off x="146428" y="2091313"/>
            <a:ext cx="3058108" cy="504825"/>
          </a:xfrm>
          <a:prstGeom prst="rect">
            <a:avLst/>
          </a:prstGeom>
          <a:noFill/>
          <a:ln>
            <a:noFill/>
          </a:ln>
        </p:spPr>
      </p:pic>
      <p:sp>
        <p:nvSpPr>
          <p:cNvPr id="353" name="Google Shape;353;p31"/>
          <p:cNvSpPr txBox="1"/>
          <p:nvPr>
            <p:ph idx="1" type="body"/>
          </p:nvPr>
        </p:nvSpPr>
        <p:spPr>
          <a:xfrm>
            <a:off x="171725" y="2516397"/>
            <a:ext cx="6482758" cy="3789891"/>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chemeClr val="dk1"/>
              </a:buClr>
              <a:buSzPct val="100000"/>
              <a:buNone/>
            </a:pPr>
            <a:r>
              <a:t/>
            </a:r>
            <a:endParaRPr sz="2500">
              <a:latin typeface="Arial"/>
              <a:ea typeface="Arial"/>
              <a:cs typeface="Arial"/>
              <a:sym typeface="Arial"/>
            </a:endParaRPr>
          </a:p>
          <a:p>
            <a:pPr indent="0" lvl="0" marL="0" rtl="0" algn="l">
              <a:lnSpc>
                <a:spcPct val="90000"/>
              </a:lnSpc>
              <a:spcBef>
                <a:spcPts val="1000"/>
              </a:spcBef>
              <a:spcAft>
                <a:spcPts val="0"/>
              </a:spcAft>
              <a:buClr>
                <a:schemeClr val="dk1"/>
              </a:buClr>
              <a:buSzPct val="100000"/>
              <a:buNone/>
            </a:pPr>
            <a:r>
              <a:rPr b="1" lang="en-US" sz="4800">
                <a:latin typeface="Arial"/>
                <a:ea typeface="Arial"/>
                <a:cs typeface="Arial"/>
                <a:sym typeface="Arial"/>
              </a:rPr>
              <a:t>1. On Computer go to  </a:t>
            </a:r>
            <a:r>
              <a:rPr b="1" lang="en-US" sz="5600" u="sng">
                <a:solidFill>
                  <a:schemeClr val="hlink"/>
                </a:solidFill>
                <a:latin typeface="Arial"/>
                <a:ea typeface="Arial"/>
                <a:cs typeface="Arial"/>
                <a:sym typeface="Arial"/>
                <a:hlinkClick r:id="rId4"/>
              </a:rPr>
              <a:t>http://www.kainundrum.com</a:t>
            </a:r>
            <a:r>
              <a:rPr b="1" lang="en-US" sz="5600">
                <a:latin typeface="Arial"/>
                <a:ea typeface="Arial"/>
                <a:cs typeface="Arial"/>
                <a:sym typeface="Arial"/>
              </a:rPr>
              <a:t>  </a:t>
            </a:r>
            <a:r>
              <a:rPr b="1" lang="en-US" sz="4800">
                <a:latin typeface="Arial"/>
                <a:ea typeface="Arial"/>
                <a:cs typeface="Arial"/>
                <a:sym typeface="Arial"/>
              </a:rPr>
              <a:t>or .. </a:t>
            </a:r>
            <a:endParaRPr/>
          </a:p>
          <a:p>
            <a:pPr indent="0" lvl="0" marL="0" rtl="0" algn="l">
              <a:lnSpc>
                <a:spcPct val="90000"/>
              </a:lnSpc>
              <a:spcBef>
                <a:spcPts val="1000"/>
              </a:spcBef>
              <a:spcAft>
                <a:spcPts val="0"/>
              </a:spcAft>
              <a:buClr>
                <a:srgbClr val="0000FF"/>
              </a:buClr>
              <a:buSzPct val="100000"/>
              <a:buNone/>
            </a:pPr>
            <a:r>
              <a:rPr lang="en-US" sz="5600" u="sng">
                <a:solidFill>
                  <a:srgbClr val="0000FF"/>
                </a:solidFill>
                <a:latin typeface="Calibri"/>
                <a:ea typeface="Calibri"/>
                <a:cs typeface="Calibri"/>
                <a:sym typeface="Calibri"/>
                <a:hlinkClick r:id="rId5">
                  <a:extLst>
                    <a:ext uri="{A12FA001-AC4F-418D-AE19-62706E023703}">
                      <ahyp:hlinkClr val="tx"/>
                    </a:ext>
                  </a:extLst>
                </a:hlinkClick>
              </a:rPr>
              <a:t>https://kainundrum.com/work/work--dHapQj1tZt-HO2wG5xRG_5MM4nD8oZMY</a:t>
            </a:r>
            <a:endParaRPr sz="5600" u="sng">
              <a:solidFill>
                <a:srgbClr val="0000FF"/>
              </a:solidFill>
              <a:latin typeface="Calibri"/>
              <a:ea typeface="Calibri"/>
              <a:cs typeface="Calibri"/>
              <a:sym typeface="Calibri"/>
            </a:endParaRPr>
          </a:p>
          <a:p>
            <a:pPr indent="0" lvl="0" marL="0" rtl="0" algn="l">
              <a:lnSpc>
                <a:spcPct val="90000"/>
              </a:lnSpc>
              <a:spcBef>
                <a:spcPts val="1000"/>
              </a:spcBef>
              <a:spcAft>
                <a:spcPts val="0"/>
              </a:spcAft>
              <a:buClr>
                <a:srgbClr val="0000FF"/>
              </a:buClr>
              <a:buSzPct val="100000"/>
              <a:buNone/>
            </a:pPr>
            <a:r>
              <a:rPr lang="en-US" sz="4800">
                <a:solidFill>
                  <a:srgbClr val="0000FF"/>
                </a:solidFill>
                <a:latin typeface="Calibri"/>
                <a:ea typeface="Calibri"/>
                <a:cs typeface="Calibri"/>
                <a:sym typeface="Calibri"/>
              </a:rPr>
              <a:t>    (for prepared match)  </a:t>
            </a:r>
            <a:endParaRPr sz="3600"/>
          </a:p>
          <a:p>
            <a:pPr indent="0" lvl="0" marL="0" rtl="0" algn="l">
              <a:lnSpc>
                <a:spcPct val="120000"/>
              </a:lnSpc>
              <a:spcBef>
                <a:spcPts val="1000"/>
              </a:spcBef>
              <a:spcAft>
                <a:spcPts val="0"/>
              </a:spcAft>
              <a:buClr>
                <a:schemeClr val="dk1"/>
              </a:buClr>
              <a:buSzPct val="100000"/>
              <a:buNone/>
            </a:pPr>
            <a:r>
              <a:rPr b="1" lang="en-US" sz="4800">
                <a:latin typeface="Arial"/>
                <a:ea typeface="Arial"/>
                <a:cs typeface="Arial"/>
                <a:sym typeface="Arial"/>
              </a:rPr>
              <a:t>2. Match tile layouts .. KaiBot start .. Concrete on KaiTiles          	                                      		                .. Virtual in Kainundrum       </a:t>
            </a:r>
            <a:endParaRPr/>
          </a:p>
          <a:p>
            <a:pPr indent="0" lvl="0" marL="0" rtl="0" algn="l">
              <a:lnSpc>
                <a:spcPct val="90000"/>
              </a:lnSpc>
              <a:spcBef>
                <a:spcPts val="1000"/>
              </a:spcBef>
              <a:spcAft>
                <a:spcPts val="0"/>
              </a:spcAft>
              <a:buClr>
                <a:schemeClr val="dk1"/>
              </a:buClr>
              <a:buSzPct val="100000"/>
              <a:buNone/>
            </a:pPr>
            <a:r>
              <a:rPr b="1" lang="en-US" sz="4800">
                <a:latin typeface="Arial"/>
                <a:ea typeface="Arial"/>
                <a:cs typeface="Arial"/>
                <a:sym typeface="Arial"/>
              </a:rPr>
              <a:t>3. Save</a:t>
            </a:r>
            <a:endParaRPr/>
          </a:p>
          <a:p>
            <a:pPr indent="0" lvl="0" marL="0" rtl="0" algn="l">
              <a:lnSpc>
                <a:spcPct val="90000"/>
              </a:lnSpc>
              <a:spcBef>
                <a:spcPts val="1000"/>
              </a:spcBef>
              <a:spcAft>
                <a:spcPts val="0"/>
              </a:spcAft>
              <a:buClr>
                <a:schemeClr val="dk1"/>
              </a:buClr>
              <a:buSzPct val="100000"/>
              <a:buNone/>
            </a:pPr>
            <a:r>
              <a:rPr b="1" lang="en-US" sz="4800">
                <a:latin typeface="Arial"/>
                <a:ea typeface="Arial"/>
                <a:cs typeface="Arial"/>
                <a:sym typeface="Arial"/>
              </a:rPr>
              <a:t>4. Pair KaiBot with Kainundrum by Bluetooth</a:t>
            </a:r>
            <a:endParaRPr/>
          </a:p>
          <a:p>
            <a:pPr indent="0" lvl="0" marL="0" rtl="0" algn="l">
              <a:lnSpc>
                <a:spcPct val="90000"/>
              </a:lnSpc>
              <a:spcBef>
                <a:spcPts val="1000"/>
              </a:spcBef>
              <a:spcAft>
                <a:spcPts val="0"/>
              </a:spcAft>
              <a:buClr>
                <a:schemeClr val="dk1"/>
              </a:buClr>
              <a:buSzPct val="100000"/>
              <a:buNone/>
            </a:pPr>
            <a:r>
              <a:rPr b="1" lang="en-US" sz="4800">
                <a:latin typeface="Arial"/>
                <a:ea typeface="Arial"/>
                <a:cs typeface="Arial"/>
                <a:sym typeface="Arial"/>
              </a:rPr>
              <a:t>5. Click on Start</a:t>
            </a:r>
            <a:endParaRPr/>
          </a:p>
          <a:p>
            <a:pPr indent="0" lvl="0" marL="0" rtl="0" algn="l">
              <a:lnSpc>
                <a:spcPct val="90000"/>
              </a:lnSpc>
              <a:spcBef>
                <a:spcPts val="1000"/>
              </a:spcBef>
              <a:spcAft>
                <a:spcPts val="0"/>
              </a:spcAft>
              <a:buClr>
                <a:schemeClr val="dk1"/>
              </a:buClr>
              <a:buSzPct val="100000"/>
              <a:buNone/>
            </a:pPr>
            <a:r>
              <a:rPr b="1" lang="en-US" sz="4800">
                <a:latin typeface="Arial"/>
                <a:ea typeface="Arial"/>
                <a:cs typeface="Arial"/>
                <a:sym typeface="Arial"/>
              </a:rPr>
              <a:t>6. Create a program by KaiBot scanning coding cards (see previous screen)</a:t>
            </a:r>
            <a:endParaRPr/>
          </a:p>
          <a:p>
            <a:pPr indent="0" lvl="0" marL="0" rtl="0" algn="l">
              <a:lnSpc>
                <a:spcPct val="120000"/>
              </a:lnSpc>
              <a:spcBef>
                <a:spcPts val="1000"/>
              </a:spcBef>
              <a:spcAft>
                <a:spcPts val="0"/>
              </a:spcAft>
              <a:buClr>
                <a:schemeClr val="dk1"/>
              </a:buClr>
              <a:buSzPct val="100000"/>
              <a:buNone/>
            </a:pPr>
            <a:r>
              <a:rPr b="1" lang="en-US" sz="4800">
                <a:latin typeface="Arial"/>
                <a:ea typeface="Arial"/>
                <a:cs typeface="Arial"/>
                <a:sym typeface="Arial"/>
              </a:rPr>
              <a:t>7. After Scanning KaiBot, program converts to Blockly &amp; Python in Kainundrum  ...     KaiBot acts the code on KaiTiles &amp; mirroring in Kainundrum</a:t>
            </a:r>
            <a:endParaRPr/>
          </a:p>
          <a:p>
            <a:pPr indent="0" lvl="0" marL="0" rtl="0" algn="l">
              <a:lnSpc>
                <a:spcPct val="90000"/>
              </a:lnSpc>
              <a:spcBef>
                <a:spcPts val="1000"/>
              </a:spcBef>
              <a:spcAft>
                <a:spcPts val="0"/>
              </a:spcAft>
              <a:buClr>
                <a:schemeClr val="accent2"/>
              </a:buClr>
              <a:buSzPct val="100000"/>
              <a:buNone/>
            </a:pPr>
            <a:r>
              <a:rPr b="1" lang="en-US" sz="4800">
                <a:solidFill>
                  <a:schemeClr val="accent2"/>
                </a:solidFill>
                <a:latin typeface="Arial"/>
                <a:ea typeface="Arial"/>
                <a:cs typeface="Arial"/>
                <a:sym typeface="Arial"/>
              </a:rPr>
              <a:t>After Scanning, user can run the program:</a:t>
            </a:r>
            <a:endParaRPr/>
          </a:p>
          <a:p>
            <a:pPr indent="0" lvl="0" marL="0" rtl="0" algn="l">
              <a:lnSpc>
                <a:spcPct val="90000"/>
              </a:lnSpc>
              <a:spcBef>
                <a:spcPts val="1000"/>
              </a:spcBef>
              <a:spcAft>
                <a:spcPts val="0"/>
              </a:spcAft>
              <a:buClr>
                <a:schemeClr val="dk1"/>
              </a:buClr>
              <a:buSzPct val="100000"/>
              <a:buNone/>
            </a:pPr>
            <a:r>
              <a:rPr b="1" lang="en-US" sz="4800">
                <a:latin typeface="Arial"/>
                <a:ea typeface="Arial"/>
                <a:cs typeface="Arial"/>
                <a:sym typeface="Arial"/>
              </a:rPr>
              <a:t> ..by Cards to KaiBot (Concrete Action)</a:t>
            </a:r>
            <a:endParaRPr/>
          </a:p>
          <a:p>
            <a:pPr indent="0" lvl="0" marL="0" rtl="0" algn="l">
              <a:lnSpc>
                <a:spcPct val="90000"/>
              </a:lnSpc>
              <a:spcBef>
                <a:spcPts val="1000"/>
              </a:spcBef>
              <a:spcAft>
                <a:spcPts val="0"/>
              </a:spcAft>
              <a:buClr>
                <a:schemeClr val="dk1"/>
              </a:buClr>
              <a:buSzPct val="100000"/>
              <a:buNone/>
            </a:pPr>
            <a:r>
              <a:rPr b="1" lang="en-US" sz="4800">
                <a:latin typeface="Arial"/>
                <a:ea typeface="Arial"/>
                <a:cs typeface="Arial"/>
                <a:sym typeface="Arial"/>
              </a:rPr>
              <a:t> ..by “Run Program” at the top of the Blockly Screen</a:t>
            </a:r>
            <a:endParaRPr/>
          </a:p>
          <a:p>
            <a:pPr indent="0" lvl="0" marL="0" rtl="0" algn="l">
              <a:lnSpc>
                <a:spcPct val="90000"/>
              </a:lnSpc>
              <a:spcBef>
                <a:spcPts val="1000"/>
              </a:spcBef>
              <a:spcAft>
                <a:spcPts val="0"/>
              </a:spcAft>
              <a:buClr>
                <a:schemeClr val="accent2"/>
              </a:buClr>
              <a:buSzPct val="100000"/>
              <a:buNone/>
            </a:pPr>
            <a:r>
              <a:rPr b="1" lang="en-US" sz="5600">
                <a:solidFill>
                  <a:schemeClr val="accent2"/>
                </a:solidFill>
                <a:latin typeface="Arial"/>
                <a:ea typeface="Arial"/>
                <a:cs typeface="Arial"/>
                <a:sym typeface="Arial"/>
              </a:rPr>
              <a:t>If tile layouts .. Concrete and Virtual .. are NOT matched, then Running Program in Blockly results in action ONLY on the 3D Virtual Screen</a:t>
            </a:r>
            <a:r>
              <a:rPr b="1" lang="en-US" sz="4800">
                <a:latin typeface="Arial"/>
                <a:ea typeface="Arial"/>
                <a:cs typeface="Arial"/>
                <a:sym typeface="Arial"/>
              </a:rPr>
              <a:t>.	   </a:t>
            </a:r>
            <a:endParaRPr/>
          </a:p>
          <a:p>
            <a:pPr indent="0" lvl="0" marL="0" rtl="0" algn="l">
              <a:lnSpc>
                <a:spcPct val="90000"/>
              </a:lnSpc>
              <a:spcBef>
                <a:spcPts val="1000"/>
              </a:spcBef>
              <a:spcAft>
                <a:spcPts val="0"/>
              </a:spcAft>
              <a:buClr>
                <a:schemeClr val="dk1"/>
              </a:buClr>
              <a:buSzPct val="100000"/>
              <a:buNone/>
            </a:pPr>
            <a:r>
              <a:rPr lang="en-US" sz="3700">
                <a:latin typeface="Arial"/>
                <a:ea typeface="Arial"/>
                <a:cs typeface="Arial"/>
                <a:sym typeface="Arial"/>
              </a:rPr>
              <a:t>		</a:t>
            </a:r>
            <a:endParaRPr/>
          </a:p>
          <a:p>
            <a:pPr indent="0" lvl="0" marL="0" rtl="0" algn="l">
              <a:lnSpc>
                <a:spcPct val="90000"/>
              </a:lnSpc>
              <a:spcBef>
                <a:spcPts val="1000"/>
              </a:spcBef>
              <a:spcAft>
                <a:spcPts val="0"/>
              </a:spcAft>
              <a:buClr>
                <a:schemeClr val="dk1"/>
              </a:buClr>
              <a:buSzPct val="100000"/>
              <a:buNone/>
            </a:pPr>
            <a:r>
              <a:t/>
            </a:r>
            <a:endParaRPr>
              <a:latin typeface="Arial"/>
              <a:ea typeface="Arial"/>
              <a:cs typeface="Arial"/>
              <a:sym typeface="Arial"/>
            </a:endParaRPr>
          </a:p>
          <a:p>
            <a:pPr indent="-187325" lvl="0" marL="228600" rtl="0" algn="l">
              <a:lnSpc>
                <a:spcPct val="90000"/>
              </a:lnSpc>
              <a:spcBef>
                <a:spcPts val="1000"/>
              </a:spcBef>
              <a:spcAft>
                <a:spcPts val="0"/>
              </a:spcAft>
              <a:buClr>
                <a:schemeClr val="dk1"/>
              </a:buClr>
              <a:buSzPct val="100000"/>
              <a:buNone/>
            </a:pPr>
            <a:r>
              <a:t/>
            </a:r>
            <a:endParaRPr sz="2600"/>
          </a:p>
          <a:p>
            <a:pPr indent="-193675" lvl="0" marL="228600" rtl="0" algn="l">
              <a:lnSpc>
                <a:spcPct val="90000"/>
              </a:lnSpc>
              <a:spcBef>
                <a:spcPts val="1000"/>
              </a:spcBef>
              <a:spcAft>
                <a:spcPts val="0"/>
              </a:spcAft>
              <a:buClr>
                <a:schemeClr val="dk1"/>
              </a:buClr>
              <a:buSzPct val="100000"/>
              <a:buNone/>
            </a:pPr>
            <a:r>
              <a:t/>
            </a:r>
            <a:endParaRPr sz="2200"/>
          </a:p>
        </p:txBody>
      </p:sp>
      <p:sp>
        <p:nvSpPr>
          <p:cNvPr id="354" name="Google Shape;354;p31"/>
          <p:cNvSpPr txBox="1"/>
          <p:nvPr/>
        </p:nvSpPr>
        <p:spPr>
          <a:xfrm>
            <a:off x="22598" y="205883"/>
            <a:ext cx="6758838"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7653"/>
                </a:solidFill>
                <a:latin typeface="Calibri"/>
                <a:ea typeface="Calibri"/>
                <a:cs typeface="Calibri"/>
                <a:sym typeface="Calibri"/>
              </a:rPr>
              <a:t>Chapters 7, 8 ,9 … Coding from Concrete to Abstract</a:t>
            </a:r>
            <a:endParaRPr/>
          </a:p>
          <a:p>
            <a:pPr indent="0" lvl="1" marL="457200" marR="0" rtl="0" algn="l">
              <a:spcBef>
                <a:spcPts val="0"/>
              </a:spcBef>
              <a:spcAft>
                <a:spcPts val="0"/>
              </a:spcAft>
              <a:buNone/>
            </a:pPr>
            <a:r>
              <a:rPr b="1" i="0" lang="en-US" sz="2400" u="none" cap="none" strike="noStrike">
                <a:solidFill>
                  <a:srgbClr val="7F7F7F"/>
                </a:solidFill>
                <a:latin typeface="Calibri"/>
                <a:ea typeface="Calibri"/>
                <a:cs typeface="Calibri"/>
                <a:sym typeface="Calibri"/>
              </a:rPr>
              <a:t>Ch 7 .. Cards &amp; KaiBot to Block Coding</a:t>
            </a:r>
            <a:endParaRPr/>
          </a:p>
          <a:p>
            <a:pPr indent="0" lvl="1" marL="457200" marR="0" rtl="0" algn="l">
              <a:spcBef>
                <a:spcPts val="0"/>
              </a:spcBef>
              <a:spcAft>
                <a:spcPts val="0"/>
              </a:spcAft>
              <a:buNone/>
            </a:pPr>
            <a:r>
              <a:rPr b="1" i="0" lang="en-US" sz="2400" u="none" cap="none" strike="noStrike">
                <a:solidFill>
                  <a:srgbClr val="7F7F7F"/>
                </a:solidFill>
                <a:latin typeface="Calibri"/>
                <a:ea typeface="Calibri"/>
                <a:cs typeface="Calibri"/>
                <a:sym typeface="Calibri"/>
              </a:rPr>
              <a:t>Ch 8 .. Advanced Block Coding</a:t>
            </a:r>
            <a:endParaRPr/>
          </a:p>
          <a:p>
            <a:pPr indent="0" lvl="1" marL="457200" marR="0" rtl="0" algn="l">
              <a:spcBef>
                <a:spcPts val="0"/>
              </a:spcBef>
              <a:spcAft>
                <a:spcPts val="0"/>
              </a:spcAft>
              <a:buNone/>
            </a:pPr>
            <a:r>
              <a:rPr b="1" i="0" lang="en-US" sz="2400" u="none" cap="none" strike="noStrike">
                <a:solidFill>
                  <a:srgbClr val="7F7F7F"/>
                </a:solidFill>
                <a:latin typeface="Calibri"/>
                <a:ea typeface="Calibri"/>
                <a:cs typeface="Calibri"/>
                <a:sym typeface="Calibri"/>
              </a:rPr>
              <a:t>Ch 9 .. Ideas in Advanced Block Coding</a:t>
            </a:r>
            <a:endParaRPr/>
          </a:p>
        </p:txBody>
      </p:sp>
      <p:pic>
        <p:nvPicPr>
          <p:cNvPr descr="A computer on a table&#10;&#10;Description automatically generated with medium confidence" id="355" name="Google Shape;355;p31"/>
          <p:cNvPicPr preferRelativeResize="0"/>
          <p:nvPr>
            <p:ph idx="2" type="body"/>
          </p:nvPr>
        </p:nvPicPr>
        <p:blipFill rotWithShape="1">
          <a:blip r:embed="rId6">
            <a:alphaModFix/>
          </a:blip>
          <a:srcRect b="-1" l="15939" r="17106" t="0"/>
          <a:stretch/>
        </p:blipFill>
        <p:spPr>
          <a:xfrm>
            <a:off x="6237347" y="-50382"/>
            <a:ext cx="7104165" cy="6857990"/>
          </a:xfrm>
          <a:prstGeom prst="rect">
            <a:avLst/>
          </a:prstGeom>
          <a:noFill/>
          <a:ln>
            <a:noFill/>
          </a:ln>
        </p:spPr>
      </p:pic>
      <p:pic>
        <p:nvPicPr>
          <p:cNvPr id="356" name="Google Shape;356;p31"/>
          <p:cNvPicPr preferRelativeResize="0"/>
          <p:nvPr/>
        </p:nvPicPr>
        <p:blipFill rotWithShape="1">
          <a:blip r:embed="rId7">
            <a:alphaModFix/>
          </a:blip>
          <a:srcRect b="0" l="0" r="0" t="0"/>
          <a:stretch/>
        </p:blipFill>
        <p:spPr>
          <a:xfrm>
            <a:off x="6565248" y="5946446"/>
            <a:ext cx="4295775" cy="876300"/>
          </a:xfrm>
          <a:prstGeom prst="rect">
            <a:avLst/>
          </a:prstGeom>
          <a:noFill/>
          <a:ln>
            <a:noFill/>
          </a:ln>
        </p:spPr>
      </p:pic>
      <p:sp>
        <p:nvSpPr>
          <p:cNvPr id="357" name="Google Shape;357;p31"/>
          <p:cNvSpPr txBox="1"/>
          <p:nvPr/>
        </p:nvSpPr>
        <p:spPr>
          <a:xfrm>
            <a:off x="4735165" y="3513667"/>
            <a:ext cx="109413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rgbClr val="0000FF"/>
                </a:solidFill>
                <a:latin typeface="Calibri"/>
                <a:ea typeface="Calibri"/>
                <a:cs typeface="Calibri"/>
                <a:sym typeface="Calibri"/>
              </a:rPr>
              <a:t>for prepared match</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32"/>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63" name="Google Shape;363;p32"/>
          <p:cNvGrpSpPr/>
          <p:nvPr/>
        </p:nvGrpSpPr>
        <p:grpSpPr>
          <a:xfrm>
            <a:off x="0" y="1083484"/>
            <a:ext cx="355196" cy="673460"/>
            <a:chOff x="0" y="823811"/>
            <a:chExt cx="355196" cy="673460"/>
          </a:xfrm>
        </p:grpSpPr>
        <p:sp>
          <p:nvSpPr>
            <p:cNvPr id="364" name="Google Shape;364;p32"/>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5" name="Google Shape;365;p32"/>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66" name="Google Shape;366;p32"/>
          <p:cNvSpPr/>
          <p:nvPr/>
        </p:nvSpPr>
        <p:spPr>
          <a:xfrm flipH="1">
            <a:off x="665085" y="2090569"/>
            <a:ext cx="429768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7" name="Google Shape;367;p32"/>
          <p:cNvSpPr txBox="1"/>
          <p:nvPr>
            <p:ph idx="1" type="body"/>
          </p:nvPr>
        </p:nvSpPr>
        <p:spPr>
          <a:xfrm>
            <a:off x="534212" y="2513858"/>
            <a:ext cx="4559425" cy="2996605"/>
          </a:xfrm>
          <a:prstGeom prst="rect">
            <a:avLst/>
          </a:prstGeom>
          <a:noFill/>
          <a:ln>
            <a:noFill/>
          </a:ln>
        </p:spPr>
        <p:txBody>
          <a:bodyPr anchorCtr="0" anchor="ctr" bIns="45700" lIns="91425" spcFirstLastPara="1" rIns="91425" wrap="square" tIns="45700">
            <a:noAutofit/>
          </a:bodyPr>
          <a:lstStyle/>
          <a:p>
            <a:pPr indent="-228600" lvl="0" marL="228600" rtl="0" algn="l">
              <a:lnSpc>
                <a:spcPct val="90000"/>
              </a:lnSpc>
              <a:spcBef>
                <a:spcPts val="0"/>
              </a:spcBef>
              <a:spcAft>
                <a:spcPts val="0"/>
              </a:spcAft>
              <a:buClr>
                <a:srgbClr val="000000"/>
              </a:buClr>
              <a:buSzPts val="2400"/>
              <a:buChar char="•"/>
            </a:pPr>
            <a:r>
              <a:rPr b="0" i="0" lang="en-US" sz="2400" u="none" strike="noStrike">
                <a:solidFill>
                  <a:srgbClr val="000000"/>
                </a:solidFill>
                <a:latin typeface="Arial"/>
                <a:ea typeface="Arial"/>
                <a:cs typeface="Arial"/>
                <a:sym typeface="Arial"/>
              </a:rPr>
              <a:t>Once you scan KaiBot on the “Record Program End” card, KaiBot will send the program through to </a:t>
            </a:r>
            <a:r>
              <a:rPr b="0" i="0" lang="en-US" sz="2400" u="none" strike="noStrike">
                <a:solidFill>
                  <a:srgbClr val="2F5496"/>
                </a:solidFill>
                <a:latin typeface="Arial"/>
                <a:ea typeface="Arial"/>
                <a:cs typeface="Arial"/>
                <a:sym typeface="Arial"/>
              </a:rPr>
              <a:t>Kainundrum</a:t>
            </a:r>
            <a:r>
              <a:rPr b="0" i="0" lang="en-US" sz="2400" u="none" strike="noStrike">
                <a:solidFill>
                  <a:srgbClr val="000000"/>
                </a:solidFill>
                <a:latin typeface="Arial"/>
                <a:ea typeface="Arial"/>
                <a:cs typeface="Arial"/>
                <a:sym typeface="Arial"/>
              </a:rPr>
              <a:t>.</a:t>
            </a:r>
            <a:endParaRPr sz="2400">
              <a:solidFill>
                <a:srgbClr val="000000"/>
              </a:solidFill>
              <a:latin typeface="Arial"/>
              <a:ea typeface="Arial"/>
              <a:cs typeface="Arial"/>
              <a:sym typeface="Arial"/>
            </a:endParaRPr>
          </a:p>
          <a:p>
            <a:pPr indent="-228600" lvl="0" marL="228600" rtl="0" algn="l">
              <a:lnSpc>
                <a:spcPct val="90000"/>
              </a:lnSpc>
              <a:spcBef>
                <a:spcPts val="1000"/>
              </a:spcBef>
              <a:spcAft>
                <a:spcPts val="0"/>
              </a:spcAft>
              <a:buClr>
                <a:srgbClr val="000000"/>
              </a:buClr>
              <a:buSzPts val="2400"/>
              <a:buChar char="•"/>
            </a:pPr>
            <a:r>
              <a:rPr b="0" i="0" lang="en-US" sz="2400" u="none" strike="noStrike">
                <a:solidFill>
                  <a:srgbClr val="000000"/>
                </a:solidFill>
                <a:latin typeface="Arial"/>
                <a:ea typeface="Arial"/>
                <a:cs typeface="Arial"/>
                <a:sym typeface="Arial"/>
              </a:rPr>
              <a:t>Then in </a:t>
            </a:r>
            <a:r>
              <a:rPr b="0" i="0" lang="en-US" sz="2400" u="none" strike="noStrike">
                <a:solidFill>
                  <a:schemeClr val="accent1"/>
                </a:solidFill>
                <a:latin typeface="Arial"/>
                <a:ea typeface="Arial"/>
                <a:cs typeface="Arial"/>
                <a:sym typeface="Arial"/>
              </a:rPr>
              <a:t>Kainundrum</a:t>
            </a:r>
            <a:r>
              <a:rPr b="0" i="0" lang="en-US" sz="2400" u="none" strike="noStrike">
                <a:solidFill>
                  <a:srgbClr val="000000"/>
                </a:solidFill>
                <a:latin typeface="Arial"/>
                <a:ea typeface="Arial"/>
                <a:cs typeface="Arial"/>
                <a:sym typeface="Arial"/>
              </a:rPr>
              <a:t>,  the program will be converted to </a:t>
            </a:r>
            <a:r>
              <a:rPr b="0" i="0" lang="en-US" sz="2400" u="none" strike="noStrike">
                <a:solidFill>
                  <a:schemeClr val="accent1"/>
                </a:solidFill>
                <a:latin typeface="Arial"/>
                <a:ea typeface="Arial"/>
                <a:cs typeface="Arial"/>
                <a:sym typeface="Arial"/>
              </a:rPr>
              <a:t>Blockly</a:t>
            </a:r>
            <a:r>
              <a:rPr b="0" i="0" lang="en-US" sz="2400" u="none" strike="noStrike">
                <a:solidFill>
                  <a:srgbClr val="000000"/>
                </a:solidFill>
                <a:latin typeface="Arial"/>
                <a:ea typeface="Arial"/>
                <a:cs typeface="Arial"/>
                <a:sym typeface="Arial"/>
              </a:rPr>
              <a:t> and to </a:t>
            </a:r>
            <a:r>
              <a:rPr b="0" i="0" lang="en-US" sz="2400" u="none" strike="noStrike">
                <a:solidFill>
                  <a:schemeClr val="accent1"/>
                </a:solidFill>
                <a:latin typeface="Arial"/>
                <a:ea typeface="Arial"/>
                <a:cs typeface="Arial"/>
                <a:sym typeface="Arial"/>
              </a:rPr>
              <a:t>Python</a:t>
            </a:r>
            <a:r>
              <a:rPr b="0" i="0" lang="en-US" sz="2400" u="none" strike="noStrike">
                <a:solidFill>
                  <a:srgbClr val="000000"/>
                </a:solidFill>
                <a:latin typeface="Arial"/>
                <a:ea typeface="Arial"/>
                <a:cs typeface="Arial"/>
                <a:sym typeface="Arial"/>
              </a:rPr>
              <a:t> text code.</a:t>
            </a:r>
            <a:endParaRPr sz="2400">
              <a:solidFill>
                <a:srgbClr val="000000"/>
              </a:solidFill>
              <a:latin typeface="Arial"/>
              <a:ea typeface="Arial"/>
              <a:cs typeface="Arial"/>
              <a:sym typeface="Arial"/>
            </a:endParaRPr>
          </a:p>
        </p:txBody>
      </p:sp>
      <p:sp>
        <p:nvSpPr>
          <p:cNvPr id="368" name="Google Shape;368;p32"/>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9" name="Google Shape;369;p32"/>
          <p:cNvSpPr/>
          <p:nvPr/>
        </p:nvSpPr>
        <p:spPr>
          <a:xfrm>
            <a:off x="5685810" y="513853"/>
            <a:ext cx="6009366" cy="5834577"/>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0" name="Google Shape;370;p32"/>
          <p:cNvSpPr txBox="1"/>
          <p:nvPr/>
        </p:nvSpPr>
        <p:spPr>
          <a:xfrm>
            <a:off x="580165" y="561493"/>
            <a:ext cx="4559424" cy="1024014"/>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FFC000"/>
              </a:buClr>
              <a:buSzPts val="3200"/>
              <a:buFont typeface="Open Sans ExtraBold"/>
              <a:buNone/>
            </a:pPr>
            <a:r>
              <a:rPr lang="en-US" sz="3200">
                <a:solidFill>
                  <a:srgbClr val="FFC000"/>
                </a:solidFill>
                <a:latin typeface="Open Sans ExtraBold"/>
                <a:ea typeface="Open Sans ExtraBold"/>
                <a:cs typeface="Open Sans ExtraBold"/>
                <a:sym typeface="Open Sans ExtraBold"/>
              </a:rPr>
              <a:t>Kainundrum to</a:t>
            </a:r>
            <a:endParaRPr/>
          </a:p>
          <a:p>
            <a:pPr indent="0" lvl="0" marL="0" marR="0" rtl="0" algn="l">
              <a:lnSpc>
                <a:spcPct val="90000"/>
              </a:lnSpc>
              <a:spcBef>
                <a:spcPts val="0"/>
              </a:spcBef>
              <a:spcAft>
                <a:spcPts val="0"/>
              </a:spcAft>
              <a:buClr>
                <a:srgbClr val="FFC000"/>
              </a:buClr>
              <a:buSzPts val="3200"/>
              <a:buFont typeface="Open Sans ExtraBold"/>
              <a:buNone/>
            </a:pPr>
            <a:r>
              <a:rPr lang="en-US" sz="3200">
                <a:solidFill>
                  <a:srgbClr val="FFC000"/>
                </a:solidFill>
                <a:latin typeface="Open Sans ExtraBold"/>
                <a:ea typeface="Open Sans ExtraBold"/>
                <a:cs typeface="Open Sans ExtraBold"/>
                <a:sym typeface="Open Sans ExtraBold"/>
              </a:rPr>
              <a:t>Blockly &amp; Python</a:t>
            </a:r>
            <a:r>
              <a:rPr lang="en-US" sz="3200">
                <a:solidFill>
                  <a:schemeClr val="dk1"/>
                </a:solidFill>
                <a:latin typeface="Open Sans ExtraBold"/>
                <a:ea typeface="Open Sans ExtraBold"/>
                <a:cs typeface="Open Sans ExtraBold"/>
                <a:sym typeface="Open Sans ExtraBold"/>
              </a:rPr>
              <a:t> </a:t>
            </a:r>
            <a:endParaRPr sz="3200">
              <a:solidFill>
                <a:schemeClr val="dk1"/>
              </a:solidFill>
              <a:latin typeface="Calibri"/>
              <a:ea typeface="Calibri"/>
              <a:cs typeface="Calibri"/>
              <a:sym typeface="Calibri"/>
            </a:endParaRPr>
          </a:p>
        </p:txBody>
      </p:sp>
      <p:pic>
        <p:nvPicPr>
          <p:cNvPr id="371" name="Google Shape;371;p32"/>
          <p:cNvPicPr preferRelativeResize="0"/>
          <p:nvPr>
            <p:ph idx="2" type="body"/>
          </p:nvPr>
        </p:nvPicPr>
        <p:blipFill rotWithShape="1">
          <a:blip r:embed="rId3">
            <a:alphaModFix/>
          </a:blip>
          <a:srcRect b="0" l="0" r="0" t="0"/>
          <a:stretch/>
        </p:blipFill>
        <p:spPr>
          <a:xfrm>
            <a:off x="5548357" y="1956206"/>
            <a:ext cx="6103096" cy="2772000"/>
          </a:xfrm>
          <a:prstGeom prst="rect">
            <a:avLst/>
          </a:prstGeom>
          <a:noFill/>
          <a:ln>
            <a:noFill/>
          </a:ln>
        </p:spPr>
      </p:pic>
      <p:sp>
        <p:nvSpPr>
          <p:cNvPr id="372" name="Google Shape;372;p32"/>
          <p:cNvSpPr txBox="1"/>
          <p:nvPr/>
        </p:nvSpPr>
        <p:spPr>
          <a:xfrm>
            <a:off x="583232" y="1633889"/>
            <a:ext cx="610309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Calibri"/>
                <a:ea typeface="Calibri"/>
                <a:cs typeface="Calibri"/>
                <a:sym typeface="Calibri"/>
              </a:rPr>
              <a:t>If the Virtual and Physical Tiles are an EXACT  MATCH .. then</a:t>
            </a:r>
            <a:endParaRPr b="1" sz="1800">
              <a:solidFill>
                <a:schemeClr val="accent1"/>
              </a:solidFill>
              <a:latin typeface="Calibri"/>
              <a:ea typeface="Calibri"/>
              <a:cs typeface="Calibri"/>
              <a:sym typeface="Calibri"/>
            </a:endParaRPr>
          </a:p>
        </p:txBody>
      </p:sp>
      <p:sp>
        <p:nvSpPr>
          <p:cNvPr id="373" name="Google Shape;373;p32"/>
          <p:cNvSpPr txBox="1"/>
          <p:nvPr/>
        </p:nvSpPr>
        <p:spPr>
          <a:xfrm flipH="1">
            <a:off x="355196" y="83974"/>
            <a:ext cx="131498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Calibri"/>
                <a:ea typeface="Calibri"/>
                <a:cs typeface="Calibri"/>
                <a:sym typeface="Calibri"/>
              </a:rPr>
              <a:t>IN REVIEW</a:t>
            </a:r>
            <a:endParaRPr b="1" sz="1800">
              <a:solidFill>
                <a:schemeClr val="accen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33"/>
          <p:cNvPicPr preferRelativeResize="0"/>
          <p:nvPr/>
        </p:nvPicPr>
        <p:blipFill rotWithShape="1">
          <a:blip r:embed="rId3">
            <a:alphaModFix/>
          </a:blip>
          <a:srcRect b="0" l="0" r="0" t="0"/>
          <a:stretch/>
        </p:blipFill>
        <p:spPr>
          <a:xfrm>
            <a:off x="6095993" y="3428996"/>
            <a:ext cx="14" cy="8"/>
          </a:xfrm>
          <a:prstGeom prst="rect">
            <a:avLst/>
          </a:prstGeom>
          <a:noFill/>
          <a:ln>
            <a:noFill/>
          </a:ln>
        </p:spPr>
      </p:pic>
      <p:pic>
        <p:nvPicPr>
          <p:cNvPr id="379" name="Google Shape;379;p33"/>
          <p:cNvPicPr preferRelativeResize="0"/>
          <p:nvPr/>
        </p:nvPicPr>
        <p:blipFill rotWithShape="1">
          <a:blip r:embed="rId3">
            <a:alphaModFix/>
          </a:blip>
          <a:srcRect b="0" l="0" r="0" t="0"/>
          <a:stretch/>
        </p:blipFill>
        <p:spPr>
          <a:xfrm>
            <a:off x="609593" y="434334"/>
            <a:ext cx="10972800" cy="5989324"/>
          </a:xfrm>
          <a:prstGeom prst="rect">
            <a:avLst/>
          </a:prstGeom>
          <a:noFill/>
          <a:ln cap="flat" cmpd="sng" w="9525">
            <a:solidFill>
              <a:schemeClr val="accent1"/>
            </a:solidFill>
            <a:prstDash val="solid"/>
            <a:round/>
            <a:headEnd len="sm" w="sm" type="none"/>
            <a:tailEnd len="sm" w="sm" type="none"/>
          </a:ln>
        </p:spPr>
      </p:pic>
      <p:sp>
        <p:nvSpPr>
          <p:cNvPr id="380" name="Google Shape;380;p33"/>
          <p:cNvSpPr txBox="1"/>
          <p:nvPr/>
        </p:nvSpPr>
        <p:spPr>
          <a:xfrm flipH="1">
            <a:off x="355196" y="83974"/>
            <a:ext cx="261660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accent1"/>
                </a:solidFill>
                <a:latin typeface="Arial"/>
                <a:ea typeface="Arial"/>
                <a:cs typeface="Arial"/>
                <a:sym typeface="Arial"/>
              </a:rPr>
              <a:t>IN REVIEW</a:t>
            </a:r>
            <a:endParaRPr b="1" sz="2000">
              <a:solidFill>
                <a:schemeClr val="accent1"/>
              </a:solidFill>
              <a:latin typeface="Arial"/>
              <a:ea typeface="Arial"/>
              <a:cs typeface="Arial"/>
              <a:sym typeface="Arial"/>
            </a:endParaRPr>
          </a:p>
        </p:txBody>
      </p:sp>
      <p:sp>
        <p:nvSpPr>
          <p:cNvPr id="381" name="Google Shape;381;p33"/>
          <p:cNvSpPr txBox="1"/>
          <p:nvPr/>
        </p:nvSpPr>
        <p:spPr>
          <a:xfrm>
            <a:off x="726440" y="4404048"/>
            <a:ext cx="456086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2"/>
                </a:solidFill>
                <a:latin typeface="Arial"/>
                <a:ea typeface="Arial"/>
                <a:cs typeface="Arial"/>
                <a:sym typeface="Arial"/>
              </a:rPr>
              <a:t>NOTE:</a:t>
            </a:r>
            <a:r>
              <a:rPr b="1" lang="en-US" sz="1800">
                <a:solidFill>
                  <a:schemeClr val="dk1"/>
                </a:solidFill>
                <a:latin typeface="Arial"/>
                <a:ea typeface="Arial"/>
                <a:cs typeface="Arial"/>
                <a:sym typeface="Arial"/>
              </a:rPr>
              <a:t> </a:t>
            </a:r>
            <a:r>
              <a:rPr b="1" lang="en-US" sz="1400">
                <a:solidFill>
                  <a:schemeClr val="dk1"/>
                </a:solidFill>
                <a:latin typeface="Arial"/>
                <a:ea typeface="Arial"/>
                <a:cs typeface="Arial"/>
                <a:sym typeface="Arial"/>
              </a:rPr>
              <a:t>From here to end of presentation are all</a:t>
            </a:r>
            <a:endParaRPr/>
          </a:p>
          <a:p>
            <a:pPr indent="0" lvl="0" marL="0" marR="0" rtl="0" algn="l">
              <a:spcBef>
                <a:spcPts val="0"/>
              </a:spcBef>
              <a:spcAft>
                <a:spcPts val="0"/>
              </a:spcAft>
              <a:buNone/>
            </a:pPr>
            <a:r>
              <a:rPr b="1" lang="en-US" sz="1400">
                <a:solidFill>
                  <a:schemeClr val="dk1"/>
                </a:solidFill>
                <a:latin typeface="Arial"/>
                <a:ea typeface="Arial"/>
                <a:cs typeface="Arial"/>
                <a:sym typeface="Arial"/>
              </a:rPr>
              <a:t>possible to be done without the KaiBot (at no cost!)</a:t>
            </a:r>
            <a:endParaRPr b="1" sz="1400">
              <a:solidFill>
                <a:schemeClr val="dk1"/>
              </a:solidFill>
              <a:latin typeface="Arial"/>
              <a:ea typeface="Arial"/>
              <a:cs typeface="Arial"/>
              <a:sym typeface="Arial"/>
            </a:endParaRPr>
          </a:p>
        </p:txBody>
      </p:sp>
      <p:sp>
        <p:nvSpPr>
          <p:cNvPr id="382" name="Google Shape;382;p33"/>
          <p:cNvSpPr/>
          <p:nvPr/>
        </p:nvSpPr>
        <p:spPr>
          <a:xfrm>
            <a:off x="726440" y="4404048"/>
            <a:ext cx="4560864" cy="686112"/>
          </a:xfrm>
          <a:prstGeom prst="rect">
            <a:avLst/>
          </a:prstGeom>
          <a:noFill/>
          <a:ln cap="flat" cmpd="sng" w="571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87" name="Shape 387"/>
        <p:cNvGrpSpPr/>
        <p:nvPr/>
      </p:nvGrpSpPr>
      <p:grpSpPr>
        <a:xfrm>
          <a:off x="0" y="0"/>
          <a:ext cx="0" cy="0"/>
          <a:chOff x="0" y="0"/>
          <a:chExt cx="0" cy="0"/>
        </a:xfrm>
      </p:grpSpPr>
      <p:sp>
        <p:nvSpPr>
          <p:cNvPr id="388" name="Google Shape;388;p3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p:txBody>
      </p:sp>
      <p:sp>
        <p:nvSpPr>
          <p:cNvPr id="389" name="Google Shape;389;p34"/>
          <p:cNvSpPr txBox="1"/>
          <p:nvPr/>
        </p:nvSpPr>
        <p:spPr>
          <a:xfrm>
            <a:off x="334108" y="650630"/>
            <a:ext cx="9699578" cy="1597025"/>
          </a:xfrm>
          <a:prstGeom prst="rect">
            <a:avLst/>
          </a:prstGeom>
          <a:noFill/>
          <a:ln>
            <a:noFill/>
          </a:ln>
        </p:spPr>
        <p:txBody>
          <a:bodyPr anchorCtr="0" anchor="b" bIns="45700" lIns="91425" spcFirstLastPara="1" rIns="91425" wrap="square" tIns="45700">
            <a:normAutofit fontScale="60000" lnSpcReduction="20000"/>
          </a:bodyPr>
          <a:lstStyle/>
          <a:p>
            <a:pPr indent="0" lvl="0" marL="0" marR="0" rtl="0" algn="l">
              <a:lnSpc>
                <a:spcPct val="120000"/>
              </a:lnSpc>
              <a:spcBef>
                <a:spcPts val="0"/>
              </a:spcBef>
              <a:spcAft>
                <a:spcPts val="0"/>
              </a:spcAft>
              <a:buClr>
                <a:srgbClr val="008AD8"/>
              </a:buClr>
              <a:buSzPct val="100000"/>
              <a:buFont typeface="Open Sans ExtraBold"/>
              <a:buNone/>
            </a:pPr>
            <a:r>
              <a:rPr lang="en-US" sz="4000">
                <a:solidFill>
                  <a:srgbClr val="008AD8"/>
                </a:solidFill>
                <a:latin typeface="Open Sans ExtraBold"/>
                <a:ea typeface="Open Sans ExtraBold"/>
                <a:cs typeface="Open Sans ExtraBold"/>
                <a:sym typeface="Open Sans ExtraBold"/>
              </a:rPr>
              <a:t>If you DO NOT have the same tile setup on the KaiTiles and in Blockly, then movement will NOT be mirrored. </a:t>
            </a:r>
            <a:endParaRPr/>
          </a:p>
          <a:p>
            <a:pPr indent="0" lvl="0" marL="0" marR="0" rtl="0" algn="l">
              <a:lnSpc>
                <a:spcPct val="120000"/>
              </a:lnSpc>
              <a:spcBef>
                <a:spcPts val="0"/>
              </a:spcBef>
              <a:spcAft>
                <a:spcPts val="0"/>
              </a:spcAft>
              <a:buClr>
                <a:schemeClr val="dk1"/>
              </a:buClr>
              <a:buSzPct val="100000"/>
              <a:buFont typeface="Calibri"/>
              <a:buNone/>
            </a:pPr>
            <a:r>
              <a:t/>
            </a:r>
            <a:endParaRPr sz="4000">
              <a:solidFill>
                <a:srgbClr val="008AD8"/>
              </a:solidFill>
              <a:latin typeface="Open Sans ExtraBold"/>
              <a:ea typeface="Open Sans ExtraBold"/>
              <a:cs typeface="Open Sans ExtraBold"/>
              <a:sym typeface="Open Sans ExtraBold"/>
            </a:endParaRPr>
          </a:p>
          <a:p>
            <a:pPr indent="0" lvl="0" marL="0" marR="0" rtl="0" algn="l">
              <a:lnSpc>
                <a:spcPct val="120000"/>
              </a:lnSpc>
              <a:spcBef>
                <a:spcPts val="0"/>
              </a:spcBef>
              <a:spcAft>
                <a:spcPts val="0"/>
              </a:spcAft>
              <a:buClr>
                <a:srgbClr val="008AD8"/>
              </a:buClr>
              <a:buSzPct val="100000"/>
              <a:buFont typeface="Open Sans ExtraBold"/>
              <a:buNone/>
            </a:pPr>
            <a:r>
              <a:rPr lang="en-US" sz="4000">
                <a:solidFill>
                  <a:srgbClr val="008AD8"/>
                </a:solidFill>
                <a:latin typeface="Open Sans ExtraBold"/>
                <a:ea typeface="Open Sans ExtraBold"/>
                <a:cs typeface="Open Sans ExtraBold"/>
                <a:sym typeface="Open Sans ExtraBold"/>
              </a:rPr>
              <a:t>… however the result is acted out in the virtual 3D window</a:t>
            </a:r>
            <a:endParaRPr sz="4200">
              <a:solidFill>
                <a:schemeClr val="dk1"/>
              </a:solidFill>
              <a:latin typeface="Arial"/>
              <a:ea typeface="Arial"/>
              <a:cs typeface="Arial"/>
              <a:sym typeface="Arial"/>
            </a:endParaRPr>
          </a:p>
        </p:txBody>
      </p:sp>
      <p:pic>
        <p:nvPicPr>
          <p:cNvPr id="390" name="Google Shape;390;p34"/>
          <p:cNvPicPr preferRelativeResize="0"/>
          <p:nvPr/>
        </p:nvPicPr>
        <p:blipFill rotWithShape="1">
          <a:blip r:embed="rId3">
            <a:alphaModFix/>
          </a:blip>
          <a:srcRect b="0" l="0" r="0" t="0"/>
          <a:stretch/>
        </p:blipFill>
        <p:spPr>
          <a:xfrm>
            <a:off x="1030128" y="2339161"/>
            <a:ext cx="9979345" cy="4284000"/>
          </a:xfrm>
          <a:prstGeom prst="rect">
            <a:avLst/>
          </a:prstGeom>
          <a:noFill/>
          <a:ln>
            <a:noFill/>
          </a:ln>
        </p:spPr>
      </p:pic>
      <p:pic>
        <p:nvPicPr>
          <p:cNvPr descr="Graphical user interface, application&#10;&#10;Description automatically generated" id="391" name="Google Shape;391;p34">
            <a:hlinkClick r:id="rId4"/>
          </p:cNvPr>
          <p:cNvPicPr preferRelativeResize="0"/>
          <p:nvPr>
            <p:ph idx="1" type="body"/>
          </p:nvPr>
        </p:nvPicPr>
        <p:blipFill rotWithShape="1">
          <a:blip r:embed="rId5">
            <a:alphaModFix/>
          </a:blip>
          <a:srcRect b="0" l="0" r="0" t="0"/>
          <a:stretch/>
        </p:blipFill>
        <p:spPr>
          <a:xfrm>
            <a:off x="9832768" y="87655"/>
            <a:ext cx="1721951" cy="2160000"/>
          </a:xfrm>
          <a:prstGeom prst="rect">
            <a:avLst/>
          </a:prstGeom>
          <a:noFill/>
          <a:ln>
            <a:noFill/>
          </a:ln>
        </p:spPr>
      </p:pic>
      <p:sp>
        <p:nvSpPr>
          <p:cNvPr id="392" name="Google Shape;392;p34"/>
          <p:cNvSpPr txBox="1"/>
          <p:nvPr/>
        </p:nvSpPr>
        <p:spPr>
          <a:xfrm flipH="1">
            <a:off x="280547" y="46650"/>
            <a:ext cx="187776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accent1"/>
                </a:solidFill>
                <a:latin typeface="Arial"/>
                <a:ea typeface="Arial"/>
                <a:cs typeface="Arial"/>
                <a:sym typeface="Arial"/>
              </a:rPr>
              <a:t>IN REVIEW</a:t>
            </a:r>
            <a:endParaRPr b="1" sz="1800">
              <a:solidFill>
                <a:schemeClr val="accen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35"/>
          <p:cNvSpPr txBox="1"/>
          <p:nvPr>
            <p:ph type="title"/>
          </p:nvPr>
        </p:nvSpPr>
        <p:spPr>
          <a:xfrm>
            <a:off x="662473" y="458435"/>
            <a:ext cx="10691327"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4F81BD"/>
              </a:buClr>
              <a:buSzPct val="100000"/>
              <a:buFont typeface="Arial"/>
              <a:buNone/>
            </a:pPr>
            <a:r>
              <a:rPr b="1" lang="en-US" sz="1800">
                <a:solidFill>
                  <a:srgbClr val="4F81BD"/>
                </a:solidFill>
                <a:latin typeface="Arial"/>
                <a:ea typeface="Arial"/>
                <a:cs typeface="Arial"/>
                <a:sym typeface="Arial"/>
              </a:rPr>
              <a:t>INVESTIGATION #20:</a:t>
            </a:r>
            <a:r>
              <a:rPr b="1" lang="en-US" sz="1800">
                <a:solidFill>
                  <a:srgbClr val="000000"/>
                </a:solidFill>
                <a:latin typeface="Arial"/>
                <a:ea typeface="Arial"/>
                <a:cs typeface="Arial"/>
                <a:sym typeface="Arial"/>
              </a:rPr>
              <a:t> Path to Code in Blockly</a:t>
            </a:r>
            <a:br>
              <a:rPr b="1" lang="en-US" sz="1800">
                <a:solidFill>
                  <a:srgbClr val="000000"/>
                </a:solidFill>
                <a:latin typeface="Arial"/>
                <a:ea typeface="Arial"/>
                <a:cs typeface="Arial"/>
                <a:sym typeface="Arial"/>
              </a:rPr>
            </a:br>
            <a:r>
              <a:rPr b="1" lang="en-US" sz="1800">
                <a:solidFill>
                  <a:srgbClr val="000000"/>
                </a:solidFill>
                <a:latin typeface="Arial"/>
                <a:ea typeface="Arial"/>
                <a:cs typeface="Arial"/>
                <a:sym typeface="Arial"/>
              </a:rPr>
              <a:t>Write Code in Blockly to </a:t>
            </a:r>
            <a:br>
              <a:rPr b="1" lang="en-US" sz="1800">
                <a:solidFill>
                  <a:srgbClr val="000000"/>
                </a:solidFill>
                <a:latin typeface="Arial"/>
                <a:ea typeface="Arial"/>
                <a:cs typeface="Arial"/>
                <a:sym typeface="Arial"/>
              </a:rPr>
            </a:br>
            <a:r>
              <a:rPr b="1" lang="en-US" sz="1800">
                <a:solidFill>
                  <a:srgbClr val="000000"/>
                </a:solidFill>
                <a:latin typeface="Arial"/>
                <a:ea typeface="Arial"/>
                <a:cs typeface="Arial"/>
                <a:sym typeface="Arial"/>
              </a:rPr>
              <a:t>result in the following graphic.</a:t>
            </a:r>
            <a:br>
              <a:rPr b="1" lang="en-US" sz="1800">
                <a:solidFill>
                  <a:srgbClr val="000000"/>
                </a:solidFill>
                <a:latin typeface="Arial"/>
                <a:ea typeface="Arial"/>
                <a:cs typeface="Arial"/>
                <a:sym typeface="Arial"/>
              </a:rPr>
            </a:br>
            <a:br>
              <a:rPr b="1" lang="en-US" sz="1800">
                <a:solidFill>
                  <a:srgbClr val="000000"/>
                </a:solidFill>
                <a:latin typeface="Arial"/>
                <a:ea typeface="Arial"/>
                <a:cs typeface="Arial"/>
                <a:sym typeface="Arial"/>
              </a:rPr>
            </a:br>
            <a:r>
              <a:rPr b="1" lang="en-US" sz="1800">
                <a:solidFill>
                  <a:srgbClr val="000000"/>
                </a:solidFill>
                <a:latin typeface="Arial"/>
                <a:ea typeface="Arial"/>
                <a:cs typeface="Arial"/>
                <a:sym typeface="Arial"/>
              </a:rPr>
              <a:t>Then test your work by running the program.</a:t>
            </a:r>
            <a:endParaRPr/>
          </a:p>
        </p:txBody>
      </p:sp>
      <p:pic>
        <p:nvPicPr>
          <p:cNvPr id="398" name="Google Shape;398;p35"/>
          <p:cNvPicPr preferRelativeResize="0"/>
          <p:nvPr>
            <p:ph idx="1" type="body"/>
          </p:nvPr>
        </p:nvPicPr>
        <p:blipFill rotWithShape="1">
          <a:blip r:embed="rId3">
            <a:alphaModFix/>
          </a:blip>
          <a:srcRect b="0" l="0" r="0" t="0"/>
          <a:stretch/>
        </p:blipFill>
        <p:spPr>
          <a:xfrm>
            <a:off x="2269096" y="2156264"/>
            <a:ext cx="2190509" cy="2136474"/>
          </a:xfrm>
          <a:prstGeom prst="rect">
            <a:avLst/>
          </a:prstGeom>
          <a:noFill/>
          <a:ln>
            <a:noFill/>
          </a:ln>
        </p:spPr>
      </p:pic>
      <p:pic>
        <p:nvPicPr>
          <p:cNvPr id="399" name="Google Shape;399;p35"/>
          <p:cNvPicPr preferRelativeResize="0"/>
          <p:nvPr/>
        </p:nvPicPr>
        <p:blipFill rotWithShape="1">
          <a:blip r:embed="rId4">
            <a:alphaModFix/>
          </a:blip>
          <a:srcRect b="0" l="0" r="0" t="0"/>
          <a:stretch/>
        </p:blipFill>
        <p:spPr>
          <a:xfrm>
            <a:off x="8239459" y="85206"/>
            <a:ext cx="3366889" cy="5544000"/>
          </a:xfrm>
          <a:prstGeom prst="rect">
            <a:avLst/>
          </a:prstGeom>
          <a:noFill/>
          <a:ln>
            <a:noFill/>
          </a:ln>
        </p:spPr>
      </p:pic>
      <p:sp>
        <p:nvSpPr>
          <p:cNvPr id="400" name="Google Shape;400;p35"/>
          <p:cNvSpPr txBox="1"/>
          <p:nvPr/>
        </p:nvSpPr>
        <p:spPr>
          <a:xfrm>
            <a:off x="317240" y="4371975"/>
            <a:ext cx="10347649"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Set up the Kainundrum  Learning Environment.</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On computer … </a:t>
            </a:r>
            <a:r>
              <a:rPr b="1" lang="en-US" sz="1800" u="sng">
                <a:solidFill>
                  <a:schemeClr val="dk1"/>
                </a:solidFill>
                <a:latin typeface="Calibri"/>
                <a:ea typeface="Calibri"/>
                <a:cs typeface="Calibri"/>
                <a:sym typeface="Calibri"/>
                <a:hlinkClick r:id="rId5">
                  <a:extLst>
                    <a:ext uri="{A12FA001-AC4F-418D-AE19-62706E023703}">
                      <ahyp:hlinkClr val="tx"/>
                    </a:ext>
                  </a:extLst>
                </a:hlinkClick>
              </a:rPr>
              <a:t>www.kainundrum.com</a:t>
            </a:r>
            <a:r>
              <a:rPr b="1" lang="en-US" sz="1800">
                <a:solidFill>
                  <a:schemeClr val="dk1"/>
                </a:solidFill>
                <a:latin typeface="Calibri"/>
                <a:ea typeface="Calibri"/>
                <a:cs typeface="Calibri"/>
                <a:sym typeface="Calibri"/>
              </a:rPr>
              <a:t>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Or with a virtual saved tile arrangement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u="sng">
                <a:solidFill>
                  <a:srgbClr val="0000FF"/>
                </a:solidFill>
                <a:latin typeface="Calibri"/>
                <a:ea typeface="Calibri"/>
                <a:cs typeface="Calibri"/>
                <a:sym typeface="Calibri"/>
                <a:hlinkClick r:id="rId6">
                  <a:extLst>
                    <a:ext uri="{A12FA001-AC4F-418D-AE19-62706E023703}">
                      <ahyp:hlinkClr val="tx"/>
                    </a:ext>
                  </a:extLst>
                </a:hlinkClick>
              </a:rPr>
              <a:t>https://kainundrum.com/work/work--dHapQj1tZt-HO2wG5xRG_5MM4nD8oZMY</a:t>
            </a:r>
            <a:endParaRPr sz="1800">
              <a:solidFill>
                <a:schemeClr val="dk1"/>
              </a:solidFill>
              <a:latin typeface="Calibri"/>
              <a:ea typeface="Calibri"/>
              <a:cs typeface="Calibri"/>
              <a:sym typeface="Calibri"/>
            </a:endParaRPr>
          </a:p>
        </p:txBody>
      </p:sp>
      <p:sp>
        <p:nvSpPr>
          <p:cNvPr id="401" name="Google Shape;401;p35"/>
          <p:cNvSpPr txBox="1"/>
          <p:nvPr/>
        </p:nvSpPr>
        <p:spPr>
          <a:xfrm>
            <a:off x="5381625" y="2266950"/>
            <a:ext cx="2800447" cy="1477328"/>
          </a:xfrm>
          <a:prstGeom prst="rect">
            <a:avLst/>
          </a:prstGeom>
          <a:noFill/>
          <a:ln cap="flat" cmpd="sng" w="762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Demo options here</a:t>
            </a:r>
            <a:r>
              <a:rPr lang="en-US" sz="1800">
                <a:solidFill>
                  <a:schemeClr val="dk1"/>
                </a:solidFill>
                <a:latin typeface="Calibri"/>
                <a:ea typeface="Calibri"/>
                <a:cs typeface="Calibri"/>
                <a:sym typeface="Calibri"/>
              </a:rPr>
              <a:t>:</a:t>
            </a:r>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If virtual and physical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Tile setup are the same.</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2. If virtual and physical tile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Setup are different.</a:t>
            </a:r>
            <a:endParaRPr sz="1800">
              <a:solidFill>
                <a:schemeClr val="dk1"/>
              </a:solidFill>
              <a:latin typeface="Calibri"/>
              <a:ea typeface="Calibri"/>
              <a:cs typeface="Calibri"/>
              <a:sym typeface="Calibri"/>
            </a:endParaRPr>
          </a:p>
        </p:txBody>
      </p:sp>
      <p:sp>
        <p:nvSpPr>
          <p:cNvPr id="402" name="Google Shape;402;p35"/>
          <p:cNvSpPr txBox="1"/>
          <p:nvPr/>
        </p:nvSpPr>
        <p:spPr>
          <a:xfrm flipH="1">
            <a:off x="355195" y="37321"/>
            <a:ext cx="527116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u="sng">
                <a:solidFill>
                  <a:schemeClr val="accent1"/>
                </a:solidFill>
                <a:latin typeface="Arial"/>
                <a:ea typeface="Arial"/>
                <a:cs typeface="Arial"/>
                <a:sym typeface="Arial"/>
              </a:rPr>
              <a:t>REPEAT DEMO OF OPTIONS HERE </a:t>
            </a:r>
            <a:r>
              <a:rPr b="1" lang="en-US" sz="2000">
                <a:solidFill>
                  <a:schemeClr val="accent1"/>
                </a:solidFill>
                <a:latin typeface="Arial"/>
                <a:ea typeface="Arial"/>
                <a:cs typeface="Arial"/>
                <a:sym typeface="Arial"/>
              </a:rPr>
              <a:t>… </a:t>
            </a:r>
            <a:endParaRPr b="1" sz="2000">
              <a:solidFill>
                <a:schemeClr val="accent1"/>
              </a:solidFill>
              <a:latin typeface="Arial"/>
              <a:ea typeface="Arial"/>
              <a:cs typeface="Arial"/>
              <a:sym typeface="Arial"/>
            </a:endParaRPr>
          </a:p>
        </p:txBody>
      </p:sp>
      <p:sp>
        <p:nvSpPr>
          <p:cNvPr id="403" name="Google Shape;403;p35"/>
          <p:cNvSpPr txBox="1"/>
          <p:nvPr/>
        </p:nvSpPr>
        <p:spPr>
          <a:xfrm flipH="1">
            <a:off x="5672077" y="746449"/>
            <a:ext cx="201634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accent1"/>
                </a:solidFill>
                <a:latin typeface="Calibri"/>
                <a:ea typeface="Calibri"/>
                <a:cs typeface="Calibri"/>
                <a:sym typeface="Calibri"/>
              </a:rPr>
              <a:t>Ch 7 .. Page 185</a:t>
            </a:r>
            <a:endParaRPr sz="1800">
              <a:solidFill>
                <a:schemeClr val="accen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id="408" name="Google Shape;408;p36"/>
          <p:cNvPicPr preferRelativeResize="0"/>
          <p:nvPr/>
        </p:nvPicPr>
        <p:blipFill rotWithShape="1">
          <a:blip r:embed="rId3">
            <a:alphaModFix/>
          </a:blip>
          <a:srcRect b="0" l="0" r="0" t="0"/>
          <a:stretch/>
        </p:blipFill>
        <p:spPr>
          <a:xfrm>
            <a:off x="765110" y="1110343"/>
            <a:ext cx="3082925" cy="1592263"/>
          </a:xfrm>
          <a:prstGeom prst="rect">
            <a:avLst/>
          </a:prstGeom>
          <a:noFill/>
          <a:ln>
            <a:noFill/>
          </a:ln>
        </p:spPr>
      </p:pic>
      <p:pic>
        <p:nvPicPr>
          <p:cNvPr id="409" name="Google Shape;409;p36"/>
          <p:cNvPicPr preferRelativeResize="0"/>
          <p:nvPr/>
        </p:nvPicPr>
        <p:blipFill rotWithShape="1">
          <a:blip r:embed="rId4">
            <a:alphaModFix/>
          </a:blip>
          <a:srcRect b="0" l="0" r="0" t="0"/>
          <a:stretch/>
        </p:blipFill>
        <p:spPr>
          <a:xfrm>
            <a:off x="9643675" y="277944"/>
            <a:ext cx="553392" cy="541863"/>
          </a:xfrm>
          <a:prstGeom prst="rect">
            <a:avLst/>
          </a:prstGeom>
          <a:noFill/>
          <a:ln>
            <a:noFill/>
          </a:ln>
        </p:spPr>
      </p:pic>
      <p:pic>
        <p:nvPicPr>
          <p:cNvPr id="410" name="Google Shape;410;p36"/>
          <p:cNvPicPr preferRelativeResize="0"/>
          <p:nvPr/>
        </p:nvPicPr>
        <p:blipFill rotWithShape="1">
          <a:blip r:embed="rId5">
            <a:alphaModFix/>
          </a:blip>
          <a:srcRect b="0" l="0" r="0" t="0"/>
          <a:stretch/>
        </p:blipFill>
        <p:spPr>
          <a:xfrm>
            <a:off x="10197067" y="196178"/>
            <a:ext cx="1065596" cy="705394"/>
          </a:xfrm>
          <a:prstGeom prst="rect">
            <a:avLst/>
          </a:prstGeom>
          <a:noFill/>
          <a:ln>
            <a:noFill/>
          </a:ln>
        </p:spPr>
      </p:pic>
      <p:sp>
        <p:nvSpPr>
          <p:cNvPr id="411" name="Google Shape;411;p36"/>
          <p:cNvSpPr/>
          <p:nvPr/>
        </p:nvSpPr>
        <p:spPr>
          <a:xfrm>
            <a:off x="0" y="0"/>
            <a:ext cx="12192000" cy="45720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2" name="Google Shape;412;p36"/>
          <p:cNvSpPr/>
          <p:nvPr/>
        </p:nvSpPr>
        <p:spPr>
          <a:xfrm>
            <a:off x="457200" y="232315"/>
            <a:ext cx="8819599" cy="100027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4F81BD"/>
              </a:buClr>
              <a:buSzPts val="1600"/>
              <a:buFont typeface="Arial"/>
              <a:buNone/>
            </a:pPr>
            <a:r>
              <a:rPr b="1" i="0" lang="en-US" sz="1600" u="none" cap="none" strike="noStrike">
                <a:solidFill>
                  <a:srgbClr val="4F81BD"/>
                </a:solidFill>
                <a:latin typeface="Arial"/>
                <a:ea typeface="Arial"/>
                <a:cs typeface="Arial"/>
                <a:sym typeface="Arial"/>
              </a:rPr>
              <a:t>LOOP INVESTIGATION #8:</a:t>
            </a:r>
            <a:r>
              <a:rPr b="0" i="0" lang="en-US" sz="1600" u="none" cap="none" strike="noStrike">
                <a:solidFill>
                  <a:schemeClr val="dk1"/>
                </a:solidFill>
                <a:latin typeface="Arial"/>
                <a:ea typeface="Arial"/>
                <a:cs typeface="Arial"/>
                <a:sym typeface="Arial"/>
              </a:rPr>
              <a:t> </a:t>
            </a:r>
            <a:r>
              <a:rPr b="1" i="0" lang="en-US" sz="1600" u="none" cap="none" strike="noStrike">
                <a:solidFill>
                  <a:schemeClr val="dk1"/>
                </a:solidFill>
                <a:latin typeface="Arial"/>
                <a:ea typeface="Arial"/>
                <a:cs typeface="Arial"/>
                <a:sym typeface="Arial"/>
              </a:rPr>
              <a:t>Milk the cows</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Every morning a farmer milks his cows in his barn. Each cow is in its own separate stall, as shown below.</a:t>
            </a:r>
            <a:r>
              <a:rPr b="0" i="0" lang="en-US" sz="1400" u="none" cap="none" strike="noStrike">
                <a:solidFill>
                  <a:srgbClr val="000000"/>
                </a:solidFill>
                <a:latin typeface="Arial"/>
                <a:ea typeface="Arial"/>
                <a:cs typeface="Arial"/>
                <a:sym typeface="Arial"/>
              </a:rPr>
              <a:t> </a:t>
            </a:r>
            <a:endParaRPr b="0" i="0" sz="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
        <p:nvSpPr>
          <p:cNvPr id="413" name="Google Shape;413;p36"/>
          <p:cNvSpPr/>
          <p:nvPr/>
        </p:nvSpPr>
        <p:spPr>
          <a:xfrm>
            <a:off x="4004875" y="1171416"/>
            <a:ext cx="8120450" cy="1138773"/>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By looking at the image layout, we want to look for repetitive movements that can be used in a loop. </a:t>
            </a:r>
            <a:endParaRPr b="0" i="0" sz="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The movements that are repeated to milk each cow are noted on the left.</a:t>
            </a:r>
            <a:endParaRPr b="0" i="0" sz="7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For 1 iteration, the farmer must turn right, step forward, turn left, step forward and step backwards. This is repeated 5 times.</a:t>
            </a:r>
            <a:endParaRPr b="0" i="0" sz="1800" u="none" cap="none" strike="noStrike">
              <a:solidFill>
                <a:schemeClr val="dk1"/>
              </a:solidFill>
              <a:latin typeface="Arial"/>
              <a:ea typeface="Arial"/>
              <a:cs typeface="Arial"/>
              <a:sym typeface="Arial"/>
            </a:endParaRPr>
          </a:p>
        </p:txBody>
      </p:sp>
      <p:pic>
        <p:nvPicPr>
          <p:cNvPr id="414" name="Google Shape;414;p36"/>
          <p:cNvPicPr preferRelativeResize="0"/>
          <p:nvPr/>
        </p:nvPicPr>
        <p:blipFill rotWithShape="1">
          <a:blip r:embed="rId6">
            <a:alphaModFix/>
          </a:blip>
          <a:srcRect b="0" l="0" r="0" t="0"/>
          <a:stretch/>
        </p:blipFill>
        <p:spPr>
          <a:xfrm>
            <a:off x="614879" y="2894725"/>
            <a:ext cx="3771900" cy="1947863"/>
          </a:xfrm>
          <a:prstGeom prst="rect">
            <a:avLst/>
          </a:prstGeom>
          <a:noFill/>
          <a:ln>
            <a:noFill/>
          </a:ln>
        </p:spPr>
      </p:pic>
      <p:pic>
        <p:nvPicPr>
          <p:cNvPr id="415" name="Google Shape;415;p36"/>
          <p:cNvPicPr preferRelativeResize="0"/>
          <p:nvPr/>
        </p:nvPicPr>
        <p:blipFill rotWithShape="1">
          <a:blip r:embed="rId7">
            <a:alphaModFix/>
          </a:blip>
          <a:srcRect b="0" l="0" r="0" t="0"/>
          <a:stretch/>
        </p:blipFill>
        <p:spPr>
          <a:xfrm>
            <a:off x="614879" y="5034707"/>
            <a:ext cx="3200400" cy="1590675"/>
          </a:xfrm>
          <a:prstGeom prst="rect">
            <a:avLst/>
          </a:prstGeom>
          <a:noFill/>
          <a:ln>
            <a:noFill/>
          </a:ln>
        </p:spPr>
      </p:pic>
      <p:sp>
        <p:nvSpPr>
          <p:cNvPr id="416" name="Google Shape;416;p36"/>
          <p:cNvSpPr txBox="1"/>
          <p:nvPr/>
        </p:nvSpPr>
        <p:spPr>
          <a:xfrm>
            <a:off x="1278296" y="4657922"/>
            <a:ext cx="183511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In Kainundrum … </a:t>
            </a:r>
            <a:endParaRPr sz="1800">
              <a:solidFill>
                <a:schemeClr val="dk1"/>
              </a:solidFill>
              <a:latin typeface="Calibri"/>
              <a:ea typeface="Calibri"/>
              <a:cs typeface="Calibri"/>
              <a:sym typeface="Calibri"/>
            </a:endParaRPr>
          </a:p>
        </p:txBody>
      </p:sp>
      <p:pic>
        <p:nvPicPr>
          <p:cNvPr id="417" name="Google Shape;417;p36"/>
          <p:cNvPicPr preferRelativeResize="0"/>
          <p:nvPr/>
        </p:nvPicPr>
        <p:blipFill rotWithShape="1">
          <a:blip r:embed="rId8">
            <a:alphaModFix/>
          </a:blip>
          <a:srcRect b="0" l="0" r="0" t="0"/>
          <a:stretch/>
        </p:blipFill>
        <p:spPr>
          <a:xfrm>
            <a:off x="6096000" y="2399352"/>
            <a:ext cx="2496185" cy="429768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21" name="Shape 421"/>
        <p:cNvGrpSpPr/>
        <p:nvPr/>
      </p:nvGrpSpPr>
      <p:grpSpPr>
        <a:xfrm>
          <a:off x="0" y="0"/>
          <a:ext cx="0" cy="0"/>
          <a:chOff x="0" y="0"/>
          <a:chExt cx="0" cy="0"/>
        </a:xfrm>
      </p:grpSpPr>
      <p:sp>
        <p:nvSpPr>
          <p:cNvPr id="422" name="Google Shape;422;p3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3" name="Google Shape;423;p37"/>
          <p:cNvSpPr txBox="1"/>
          <p:nvPr>
            <p:ph type="title"/>
          </p:nvPr>
        </p:nvSpPr>
        <p:spPr>
          <a:xfrm>
            <a:off x="372933" y="1071776"/>
            <a:ext cx="10981529" cy="1674153"/>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008AD8"/>
              </a:buClr>
              <a:buSzPct val="100000"/>
              <a:buFont typeface="Open Sans ExtraBold"/>
              <a:buNone/>
            </a:pPr>
            <a:br>
              <a:rPr lang="en-US" sz="3600">
                <a:solidFill>
                  <a:srgbClr val="008AD8"/>
                </a:solidFill>
                <a:latin typeface="Open Sans ExtraBold"/>
                <a:ea typeface="Open Sans ExtraBold"/>
                <a:cs typeface="Open Sans ExtraBold"/>
                <a:sym typeface="Open Sans ExtraBold"/>
              </a:rPr>
            </a:br>
            <a:br>
              <a:rPr lang="en-US" sz="3600">
                <a:solidFill>
                  <a:srgbClr val="008AD8"/>
                </a:solidFill>
                <a:latin typeface="Open Sans ExtraBold"/>
                <a:ea typeface="Open Sans ExtraBold"/>
                <a:cs typeface="Open Sans ExtraBold"/>
                <a:sym typeface="Open Sans ExtraBold"/>
              </a:rPr>
            </a:br>
            <a:br>
              <a:rPr lang="en-US" sz="3600">
                <a:solidFill>
                  <a:srgbClr val="008AD8"/>
                </a:solidFill>
                <a:latin typeface="Open Sans ExtraBold"/>
                <a:ea typeface="Open Sans ExtraBold"/>
                <a:cs typeface="Open Sans ExtraBold"/>
                <a:sym typeface="Open Sans ExtraBold"/>
              </a:rPr>
            </a:br>
            <a:br>
              <a:rPr lang="en-US" sz="3600">
                <a:solidFill>
                  <a:srgbClr val="008AD8"/>
                </a:solidFill>
                <a:latin typeface="Open Sans ExtraBold"/>
                <a:ea typeface="Open Sans ExtraBold"/>
                <a:cs typeface="Open Sans ExtraBold"/>
                <a:sym typeface="Open Sans ExtraBold"/>
              </a:rPr>
            </a:br>
            <a:br>
              <a:rPr lang="en-US" sz="3600">
                <a:solidFill>
                  <a:srgbClr val="008AD8"/>
                </a:solidFill>
                <a:latin typeface="Open Sans ExtraBold"/>
                <a:ea typeface="Open Sans ExtraBold"/>
                <a:cs typeface="Open Sans ExtraBold"/>
                <a:sym typeface="Open Sans ExtraBold"/>
              </a:rPr>
            </a:br>
            <a:br>
              <a:rPr lang="en-US" sz="3600">
                <a:solidFill>
                  <a:srgbClr val="008AD8"/>
                </a:solidFill>
                <a:latin typeface="Open Sans ExtraBold"/>
                <a:ea typeface="Open Sans ExtraBold"/>
                <a:cs typeface="Open Sans ExtraBold"/>
                <a:sym typeface="Open Sans ExtraBold"/>
              </a:rPr>
            </a:br>
            <a:br>
              <a:rPr lang="en-US" sz="3600">
                <a:solidFill>
                  <a:srgbClr val="008AD8"/>
                </a:solidFill>
                <a:latin typeface="Open Sans ExtraBold"/>
                <a:ea typeface="Open Sans ExtraBold"/>
                <a:cs typeface="Open Sans ExtraBold"/>
                <a:sym typeface="Open Sans ExtraBold"/>
              </a:rPr>
            </a:br>
            <a:br>
              <a:rPr lang="en-US" sz="3600">
                <a:solidFill>
                  <a:srgbClr val="008AD8"/>
                </a:solidFill>
                <a:latin typeface="Open Sans ExtraBold"/>
                <a:ea typeface="Open Sans ExtraBold"/>
                <a:cs typeface="Open Sans ExtraBold"/>
                <a:sym typeface="Open Sans ExtraBold"/>
              </a:rPr>
            </a:br>
            <a:br>
              <a:rPr lang="en-US" sz="3600">
                <a:solidFill>
                  <a:srgbClr val="008AD8"/>
                </a:solidFill>
                <a:latin typeface="Open Sans ExtraBold"/>
                <a:ea typeface="Open Sans ExtraBold"/>
                <a:cs typeface="Open Sans ExtraBold"/>
                <a:sym typeface="Open Sans ExtraBold"/>
              </a:rPr>
            </a:br>
            <a:br>
              <a:rPr lang="en-US" sz="3600">
                <a:solidFill>
                  <a:srgbClr val="008AD8"/>
                </a:solidFill>
                <a:latin typeface="Open Sans ExtraBold"/>
                <a:ea typeface="Open Sans ExtraBold"/>
                <a:cs typeface="Open Sans ExtraBold"/>
                <a:sym typeface="Open Sans ExtraBold"/>
              </a:rPr>
            </a:br>
            <a:br>
              <a:rPr lang="en-US" sz="3600">
                <a:solidFill>
                  <a:srgbClr val="008AD8"/>
                </a:solidFill>
                <a:latin typeface="Open Sans ExtraBold"/>
                <a:ea typeface="Open Sans ExtraBold"/>
                <a:cs typeface="Open Sans ExtraBold"/>
                <a:sym typeface="Open Sans ExtraBold"/>
              </a:rPr>
            </a:br>
            <a:br>
              <a:rPr lang="en-US" sz="2400">
                <a:latin typeface="Calibri"/>
                <a:ea typeface="Calibri"/>
                <a:cs typeface="Calibri"/>
                <a:sym typeface="Calibri"/>
              </a:rPr>
            </a:br>
            <a:r>
              <a:rPr lang="en-US" sz="2400">
                <a:latin typeface="Calibri"/>
                <a:ea typeface="Calibri"/>
                <a:cs typeface="Calibri"/>
                <a:sym typeface="Calibri"/>
              </a:rPr>
              <a:t> </a:t>
            </a:r>
            <a:br>
              <a:rPr lang="en-US" sz="2400">
                <a:latin typeface="Calibri"/>
                <a:ea typeface="Calibri"/>
                <a:cs typeface="Calibri"/>
                <a:sym typeface="Calibri"/>
              </a:rPr>
            </a:br>
            <a:br>
              <a:rPr lang="en-US" sz="2400">
                <a:latin typeface="Calibri"/>
                <a:ea typeface="Calibri"/>
                <a:cs typeface="Calibri"/>
                <a:sym typeface="Calibri"/>
              </a:rPr>
            </a:br>
            <a:br>
              <a:rPr lang="en-US" sz="2400">
                <a:latin typeface="Calibri"/>
                <a:ea typeface="Calibri"/>
                <a:cs typeface="Calibri"/>
                <a:sym typeface="Calibri"/>
              </a:rPr>
            </a:br>
            <a:br>
              <a:rPr lang="en-US" sz="2400">
                <a:latin typeface="Calibri"/>
                <a:ea typeface="Calibri"/>
                <a:cs typeface="Calibri"/>
                <a:sym typeface="Calibri"/>
              </a:rPr>
            </a:br>
            <a:br>
              <a:rPr lang="en-US" sz="2400">
                <a:latin typeface="Calibri"/>
                <a:ea typeface="Calibri"/>
                <a:cs typeface="Calibri"/>
                <a:sym typeface="Calibri"/>
              </a:rPr>
            </a:br>
            <a:br>
              <a:rPr lang="en-US" sz="2400">
                <a:latin typeface="Calibri"/>
                <a:ea typeface="Calibri"/>
                <a:cs typeface="Calibri"/>
                <a:sym typeface="Calibri"/>
              </a:rPr>
            </a:br>
            <a:br>
              <a:rPr lang="en-US" sz="2400">
                <a:latin typeface="Calibri"/>
                <a:ea typeface="Calibri"/>
                <a:cs typeface="Calibri"/>
                <a:sym typeface="Calibri"/>
              </a:rPr>
            </a:br>
            <a:r>
              <a:rPr lang="en-US" sz="3100">
                <a:solidFill>
                  <a:srgbClr val="008AD8"/>
                </a:solidFill>
                <a:latin typeface="Open Sans ExtraBold"/>
                <a:ea typeface="Open Sans ExtraBold"/>
                <a:cs typeface="Open Sans ExtraBold"/>
                <a:sym typeface="Open Sans ExtraBold"/>
              </a:rPr>
              <a:t>Game-Based Learning through Coding … Chapter 10</a:t>
            </a:r>
            <a:br>
              <a:rPr lang="en-US" sz="2400">
                <a:latin typeface="Calibri"/>
                <a:ea typeface="Calibri"/>
                <a:cs typeface="Calibri"/>
                <a:sym typeface="Calibri"/>
              </a:rPr>
            </a:br>
            <a:br>
              <a:rPr lang="en-US" sz="2400">
                <a:latin typeface="Calibri"/>
                <a:ea typeface="Calibri"/>
                <a:cs typeface="Calibri"/>
                <a:sym typeface="Calibri"/>
              </a:rPr>
            </a:br>
            <a:r>
              <a:rPr lang="en-US" sz="2400">
                <a:latin typeface="Calibri"/>
                <a:ea typeface="Calibri"/>
                <a:cs typeface="Calibri"/>
                <a:sym typeface="Calibri"/>
              </a:rPr>
              <a:t>Within Kainundrum</a:t>
            </a:r>
            <a:r>
              <a:rPr lang="en-US" sz="2400"/>
              <a:t> </a:t>
            </a:r>
            <a:r>
              <a:rPr lang="en-US" sz="2400">
                <a:latin typeface="Calibri"/>
                <a:ea typeface="Calibri"/>
                <a:cs typeface="Calibri"/>
                <a:sym typeface="Calibri"/>
              </a:rPr>
              <a:t>at </a:t>
            </a:r>
            <a:r>
              <a:rPr lang="en-US" sz="2400" u="sng">
                <a:solidFill>
                  <a:schemeClr val="hlink"/>
                </a:solidFill>
                <a:latin typeface="Calibri"/>
                <a:ea typeface="Calibri"/>
                <a:cs typeface="Calibri"/>
                <a:sym typeface="Calibri"/>
                <a:hlinkClick r:id="rId3"/>
              </a:rPr>
              <a:t>www.kainundrum.com</a:t>
            </a:r>
            <a:br>
              <a:rPr lang="en-US" sz="2400">
                <a:latin typeface="Calibri"/>
                <a:ea typeface="Calibri"/>
                <a:cs typeface="Calibri"/>
                <a:sym typeface="Calibri"/>
              </a:rPr>
            </a:br>
            <a:br>
              <a:rPr lang="en-US" sz="2400">
                <a:latin typeface="Calibri"/>
                <a:ea typeface="Calibri"/>
                <a:cs typeface="Calibri"/>
                <a:sym typeface="Calibri"/>
              </a:rPr>
            </a:br>
            <a:r>
              <a:rPr b="1" lang="en-US" sz="2400">
                <a:solidFill>
                  <a:schemeClr val="accent1"/>
                </a:solidFill>
                <a:latin typeface="Calibri"/>
                <a:ea typeface="Calibri"/>
                <a:cs typeface="Calibri"/>
                <a:sym typeface="Calibri"/>
              </a:rPr>
              <a:t>Create</a:t>
            </a:r>
            <a:r>
              <a:rPr lang="en-US" sz="2400">
                <a:latin typeface="Calibri"/>
                <a:ea typeface="Calibri"/>
                <a:cs typeface="Calibri"/>
                <a:sym typeface="Calibri"/>
              </a:rPr>
              <a:t> and </a:t>
            </a:r>
            <a:r>
              <a:rPr b="1" lang="en-US" sz="2400">
                <a:solidFill>
                  <a:schemeClr val="accent1"/>
                </a:solidFill>
                <a:latin typeface="Calibri"/>
                <a:ea typeface="Calibri"/>
                <a:cs typeface="Calibri"/>
                <a:sym typeface="Calibri"/>
              </a:rPr>
              <a:t>Solve</a:t>
            </a:r>
            <a:r>
              <a:rPr lang="en-US" sz="2400">
                <a:latin typeface="Calibri"/>
                <a:ea typeface="Calibri"/>
                <a:cs typeface="Calibri"/>
                <a:sym typeface="Calibri"/>
              </a:rPr>
              <a:t> a Game through Coding. </a:t>
            </a:r>
            <a:br>
              <a:rPr lang="en-US" sz="2400">
                <a:latin typeface="Calibri"/>
                <a:ea typeface="Calibri"/>
                <a:cs typeface="Calibri"/>
                <a:sym typeface="Calibri"/>
              </a:rPr>
            </a:br>
            <a:br>
              <a:rPr lang="en-US" sz="2400">
                <a:latin typeface="Calibri"/>
                <a:ea typeface="Calibri"/>
                <a:cs typeface="Calibri"/>
                <a:sym typeface="Calibri"/>
              </a:rPr>
            </a:br>
            <a:br>
              <a:rPr lang="en-US" sz="1400"/>
            </a:br>
            <a:endParaRPr sz="2400">
              <a:latin typeface="Calibri"/>
              <a:ea typeface="Calibri"/>
              <a:cs typeface="Calibri"/>
              <a:sym typeface="Calibri"/>
            </a:endParaRPr>
          </a:p>
        </p:txBody>
      </p:sp>
      <p:sp>
        <p:nvSpPr>
          <p:cNvPr id="424" name="Google Shape;424;p37"/>
          <p:cNvSpPr/>
          <p:nvPr/>
        </p:nvSpPr>
        <p:spPr>
          <a:xfrm>
            <a:off x="643278" y="2573756"/>
            <a:ext cx="3255095" cy="18288"/>
          </a:xfrm>
          <a:custGeom>
            <a:rect b="b" l="l" r="r" t="t"/>
            <a:pathLst>
              <a:path extrusionOk="0" fill="none" h="18288"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extrusionOk="0" h="18288"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cap="rnd"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5" name="Google Shape;425;p37"/>
          <p:cNvSpPr txBox="1"/>
          <p:nvPr>
            <p:ph idx="2" type="body"/>
          </p:nvPr>
        </p:nvSpPr>
        <p:spPr>
          <a:xfrm>
            <a:off x="643278" y="2842508"/>
            <a:ext cx="3429000" cy="325172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2400"/>
              <a:buNone/>
            </a:pPr>
            <a:r>
              <a:rPr b="1" lang="en-US" sz="2400">
                <a:solidFill>
                  <a:schemeClr val="accent1"/>
                </a:solidFill>
                <a:latin typeface="Arial"/>
                <a:ea typeface="Arial"/>
                <a:cs typeface="Arial"/>
                <a:sym typeface="Arial"/>
              </a:rPr>
              <a:t>Kainundrum</a:t>
            </a:r>
            <a:r>
              <a:rPr lang="en-US" sz="2400">
                <a:latin typeface="Arial"/>
                <a:ea typeface="Arial"/>
                <a:cs typeface="Arial"/>
                <a:sym typeface="Arial"/>
              </a:rPr>
              <a:t> is an innovative, exciting, game-based platform that will also let players unleash their creativity and puzzle solving skills through designing and playing games.</a:t>
            </a:r>
            <a:endParaRPr/>
          </a:p>
          <a:p>
            <a:pPr indent="76200" lvl="0" marL="0" rtl="0" algn="l">
              <a:lnSpc>
                <a:spcPct val="90000"/>
              </a:lnSpc>
              <a:spcBef>
                <a:spcPts val="1000"/>
              </a:spcBef>
              <a:spcAft>
                <a:spcPts val="0"/>
              </a:spcAft>
              <a:buClr>
                <a:schemeClr val="dk1"/>
              </a:buClr>
              <a:buSzPts val="1200"/>
              <a:buFont typeface="Arial"/>
              <a:buNone/>
            </a:pPr>
            <a:r>
              <a:t/>
            </a:r>
            <a:endParaRPr sz="1200"/>
          </a:p>
        </p:txBody>
      </p:sp>
      <p:pic>
        <p:nvPicPr>
          <p:cNvPr descr="A picture containing indoor&#10;&#10;Description automatically generated" id="426" name="Google Shape;426;p37"/>
          <p:cNvPicPr preferRelativeResize="0"/>
          <p:nvPr>
            <p:ph idx="1" type="body"/>
          </p:nvPr>
        </p:nvPicPr>
        <p:blipFill rotWithShape="1">
          <a:blip r:embed="rId4">
            <a:alphaModFix/>
          </a:blip>
          <a:srcRect b="0" l="0" r="0" t="0"/>
          <a:stretch/>
        </p:blipFill>
        <p:spPr>
          <a:xfrm>
            <a:off x="4541651" y="2437919"/>
            <a:ext cx="6903720" cy="334830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3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t/>
            </a:r>
            <a:endParaRPr/>
          </a:p>
        </p:txBody>
      </p:sp>
      <p:pic>
        <p:nvPicPr>
          <p:cNvPr id="432" name="Google Shape;432;p38"/>
          <p:cNvPicPr preferRelativeResize="0"/>
          <p:nvPr/>
        </p:nvPicPr>
        <p:blipFill rotWithShape="1">
          <a:blip r:embed="rId3">
            <a:alphaModFix/>
          </a:blip>
          <a:srcRect b="0" l="0" r="0" t="0"/>
          <a:stretch/>
        </p:blipFill>
        <p:spPr>
          <a:xfrm>
            <a:off x="185854" y="689918"/>
            <a:ext cx="11563281" cy="4968000"/>
          </a:xfrm>
          <a:prstGeom prst="rect">
            <a:avLst/>
          </a:prstGeom>
          <a:noFill/>
          <a:ln>
            <a:noFill/>
          </a:ln>
        </p:spPr>
      </p:pic>
      <p:sp>
        <p:nvSpPr>
          <p:cNvPr id="433" name="Google Shape;433;p38"/>
          <p:cNvSpPr txBox="1"/>
          <p:nvPr/>
        </p:nvSpPr>
        <p:spPr>
          <a:xfrm>
            <a:off x="348613" y="181990"/>
            <a:ext cx="1113307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accent2"/>
                </a:solidFill>
                <a:latin typeface="Calibri"/>
                <a:ea typeface="Calibri"/>
                <a:cs typeface="Calibri"/>
                <a:sym typeface="Calibri"/>
              </a:rPr>
              <a:t>Create and Play a Game</a:t>
            </a:r>
            <a:r>
              <a:rPr b="1" lang="en-US" sz="2400">
                <a:solidFill>
                  <a:schemeClr val="dk1"/>
                </a:solidFill>
                <a:latin typeface="Calibri"/>
                <a:ea typeface="Calibri"/>
                <a:cs typeface="Calibri"/>
                <a:sym typeface="Calibri"/>
              </a:rPr>
              <a:t>:  Game 4: Maze Project 4                                         </a:t>
            </a:r>
            <a:r>
              <a:rPr b="1" lang="en-US" sz="2400">
                <a:solidFill>
                  <a:schemeClr val="accent2"/>
                </a:solidFill>
                <a:latin typeface="Calibri"/>
                <a:ea typeface="Calibri"/>
                <a:cs typeface="Calibri"/>
                <a:sym typeface="Calibri"/>
              </a:rPr>
              <a:t>Ch 10 page 306</a:t>
            </a:r>
            <a:endParaRPr/>
          </a:p>
        </p:txBody>
      </p:sp>
      <p:sp>
        <p:nvSpPr>
          <p:cNvPr id="434" name="Google Shape;434;p38"/>
          <p:cNvSpPr txBox="1"/>
          <p:nvPr/>
        </p:nvSpPr>
        <p:spPr>
          <a:xfrm>
            <a:off x="185854" y="5769890"/>
            <a:ext cx="11563280"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One must utilize a laser and mirrors to bend and direct the laser beam around to pop a balloon to open the gate to the finish. Checkpoints will be added for the user to trigger in order to win the game.</a:t>
            </a:r>
            <a:endParaRPr/>
          </a:p>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val="tx"/>
                    </a:ext>
                  </a:extLst>
                </a:hlinkClick>
              </a:rPr>
              <a:t>https://kainundrum.com/work/work--zuqQzthzocDP7hvihjxqYzbT-9JCeShu</a:t>
            </a:r>
            <a:r>
              <a:rPr lang="en-US" sz="1800">
                <a:solidFill>
                  <a:schemeClr val="dk1"/>
                </a:solidFill>
                <a:latin typeface="Calibri"/>
                <a:ea typeface="Calibri"/>
                <a:cs typeface="Calibri"/>
                <a:sym typeface="Calibri"/>
              </a:rPr>
              <a:t>                </a:t>
            </a:r>
            <a:r>
              <a:rPr b="1" lang="en-US" sz="2800">
                <a:solidFill>
                  <a:srgbClr val="FF0000"/>
                </a:solidFill>
                <a:latin typeface="Calibri"/>
                <a:ea typeface="Calibri"/>
                <a:cs typeface="Calibri"/>
                <a:sym typeface="Calibri"/>
              </a:rPr>
              <a:t>DEMO This.</a:t>
            </a:r>
            <a:endParaRPr b="1" sz="2800">
              <a:solidFill>
                <a:srgbClr val="FF0000"/>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38" name="Shape 438"/>
        <p:cNvGrpSpPr/>
        <p:nvPr/>
      </p:nvGrpSpPr>
      <p:grpSpPr>
        <a:xfrm>
          <a:off x="0" y="0"/>
          <a:ext cx="0" cy="0"/>
          <a:chOff x="0" y="0"/>
          <a:chExt cx="0" cy="0"/>
        </a:xfrm>
      </p:grpSpPr>
      <p:pic>
        <p:nvPicPr>
          <p:cNvPr descr="A picture containing line chart&#10;&#10;Description automatically generated" id="439" name="Google Shape;439;p39"/>
          <p:cNvPicPr preferRelativeResize="0"/>
          <p:nvPr/>
        </p:nvPicPr>
        <p:blipFill rotWithShape="1">
          <a:blip r:embed="rId3">
            <a:alphaModFix/>
          </a:blip>
          <a:srcRect b="0" l="0" r="0" t="0"/>
          <a:stretch/>
        </p:blipFill>
        <p:spPr>
          <a:xfrm>
            <a:off x="3771757" y="3178315"/>
            <a:ext cx="1160780" cy="1179195"/>
          </a:xfrm>
          <a:prstGeom prst="rect">
            <a:avLst/>
          </a:prstGeom>
          <a:noFill/>
          <a:ln>
            <a:noFill/>
          </a:ln>
        </p:spPr>
      </p:pic>
      <p:sp>
        <p:nvSpPr>
          <p:cNvPr id="440" name="Google Shape;440;p39"/>
          <p:cNvSpPr txBox="1"/>
          <p:nvPr>
            <p:ph idx="2" type="body"/>
          </p:nvPr>
        </p:nvSpPr>
        <p:spPr>
          <a:xfrm>
            <a:off x="156935" y="2770516"/>
            <a:ext cx="10448219" cy="359277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0000"/>
              </a:buClr>
              <a:buSzPts val="2000"/>
              <a:buNone/>
            </a:pPr>
            <a:r>
              <a:rPr b="1" lang="en-US" sz="2000">
                <a:solidFill>
                  <a:srgbClr val="FF0000"/>
                </a:solidFill>
              </a:rPr>
              <a:t>DEMO This.</a:t>
            </a:r>
            <a:endParaRPr sz="1800"/>
          </a:p>
        </p:txBody>
      </p:sp>
      <p:pic>
        <p:nvPicPr>
          <p:cNvPr descr="Graphical user interface, application&#10;&#10;Description automatically generated" id="441" name="Google Shape;441;p39"/>
          <p:cNvPicPr preferRelativeResize="0"/>
          <p:nvPr/>
        </p:nvPicPr>
        <p:blipFill rotWithShape="1">
          <a:blip r:embed="rId4">
            <a:alphaModFix/>
          </a:blip>
          <a:srcRect b="0" l="0" r="0" t="0"/>
          <a:stretch/>
        </p:blipFill>
        <p:spPr>
          <a:xfrm>
            <a:off x="9567605" y="2165249"/>
            <a:ext cx="2776734" cy="3477775"/>
          </a:xfrm>
          <a:prstGeom prst="rect">
            <a:avLst/>
          </a:prstGeom>
          <a:noFill/>
          <a:ln>
            <a:noFill/>
          </a:ln>
        </p:spPr>
      </p:pic>
      <p:sp>
        <p:nvSpPr>
          <p:cNvPr id="442" name="Google Shape;442;p39"/>
          <p:cNvSpPr txBox="1"/>
          <p:nvPr/>
        </p:nvSpPr>
        <p:spPr>
          <a:xfrm>
            <a:off x="219249" y="453770"/>
            <a:ext cx="6774452" cy="2796474"/>
          </a:xfrm>
          <a:prstGeom prst="rect">
            <a:avLst/>
          </a:prstGeom>
          <a:noFill/>
          <a:ln>
            <a:noFill/>
          </a:ln>
        </p:spPr>
        <p:txBody>
          <a:bodyPr anchorCtr="0" anchor="b" bIns="45700" lIns="91425" spcFirstLastPara="1" rIns="91425" wrap="square" tIns="45700">
            <a:normAutofit fontScale="90000" lnSpcReduction="10000"/>
          </a:bodyPr>
          <a:lstStyle/>
          <a:p>
            <a:pPr indent="0" lvl="0" marL="0" marR="0" rtl="0" algn="l">
              <a:lnSpc>
                <a:spcPct val="120000"/>
              </a:lnSpc>
              <a:spcBef>
                <a:spcPts val="0"/>
              </a:spcBef>
              <a:spcAft>
                <a:spcPts val="0"/>
              </a:spcAft>
              <a:buClr>
                <a:srgbClr val="C21997"/>
              </a:buClr>
              <a:buSzPct val="100000"/>
              <a:buFont typeface="Open Sans ExtraBold"/>
              <a:buNone/>
            </a:pPr>
            <a:r>
              <a:rPr lang="en-US" sz="4000">
                <a:solidFill>
                  <a:srgbClr val="C21997"/>
                </a:solidFill>
                <a:latin typeface="Open Sans ExtraBold"/>
                <a:ea typeface="Open Sans ExtraBold"/>
                <a:cs typeface="Open Sans ExtraBold"/>
                <a:sym typeface="Open Sans ExtraBold"/>
              </a:rPr>
              <a:t>Chapter 11. </a:t>
            </a:r>
            <a:endParaRPr/>
          </a:p>
          <a:p>
            <a:pPr indent="0" lvl="0" marL="0" marR="0" rtl="0" algn="l">
              <a:lnSpc>
                <a:spcPct val="120000"/>
              </a:lnSpc>
              <a:spcBef>
                <a:spcPts val="0"/>
              </a:spcBef>
              <a:spcAft>
                <a:spcPts val="0"/>
              </a:spcAft>
              <a:buClr>
                <a:srgbClr val="C21997"/>
              </a:buClr>
              <a:buSzPct val="100000"/>
              <a:buFont typeface="Open Sans ExtraBold"/>
              <a:buNone/>
            </a:pPr>
            <a:r>
              <a:rPr lang="en-US" sz="4000">
                <a:solidFill>
                  <a:srgbClr val="C21997"/>
                </a:solidFill>
                <a:latin typeface="Open Sans ExtraBold"/>
                <a:ea typeface="Open Sans ExtraBold"/>
                <a:cs typeface="Open Sans ExtraBold"/>
                <a:sym typeface="Open Sans ExtraBold"/>
              </a:rPr>
              <a:t>Lesson to Code </a:t>
            </a:r>
            <a:endParaRPr/>
          </a:p>
          <a:p>
            <a:pPr indent="0" lvl="0" marL="0" marR="0" rtl="0" algn="l">
              <a:lnSpc>
                <a:spcPct val="120000"/>
              </a:lnSpc>
              <a:spcBef>
                <a:spcPts val="0"/>
              </a:spcBef>
              <a:spcAft>
                <a:spcPts val="0"/>
              </a:spcAft>
              <a:buClr>
                <a:srgbClr val="C21997"/>
              </a:buClr>
              <a:buSzPct val="100000"/>
              <a:buFont typeface="Open Sans ExtraBold"/>
              <a:buNone/>
            </a:pPr>
            <a:r>
              <a:rPr lang="en-US" sz="4000">
                <a:solidFill>
                  <a:srgbClr val="C21997"/>
                </a:solidFill>
                <a:latin typeface="Open Sans ExtraBold"/>
                <a:ea typeface="Open Sans ExtraBold"/>
                <a:cs typeface="Open Sans ExtraBold"/>
                <a:sym typeface="Open Sans ExtraBold"/>
              </a:rPr>
              <a:t>      in Curriculum.  (pg 319)</a:t>
            </a:r>
            <a:endParaRPr/>
          </a:p>
          <a:p>
            <a:pPr indent="0" lvl="0" marL="0" marR="0" rtl="0" algn="l">
              <a:lnSpc>
                <a:spcPct val="120000"/>
              </a:lnSpc>
              <a:spcBef>
                <a:spcPts val="0"/>
              </a:spcBef>
              <a:spcAft>
                <a:spcPts val="0"/>
              </a:spcAft>
              <a:buClr>
                <a:schemeClr val="dk1"/>
              </a:buClr>
              <a:buSzPct val="100000"/>
              <a:buFont typeface="Calibri"/>
              <a:buNone/>
            </a:pPr>
            <a:r>
              <a:t/>
            </a:r>
            <a:endParaRPr sz="1600">
              <a:solidFill>
                <a:srgbClr val="C21997"/>
              </a:solidFill>
              <a:latin typeface="Open Sans ExtraBold"/>
              <a:ea typeface="Open Sans ExtraBold"/>
              <a:cs typeface="Open Sans ExtraBold"/>
              <a:sym typeface="Open Sans ExtraBold"/>
            </a:endParaRPr>
          </a:p>
          <a:p>
            <a:pPr indent="-285750" lvl="0" marL="285750" marR="0" rtl="0" algn="l">
              <a:lnSpc>
                <a:spcPct val="90000"/>
              </a:lnSpc>
              <a:spcBef>
                <a:spcPts val="0"/>
              </a:spcBef>
              <a:spcAft>
                <a:spcPts val="0"/>
              </a:spcAft>
              <a:buClr>
                <a:schemeClr val="dk1"/>
              </a:buClr>
              <a:buSzPct val="100000"/>
              <a:buFont typeface="Arial"/>
              <a:buChar char="•"/>
            </a:pPr>
            <a:r>
              <a:rPr lang="en-US" sz="2200">
                <a:solidFill>
                  <a:schemeClr val="dk1"/>
                </a:solidFill>
                <a:latin typeface="Arial"/>
                <a:ea typeface="Arial"/>
                <a:cs typeface="Arial"/>
                <a:sym typeface="Arial"/>
              </a:rPr>
              <a:t>Tutorials to get started</a:t>
            </a:r>
            <a:endParaRPr/>
          </a:p>
          <a:p>
            <a:pPr indent="-285750" lvl="0" marL="285750" marR="0" rtl="0" algn="l">
              <a:lnSpc>
                <a:spcPct val="90000"/>
              </a:lnSpc>
              <a:spcBef>
                <a:spcPts val="0"/>
              </a:spcBef>
              <a:spcAft>
                <a:spcPts val="0"/>
              </a:spcAft>
              <a:buClr>
                <a:schemeClr val="dk1"/>
              </a:buClr>
              <a:buSzPct val="100000"/>
              <a:buFont typeface="Arial"/>
              <a:buChar char="•"/>
            </a:pPr>
            <a:r>
              <a:rPr lang="en-US" sz="2200">
                <a:solidFill>
                  <a:schemeClr val="dk1"/>
                </a:solidFill>
                <a:latin typeface="Arial"/>
                <a:ea typeface="Arial"/>
                <a:cs typeface="Arial"/>
                <a:sym typeface="Arial"/>
              </a:rPr>
              <a:t>Lessons catered to beginners, intermediate and expert.  </a:t>
            </a:r>
            <a:endParaRPr/>
          </a:p>
          <a:p>
            <a:pPr indent="0" lvl="0" marL="0" marR="0" rtl="0" algn="l">
              <a:lnSpc>
                <a:spcPct val="120000"/>
              </a:lnSpc>
              <a:spcBef>
                <a:spcPts val="0"/>
              </a:spcBef>
              <a:spcAft>
                <a:spcPts val="0"/>
              </a:spcAft>
              <a:buClr>
                <a:schemeClr val="dk1"/>
              </a:buClr>
              <a:buSzPct val="100000"/>
              <a:buFont typeface="Calibri"/>
              <a:buNone/>
            </a:pPr>
            <a:r>
              <a:t/>
            </a:r>
            <a:endParaRPr sz="4000">
              <a:solidFill>
                <a:srgbClr val="C21997"/>
              </a:solidFill>
              <a:latin typeface="Open Sans ExtraBold"/>
              <a:ea typeface="Open Sans ExtraBold"/>
              <a:cs typeface="Open Sans ExtraBold"/>
              <a:sym typeface="Open Sans ExtraBold"/>
            </a:endParaRPr>
          </a:p>
        </p:txBody>
      </p:sp>
      <p:pic>
        <p:nvPicPr>
          <p:cNvPr id="443" name="Google Shape;443;p39"/>
          <p:cNvPicPr preferRelativeResize="0"/>
          <p:nvPr/>
        </p:nvPicPr>
        <p:blipFill rotWithShape="1">
          <a:blip r:embed="rId5">
            <a:alphaModFix/>
          </a:blip>
          <a:srcRect b="0" l="0" r="0" t="0"/>
          <a:stretch/>
        </p:blipFill>
        <p:spPr>
          <a:xfrm>
            <a:off x="7490047" y="343790"/>
            <a:ext cx="4297680" cy="1656460"/>
          </a:xfrm>
          <a:prstGeom prst="rect">
            <a:avLst/>
          </a:prstGeom>
          <a:noFill/>
          <a:ln>
            <a:noFill/>
          </a:ln>
        </p:spPr>
      </p:pic>
      <p:pic>
        <p:nvPicPr>
          <p:cNvPr descr="A group of dolls&#10;&#10;Description automatically generated with medium confidence" id="444" name="Google Shape;444;p39"/>
          <p:cNvPicPr preferRelativeResize="0"/>
          <p:nvPr/>
        </p:nvPicPr>
        <p:blipFill rotWithShape="1">
          <a:blip r:embed="rId6">
            <a:alphaModFix/>
          </a:blip>
          <a:srcRect b="0" l="0" r="0" t="0"/>
          <a:stretch/>
        </p:blipFill>
        <p:spPr>
          <a:xfrm>
            <a:off x="605157" y="3129655"/>
            <a:ext cx="2386330" cy="1508760"/>
          </a:xfrm>
          <a:prstGeom prst="rect">
            <a:avLst/>
          </a:prstGeom>
          <a:noFill/>
          <a:ln>
            <a:noFill/>
          </a:ln>
        </p:spPr>
      </p:pic>
      <p:pic>
        <p:nvPicPr>
          <p:cNvPr id="445" name="Google Shape;445;p39"/>
          <p:cNvPicPr preferRelativeResize="0"/>
          <p:nvPr/>
        </p:nvPicPr>
        <p:blipFill rotWithShape="1">
          <a:blip r:embed="rId7">
            <a:alphaModFix/>
          </a:blip>
          <a:srcRect b="0" l="0" r="0" t="0"/>
          <a:stretch/>
        </p:blipFill>
        <p:spPr>
          <a:xfrm>
            <a:off x="5999757" y="2711914"/>
            <a:ext cx="3200400" cy="2303145"/>
          </a:xfrm>
          <a:prstGeom prst="rect">
            <a:avLst/>
          </a:prstGeom>
          <a:noFill/>
          <a:ln>
            <a:noFill/>
          </a:ln>
          <a:effectLst>
            <a:outerShdw blurRad="63500" sx="102000" rotWithShape="0" algn="ctr" sy="102000">
              <a:srgbClr val="000000">
                <a:alpha val="40000"/>
              </a:srgbClr>
            </a:outerShdw>
          </a:effectLst>
        </p:spPr>
      </p:pic>
      <p:pic>
        <p:nvPicPr>
          <p:cNvPr id="446" name="Google Shape;446;p39"/>
          <p:cNvPicPr preferRelativeResize="0"/>
          <p:nvPr/>
        </p:nvPicPr>
        <p:blipFill rotWithShape="1">
          <a:blip r:embed="rId8">
            <a:alphaModFix/>
          </a:blip>
          <a:srcRect b="0" l="0" r="0" t="0"/>
          <a:stretch/>
        </p:blipFill>
        <p:spPr>
          <a:xfrm>
            <a:off x="8132793" y="5362177"/>
            <a:ext cx="3976462" cy="1274536"/>
          </a:xfrm>
          <a:prstGeom prst="rect">
            <a:avLst/>
          </a:prstGeom>
          <a:noFill/>
          <a:ln>
            <a:noFill/>
          </a:ln>
        </p:spPr>
      </p:pic>
      <p:sp>
        <p:nvSpPr>
          <p:cNvPr id="447" name="Google Shape;447;p39"/>
          <p:cNvSpPr txBox="1"/>
          <p:nvPr/>
        </p:nvSpPr>
        <p:spPr>
          <a:xfrm>
            <a:off x="10678622" y="6363296"/>
            <a:ext cx="14403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Greater Than</a:t>
            </a:r>
            <a:endParaRPr/>
          </a:p>
        </p:txBody>
      </p:sp>
      <p:sp>
        <p:nvSpPr>
          <p:cNvPr id="448" name="Google Shape;448;p39"/>
          <p:cNvSpPr txBox="1"/>
          <p:nvPr/>
        </p:nvSpPr>
        <p:spPr>
          <a:xfrm>
            <a:off x="2660639" y="5063500"/>
            <a:ext cx="18916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Patterns, Patterns</a:t>
            </a:r>
            <a:endParaRPr/>
          </a:p>
        </p:txBody>
      </p:sp>
      <p:sp>
        <p:nvSpPr>
          <p:cNvPr id="449" name="Google Shape;449;p39"/>
          <p:cNvSpPr txBox="1"/>
          <p:nvPr/>
        </p:nvSpPr>
        <p:spPr>
          <a:xfrm>
            <a:off x="7298835" y="2921846"/>
            <a:ext cx="105997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Variables</a:t>
            </a:r>
            <a:endParaRPr/>
          </a:p>
        </p:txBody>
      </p:sp>
      <p:sp>
        <p:nvSpPr>
          <p:cNvPr id="450" name="Google Shape;450;p39"/>
          <p:cNvSpPr txBox="1"/>
          <p:nvPr/>
        </p:nvSpPr>
        <p:spPr>
          <a:xfrm>
            <a:off x="7599957" y="1689521"/>
            <a:ext cx="15696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On making 8</a:t>
            </a:r>
            <a:endParaRPr/>
          </a:p>
        </p:txBody>
      </p:sp>
      <p:pic>
        <p:nvPicPr>
          <p:cNvPr descr="Icon&#10;&#10;Description automatically generated" id="451" name="Google Shape;451;p39"/>
          <p:cNvPicPr preferRelativeResize="0"/>
          <p:nvPr/>
        </p:nvPicPr>
        <p:blipFill rotWithShape="1">
          <a:blip r:embed="rId9">
            <a:alphaModFix/>
          </a:blip>
          <a:srcRect b="0" l="0" r="0" t="0"/>
          <a:stretch/>
        </p:blipFill>
        <p:spPr>
          <a:xfrm>
            <a:off x="697262" y="4889414"/>
            <a:ext cx="1963377" cy="648000"/>
          </a:xfrm>
          <a:prstGeom prst="rect">
            <a:avLst/>
          </a:prstGeom>
          <a:noFill/>
          <a:ln>
            <a:noFill/>
          </a:ln>
        </p:spPr>
      </p:pic>
      <p:sp>
        <p:nvSpPr>
          <p:cNvPr id="452" name="Google Shape;452;p39"/>
          <p:cNvSpPr txBox="1"/>
          <p:nvPr/>
        </p:nvSpPr>
        <p:spPr>
          <a:xfrm>
            <a:off x="193045" y="5747621"/>
            <a:ext cx="8481872"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Click on the link:  </a:t>
            </a:r>
            <a:r>
              <a:rPr b="1" lang="en-US" sz="1800">
                <a:solidFill>
                  <a:schemeClr val="accent2"/>
                </a:solidFill>
                <a:latin typeface="Arial"/>
                <a:ea typeface="Arial"/>
                <a:cs typeface="Arial"/>
                <a:sym typeface="Arial"/>
              </a:rPr>
              <a:t>Analyze Code and Variables in Chinese Nested Boxes</a:t>
            </a:r>
            <a:endParaRPr/>
          </a:p>
          <a:p>
            <a:pPr indent="0" lvl="0" marL="0" marR="0" rtl="0" algn="l">
              <a:spcBef>
                <a:spcPts val="0"/>
              </a:spcBef>
              <a:spcAft>
                <a:spcPts val="0"/>
              </a:spcAft>
              <a:buNone/>
            </a:pPr>
            <a:r>
              <a:t/>
            </a:r>
            <a:endParaRPr b="1" sz="1800">
              <a:solidFill>
                <a:schemeClr val="accent2"/>
              </a:solidFill>
              <a:latin typeface="Arial"/>
              <a:ea typeface="Arial"/>
              <a:cs typeface="Arial"/>
              <a:sym typeface="Arial"/>
            </a:endParaRPr>
          </a:p>
          <a:p>
            <a:pPr indent="0" lvl="0" marL="0" marR="0" rtl="0" algn="l">
              <a:spcBef>
                <a:spcPts val="0"/>
              </a:spcBef>
              <a:spcAft>
                <a:spcPts val="0"/>
              </a:spcAft>
              <a:buNone/>
            </a:pPr>
            <a:r>
              <a:rPr lang="en-US" sz="1800" u="sng">
                <a:solidFill>
                  <a:schemeClr val="dk1"/>
                </a:solidFill>
                <a:latin typeface="Arial"/>
                <a:ea typeface="Arial"/>
                <a:cs typeface="Arial"/>
                <a:sym typeface="Arial"/>
                <a:hlinkClick r:id="rId10">
                  <a:extLst>
                    <a:ext uri="{A12FA001-AC4F-418D-AE19-62706E023703}">
                      <ahyp:hlinkClr val="tx"/>
                    </a:ext>
                  </a:extLst>
                </a:hlinkClick>
              </a:rPr>
              <a:t>https://kainundrum.com/work/work--BwYcIPH3L0zbPBnn9wAFR_PUvLpVzlfj</a:t>
            </a:r>
            <a:r>
              <a:rPr lang="en-US" sz="180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4"/>
          <p:cNvPicPr preferRelativeResize="0"/>
          <p:nvPr/>
        </p:nvPicPr>
        <p:blipFill rotWithShape="1">
          <a:blip r:embed="rId3">
            <a:alphaModFix/>
          </a:blip>
          <a:srcRect b="0" l="0" r="0" t="0"/>
          <a:stretch/>
        </p:blipFill>
        <p:spPr>
          <a:xfrm>
            <a:off x="177799" y="0"/>
            <a:ext cx="11913681" cy="675715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40"/>
          <p:cNvPicPr preferRelativeResize="0"/>
          <p:nvPr/>
        </p:nvPicPr>
        <p:blipFill rotWithShape="1">
          <a:blip r:embed="rId3">
            <a:alphaModFix/>
          </a:blip>
          <a:srcRect b="0" l="0" r="0" t="0"/>
          <a:stretch/>
        </p:blipFill>
        <p:spPr>
          <a:xfrm>
            <a:off x="5401627" y="0"/>
            <a:ext cx="6470447" cy="6858000"/>
          </a:xfrm>
          <a:prstGeom prst="rect">
            <a:avLst/>
          </a:prstGeom>
          <a:noFill/>
          <a:ln>
            <a:noFill/>
          </a:ln>
        </p:spPr>
      </p:pic>
      <p:pic>
        <p:nvPicPr>
          <p:cNvPr id="458" name="Google Shape;458;p40"/>
          <p:cNvPicPr preferRelativeResize="0"/>
          <p:nvPr/>
        </p:nvPicPr>
        <p:blipFill rotWithShape="1">
          <a:blip r:embed="rId4">
            <a:alphaModFix/>
          </a:blip>
          <a:srcRect b="0" l="0" r="0" t="0"/>
          <a:stretch/>
        </p:blipFill>
        <p:spPr>
          <a:xfrm>
            <a:off x="191452" y="850194"/>
            <a:ext cx="5476875" cy="3781425"/>
          </a:xfrm>
          <a:prstGeom prst="rect">
            <a:avLst/>
          </a:prstGeom>
          <a:noFill/>
          <a:ln>
            <a:noFill/>
          </a:ln>
        </p:spPr>
      </p:pic>
      <p:sp>
        <p:nvSpPr>
          <p:cNvPr id="459" name="Google Shape;459;p40"/>
          <p:cNvSpPr txBox="1"/>
          <p:nvPr/>
        </p:nvSpPr>
        <p:spPr>
          <a:xfrm>
            <a:off x="191452" y="44057"/>
            <a:ext cx="238065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Elementary Curriculum</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Chapter 11, Page 319</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4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t/>
            </a:r>
            <a:endParaRPr/>
          </a:p>
        </p:txBody>
      </p:sp>
      <p:sp>
        <p:nvSpPr>
          <p:cNvPr id="465" name="Google Shape;465;p4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p>
            <a:pPr indent="-25400" lvl="0" marL="228600" rtl="0" algn="l">
              <a:lnSpc>
                <a:spcPct val="90000"/>
              </a:lnSpc>
              <a:spcBef>
                <a:spcPts val="0"/>
              </a:spcBef>
              <a:spcAft>
                <a:spcPts val="0"/>
              </a:spcAft>
              <a:buClr>
                <a:schemeClr val="dk1"/>
              </a:buClr>
              <a:buSzPts val="3200"/>
              <a:buNone/>
            </a:pPr>
            <a:r>
              <a:t/>
            </a:r>
            <a:endParaRPr/>
          </a:p>
        </p:txBody>
      </p:sp>
      <p:sp>
        <p:nvSpPr>
          <p:cNvPr id="466" name="Google Shape;466;p4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t/>
            </a:r>
            <a:endParaRPr/>
          </a:p>
        </p:txBody>
      </p:sp>
      <p:pic>
        <p:nvPicPr>
          <p:cNvPr id="467" name="Google Shape;467;p41"/>
          <p:cNvPicPr preferRelativeResize="0"/>
          <p:nvPr/>
        </p:nvPicPr>
        <p:blipFill rotWithShape="1">
          <a:blip r:embed="rId3">
            <a:alphaModFix/>
          </a:blip>
          <a:srcRect b="0" l="0" r="0" t="0"/>
          <a:stretch/>
        </p:blipFill>
        <p:spPr>
          <a:xfrm>
            <a:off x="836612" y="457200"/>
            <a:ext cx="10360615" cy="5760000"/>
          </a:xfrm>
          <a:prstGeom prst="rect">
            <a:avLst/>
          </a:prstGeom>
          <a:noFill/>
          <a:ln>
            <a:noFill/>
          </a:ln>
        </p:spPr>
      </p:pic>
      <p:sp>
        <p:nvSpPr>
          <p:cNvPr id="468" name="Google Shape;468;p41"/>
          <p:cNvSpPr txBox="1"/>
          <p:nvPr/>
        </p:nvSpPr>
        <p:spPr>
          <a:xfrm>
            <a:off x="836612" y="87868"/>
            <a:ext cx="58583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THE POLYGON .. CHAPTER 11 …</a:t>
            </a:r>
            <a:endParaRPr/>
          </a:p>
        </p:txBody>
      </p:sp>
      <p:sp>
        <p:nvSpPr>
          <p:cNvPr id="469" name="Google Shape;469;p41"/>
          <p:cNvSpPr txBox="1"/>
          <p:nvPr/>
        </p:nvSpPr>
        <p:spPr>
          <a:xfrm>
            <a:off x="352425" y="6153150"/>
            <a:ext cx="640816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Calibri"/>
                <a:ea typeface="Calibri"/>
                <a:cs typeface="Calibri"/>
                <a:sym typeface="Calibri"/>
              </a:rPr>
              <a:t>BUILD THIS WITH THE GROUP  .. TO UNDERSTAND BLOCKLY CODE</a:t>
            </a:r>
            <a:endParaRPr b="1" sz="1800">
              <a:solidFill>
                <a:srgbClr val="FF0000"/>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4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t/>
            </a:r>
            <a:endParaRPr/>
          </a:p>
        </p:txBody>
      </p:sp>
      <p:sp>
        <p:nvSpPr>
          <p:cNvPr id="475" name="Google Shape;475;p4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p>
            <a:pPr indent="-25400" lvl="0" marL="228600" rtl="0" algn="l">
              <a:lnSpc>
                <a:spcPct val="90000"/>
              </a:lnSpc>
              <a:spcBef>
                <a:spcPts val="0"/>
              </a:spcBef>
              <a:spcAft>
                <a:spcPts val="0"/>
              </a:spcAft>
              <a:buClr>
                <a:schemeClr val="dk1"/>
              </a:buClr>
              <a:buSzPts val="3200"/>
              <a:buNone/>
            </a:pPr>
            <a:r>
              <a:t/>
            </a:r>
            <a:endParaRPr/>
          </a:p>
        </p:txBody>
      </p:sp>
      <p:sp>
        <p:nvSpPr>
          <p:cNvPr id="476" name="Google Shape;476;p4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t/>
            </a:r>
            <a:endParaRPr/>
          </a:p>
        </p:txBody>
      </p:sp>
      <p:pic>
        <p:nvPicPr>
          <p:cNvPr id="477" name="Google Shape;477;p42"/>
          <p:cNvPicPr preferRelativeResize="0"/>
          <p:nvPr/>
        </p:nvPicPr>
        <p:blipFill rotWithShape="1">
          <a:blip r:embed="rId3">
            <a:alphaModFix/>
          </a:blip>
          <a:srcRect b="0" l="0" r="0" t="0"/>
          <a:stretch/>
        </p:blipFill>
        <p:spPr>
          <a:xfrm>
            <a:off x="101559" y="323339"/>
            <a:ext cx="11988882" cy="6516000"/>
          </a:xfrm>
          <a:prstGeom prst="rect">
            <a:avLst/>
          </a:prstGeom>
          <a:noFill/>
          <a:ln>
            <a:noFill/>
          </a:ln>
        </p:spPr>
      </p:pic>
      <p:sp>
        <p:nvSpPr>
          <p:cNvPr id="478" name="Google Shape;478;p42"/>
          <p:cNvSpPr txBox="1"/>
          <p:nvPr/>
        </p:nvSpPr>
        <p:spPr>
          <a:xfrm>
            <a:off x="245744" y="0"/>
            <a:ext cx="47874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MANY REGULAR POLYGONS .. Ch 11  pg 353</a:t>
            </a:r>
            <a:endParaRPr/>
          </a:p>
        </p:txBody>
      </p:sp>
      <p:sp>
        <p:nvSpPr>
          <p:cNvPr id="479" name="Google Shape;479;p42"/>
          <p:cNvSpPr txBox="1"/>
          <p:nvPr/>
        </p:nvSpPr>
        <p:spPr>
          <a:xfrm>
            <a:off x="6523892" y="5295224"/>
            <a:ext cx="7914421"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u="sng">
                <a:solidFill>
                  <a:schemeClr val="dk1"/>
                </a:solidFill>
                <a:latin typeface="Arial"/>
                <a:ea typeface="Arial"/>
                <a:cs typeface="Arial"/>
                <a:sym typeface="Arial"/>
                <a:hlinkClick r:id="rId4">
                  <a:extLst>
                    <a:ext uri="{A12FA001-AC4F-418D-AE19-62706E023703}">
                      <ahyp:hlinkClr val="tx"/>
                    </a:ext>
                  </a:extLst>
                </a:hlinkClick>
              </a:rPr>
              <a:t>Now show BLOCKLY</a:t>
            </a:r>
            <a:endParaRPr/>
          </a:p>
          <a:p>
            <a:pPr indent="0" lvl="0" marL="0" marR="0" rtl="0" algn="l">
              <a:spcBef>
                <a:spcPts val="0"/>
              </a:spcBef>
              <a:spcAft>
                <a:spcPts val="0"/>
              </a:spcAft>
              <a:buNone/>
            </a:pPr>
            <a:r>
              <a:t/>
            </a:r>
            <a:endParaRPr b="1" sz="2400" u="sng">
              <a:solidFill>
                <a:schemeClr val="dk1"/>
              </a:solidFill>
              <a:latin typeface="Arial"/>
              <a:ea typeface="Arial"/>
              <a:cs typeface="Arial"/>
              <a:sym typeface="Arial"/>
              <a:hlinkClick r:id="rId5">
                <a:extLst>
                  <a:ext uri="{A12FA001-AC4F-418D-AE19-62706E023703}">
                    <ahyp:hlinkClr val="tx"/>
                  </a:ext>
                </a:extLst>
              </a:hlinkClick>
            </a:endParaRPr>
          </a:p>
          <a:p>
            <a:pPr indent="0" lvl="0" marL="0" marR="0" rtl="0" algn="l">
              <a:spcBef>
                <a:spcPts val="0"/>
              </a:spcBef>
              <a:spcAft>
                <a:spcPts val="0"/>
              </a:spcAft>
              <a:buNone/>
            </a:pPr>
            <a:r>
              <a:rPr b="1" lang="en-US" sz="2400" u="sng">
                <a:solidFill>
                  <a:schemeClr val="dk1"/>
                </a:solidFill>
                <a:latin typeface="Arial"/>
                <a:ea typeface="Arial"/>
                <a:cs typeface="Arial"/>
                <a:sym typeface="Arial"/>
                <a:hlinkClick r:id="rId6">
                  <a:extLst>
                    <a:ext uri="{A12FA001-AC4F-418D-AE19-62706E023703}">
                      <ahyp:hlinkClr val="tx"/>
                    </a:ext>
                  </a:extLst>
                </a:hlinkClick>
              </a:rPr>
              <a:t>http://www.kainundrum.com/</a:t>
            </a:r>
            <a:endParaRPr b="1" sz="2400">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84" name="Shape 484"/>
        <p:cNvGrpSpPr/>
        <p:nvPr/>
      </p:nvGrpSpPr>
      <p:grpSpPr>
        <a:xfrm>
          <a:off x="0" y="0"/>
          <a:ext cx="0" cy="0"/>
          <a:chOff x="0" y="0"/>
          <a:chExt cx="0" cy="0"/>
        </a:xfrm>
      </p:grpSpPr>
      <p:sp>
        <p:nvSpPr>
          <p:cNvPr id="485" name="Google Shape;485;p43"/>
          <p:cNvSpPr/>
          <p:nvPr/>
        </p:nvSpPr>
        <p:spPr>
          <a:xfrm>
            <a:off x="1" y="0"/>
            <a:ext cx="12192000" cy="6858000"/>
          </a:xfrm>
          <a:prstGeom prst="rect">
            <a:avLst/>
          </a:prstGeom>
          <a:gradFill>
            <a:gsLst>
              <a:gs pos="0">
                <a:srgbClr val="690369"/>
              </a:gs>
              <a:gs pos="6000">
                <a:srgbClr val="690369"/>
              </a:gs>
              <a:gs pos="81000">
                <a:srgbClr val="0070C0">
                  <a:alpha val="30980"/>
                </a:srgbClr>
              </a:gs>
              <a:gs pos="100000">
                <a:srgbClr val="FFFFFF">
                  <a:alpha val="0"/>
                </a:srgbClr>
              </a:gs>
            </a:gsLst>
            <a:lin ang="6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accent1"/>
              </a:buClr>
              <a:buSzPts val="900"/>
              <a:buFont typeface="Times New Roman"/>
              <a:buNone/>
            </a:pPr>
            <a:r>
              <a:rPr b="1" lang="en-US" sz="900">
                <a:solidFill>
                  <a:schemeClr val="accent1"/>
                </a:solidFill>
                <a:latin typeface="Times New Roman"/>
                <a:ea typeface="Times New Roman"/>
                <a:cs typeface="Times New Roman"/>
                <a:sym typeface="Times New Roman"/>
              </a:rPr>
              <a:t> </a:t>
            </a:r>
            <a:endParaRPr b="1" sz="800">
              <a:solidFill>
                <a:schemeClr val="accent1"/>
              </a:solidFill>
              <a:latin typeface="Arial"/>
              <a:ea typeface="Arial"/>
              <a:cs typeface="Arial"/>
              <a:sym typeface="Arial"/>
            </a:endParaRPr>
          </a:p>
        </p:txBody>
      </p:sp>
      <p:sp>
        <p:nvSpPr>
          <p:cNvPr id="486" name="Google Shape;486;p43"/>
          <p:cNvSpPr txBox="1"/>
          <p:nvPr>
            <p:ph idx="2" type="body"/>
          </p:nvPr>
        </p:nvSpPr>
        <p:spPr>
          <a:xfrm>
            <a:off x="5" y="908441"/>
            <a:ext cx="11194800" cy="583110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90000"/>
              </a:lnSpc>
              <a:spcBef>
                <a:spcPts val="0"/>
              </a:spcBef>
              <a:spcAft>
                <a:spcPts val="0"/>
              </a:spcAft>
              <a:buClr>
                <a:schemeClr val="accent4"/>
              </a:buClr>
              <a:buSzPct val="100000"/>
              <a:buNone/>
            </a:pPr>
            <a:r>
              <a:rPr b="1" lang="en-US" sz="2200">
                <a:solidFill>
                  <a:schemeClr val="accent4"/>
                </a:solidFill>
              </a:rPr>
              <a:t>Single KaiBot,  Charging Dock, Coding Cards</a:t>
            </a:r>
            <a:endParaRPr/>
          </a:p>
          <a:p>
            <a:pPr indent="0" lvl="0" marL="0" rtl="0" algn="l">
              <a:lnSpc>
                <a:spcPct val="90000"/>
              </a:lnSpc>
              <a:spcBef>
                <a:spcPts val="0"/>
              </a:spcBef>
              <a:spcAft>
                <a:spcPts val="0"/>
              </a:spcAft>
              <a:buClr>
                <a:schemeClr val="dk1"/>
              </a:buClr>
              <a:buSzPct val="100000"/>
              <a:buNone/>
            </a:pPr>
            <a:r>
              <a:t/>
            </a:r>
            <a:endParaRPr>
              <a:solidFill>
                <a:schemeClr val="lt1"/>
              </a:solidFill>
            </a:endParaRPr>
          </a:p>
          <a:p>
            <a:pPr indent="0" lvl="0" marL="0" rtl="0" algn="l">
              <a:lnSpc>
                <a:spcPct val="90000"/>
              </a:lnSpc>
              <a:spcBef>
                <a:spcPts val="0"/>
              </a:spcBef>
              <a:spcAft>
                <a:spcPts val="0"/>
              </a:spcAft>
              <a:buClr>
                <a:schemeClr val="dk1"/>
              </a:buClr>
              <a:buSzPct val="100000"/>
              <a:buNone/>
            </a:pPr>
            <a:r>
              <a:t/>
            </a:r>
            <a:endParaRPr>
              <a:solidFill>
                <a:schemeClr val="lt1"/>
              </a:solidFill>
            </a:endParaRPr>
          </a:p>
          <a:p>
            <a:pPr indent="0" lvl="0" marL="0" rtl="0" algn="l">
              <a:lnSpc>
                <a:spcPct val="90000"/>
              </a:lnSpc>
              <a:spcBef>
                <a:spcPts val="0"/>
              </a:spcBef>
              <a:spcAft>
                <a:spcPts val="0"/>
              </a:spcAft>
              <a:buClr>
                <a:schemeClr val="accent4"/>
              </a:buClr>
              <a:buSzPct val="100000"/>
              <a:buNone/>
            </a:pPr>
            <a:r>
              <a:rPr b="1" lang="en-US" sz="2200">
                <a:solidFill>
                  <a:schemeClr val="accent4"/>
                </a:solidFill>
              </a:rPr>
              <a:t>Advanced coding card deck</a:t>
            </a:r>
            <a:endParaRPr/>
          </a:p>
          <a:p>
            <a:pPr indent="0" lvl="0" marL="0" rtl="0" algn="l">
              <a:lnSpc>
                <a:spcPct val="90000"/>
              </a:lnSpc>
              <a:spcBef>
                <a:spcPts val="0"/>
              </a:spcBef>
              <a:spcAft>
                <a:spcPts val="0"/>
              </a:spcAft>
              <a:buClr>
                <a:schemeClr val="lt1"/>
              </a:buClr>
              <a:buSzPct val="100000"/>
              <a:buNone/>
            </a:pPr>
            <a:r>
              <a:rPr lang="en-US">
                <a:solidFill>
                  <a:schemeClr val="lt1"/>
                </a:solidFill>
              </a:rPr>
              <a:t>100 different cards from Movement, Logic, Numbers, Loops, </a:t>
            </a:r>
            <a:endParaRPr/>
          </a:p>
          <a:p>
            <a:pPr indent="0" lvl="0" marL="0" rtl="0" algn="l">
              <a:lnSpc>
                <a:spcPct val="90000"/>
              </a:lnSpc>
              <a:spcBef>
                <a:spcPts val="0"/>
              </a:spcBef>
              <a:spcAft>
                <a:spcPts val="0"/>
              </a:spcAft>
              <a:buClr>
                <a:schemeClr val="lt1"/>
              </a:buClr>
              <a:buSzPct val="100000"/>
              <a:buNone/>
            </a:pPr>
            <a:r>
              <a:rPr lang="en-US">
                <a:solidFill>
                  <a:schemeClr val="lt1"/>
                </a:solidFill>
              </a:rPr>
              <a:t>Variables etc.</a:t>
            </a:r>
            <a:endParaRPr/>
          </a:p>
          <a:p>
            <a:pPr indent="0" lvl="0" marL="0" rtl="0" algn="l">
              <a:lnSpc>
                <a:spcPct val="100000"/>
              </a:lnSpc>
              <a:spcBef>
                <a:spcPts val="0"/>
              </a:spcBef>
              <a:spcAft>
                <a:spcPts val="0"/>
              </a:spcAft>
              <a:buClr>
                <a:schemeClr val="dk1"/>
              </a:buClr>
              <a:buSzPct val="100000"/>
              <a:buNone/>
            </a:pPr>
            <a:r>
              <a:t/>
            </a:r>
            <a:endParaRPr b="1">
              <a:solidFill>
                <a:srgbClr val="FFD966"/>
              </a:solidFill>
            </a:endParaRPr>
          </a:p>
          <a:p>
            <a:pPr indent="0" lvl="0" marL="0" rtl="0" algn="l">
              <a:lnSpc>
                <a:spcPct val="90000"/>
              </a:lnSpc>
              <a:spcBef>
                <a:spcPts val="0"/>
              </a:spcBef>
              <a:spcAft>
                <a:spcPts val="0"/>
              </a:spcAft>
              <a:buClr>
                <a:schemeClr val="accent4"/>
              </a:buClr>
              <a:buSzPct val="100000"/>
              <a:buNone/>
            </a:pPr>
            <a:r>
              <a:t/>
            </a:r>
            <a:endParaRPr b="1" sz="2200">
              <a:solidFill>
                <a:schemeClr val="accent4"/>
              </a:solidFill>
            </a:endParaRPr>
          </a:p>
          <a:p>
            <a:pPr indent="0" lvl="0" marL="0" rtl="0" algn="l">
              <a:lnSpc>
                <a:spcPct val="90000"/>
              </a:lnSpc>
              <a:spcBef>
                <a:spcPts val="0"/>
              </a:spcBef>
              <a:spcAft>
                <a:spcPts val="0"/>
              </a:spcAft>
              <a:buClr>
                <a:schemeClr val="accent4"/>
              </a:buClr>
              <a:buSzPct val="100000"/>
              <a:buNone/>
            </a:pPr>
            <a:r>
              <a:rPr b="1" lang="en-US" sz="2200">
                <a:solidFill>
                  <a:schemeClr val="accent4"/>
                </a:solidFill>
              </a:rPr>
              <a:t>Magnetic KaiTiles</a:t>
            </a:r>
            <a:endParaRPr b="1" sz="2200">
              <a:solidFill>
                <a:schemeClr val="accent4"/>
              </a:solidFill>
            </a:endParaRPr>
          </a:p>
          <a:p>
            <a:pPr indent="0" lvl="0" marL="0" rtl="0" algn="l">
              <a:lnSpc>
                <a:spcPct val="90000"/>
              </a:lnSpc>
              <a:spcBef>
                <a:spcPts val="0"/>
              </a:spcBef>
              <a:spcAft>
                <a:spcPts val="0"/>
              </a:spcAft>
              <a:buClr>
                <a:schemeClr val="lt1"/>
              </a:buClr>
              <a:buSzPct val="100000"/>
              <a:buNone/>
            </a:pPr>
            <a:r>
              <a:rPr lang="en-US">
                <a:solidFill>
                  <a:schemeClr val="lt1"/>
                </a:solidFill>
              </a:rPr>
              <a:t>Packs of 10 for KaiBot movement accuracy.</a:t>
            </a:r>
            <a:endParaRPr/>
          </a:p>
          <a:p>
            <a:pPr indent="0" lvl="0" marL="0" rtl="0" algn="l">
              <a:lnSpc>
                <a:spcPct val="90000"/>
              </a:lnSpc>
              <a:spcBef>
                <a:spcPts val="0"/>
              </a:spcBef>
              <a:spcAft>
                <a:spcPts val="0"/>
              </a:spcAft>
              <a:buClr>
                <a:schemeClr val="dk1"/>
              </a:buClr>
              <a:buSzPct val="100000"/>
              <a:buNone/>
            </a:pPr>
            <a:r>
              <a:t/>
            </a:r>
            <a:endParaRPr sz="2000">
              <a:solidFill>
                <a:schemeClr val="lt1"/>
              </a:solidFill>
            </a:endParaRPr>
          </a:p>
          <a:p>
            <a:pPr indent="0" lvl="0" marL="0" rtl="0" algn="l">
              <a:lnSpc>
                <a:spcPct val="90000"/>
              </a:lnSpc>
              <a:spcBef>
                <a:spcPts val="0"/>
              </a:spcBef>
              <a:spcAft>
                <a:spcPts val="0"/>
              </a:spcAft>
              <a:buClr>
                <a:schemeClr val="accent4"/>
              </a:buClr>
              <a:buSzPct val="100000"/>
              <a:buNone/>
            </a:pPr>
            <a:r>
              <a:t/>
            </a:r>
            <a:endParaRPr b="1" sz="2200">
              <a:solidFill>
                <a:schemeClr val="accent4"/>
              </a:solidFill>
            </a:endParaRPr>
          </a:p>
          <a:p>
            <a:pPr indent="0" lvl="0" marL="0" rtl="0" algn="l">
              <a:lnSpc>
                <a:spcPct val="90000"/>
              </a:lnSpc>
              <a:spcBef>
                <a:spcPts val="0"/>
              </a:spcBef>
              <a:spcAft>
                <a:spcPts val="0"/>
              </a:spcAft>
              <a:buClr>
                <a:schemeClr val="accent4"/>
              </a:buClr>
              <a:buSzPct val="100000"/>
              <a:buNone/>
            </a:pPr>
            <a:r>
              <a:rPr b="1" lang="en-US" sz="2200">
                <a:solidFill>
                  <a:schemeClr val="accent4"/>
                </a:solidFill>
              </a:rPr>
              <a:t>Lesson Plans for K to 8</a:t>
            </a:r>
            <a:endParaRPr/>
          </a:p>
          <a:p>
            <a:pPr indent="0" lvl="0" marL="0" rtl="0" algn="l">
              <a:lnSpc>
                <a:spcPct val="90000"/>
              </a:lnSpc>
              <a:spcBef>
                <a:spcPts val="0"/>
              </a:spcBef>
              <a:spcAft>
                <a:spcPts val="0"/>
              </a:spcAft>
              <a:buClr>
                <a:schemeClr val="accent4"/>
              </a:buClr>
              <a:buSzPct val="100000"/>
              <a:buNone/>
            </a:pPr>
            <a:r>
              <a:rPr b="1" lang="en-US" sz="2200">
                <a:solidFill>
                  <a:schemeClr val="accent4"/>
                </a:solidFill>
              </a:rPr>
              <a:t>PREVIEW at </a:t>
            </a:r>
            <a:r>
              <a:rPr b="1" lang="en-US" sz="2200" u="sng">
                <a:solidFill>
                  <a:schemeClr val="lt2"/>
                </a:solidFill>
                <a:hlinkClick r:id="rId3">
                  <a:extLst>
                    <a:ext uri="{A12FA001-AC4F-418D-AE19-62706E023703}">
                      <ahyp:hlinkClr val="tx"/>
                    </a:ext>
                  </a:extLst>
                </a:hlinkClick>
              </a:rPr>
              <a:t>www.umathx.com</a:t>
            </a:r>
            <a:r>
              <a:rPr b="1" lang="en-US" sz="2200">
                <a:solidFill>
                  <a:schemeClr val="lt2"/>
                </a:solidFill>
              </a:rPr>
              <a:t>  </a:t>
            </a:r>
            <a:endParaRPr/>
          </a:p>
          <a:p>
            <a:pPr indent="0" lvl="0" marL="0" rtl="0" algn="l">
              <a:lnSpc>
                <a:spcPct val="90000"/>
              </a:lnSpc>
              <a:spcBef>
                <a:spcPts val="0"/>
              </a:spcBef>
              <a:spcAft>
                <a:spcPts val="0"/>
              </a:spcAft>
              <a:buClr>
                <a:schemeClr val="lt1"/>
              </a:buClr>
              <a:buSzPct val="100000"/>
              <a:buNone/>
            </a:pPr>
            <a:r>
              <a:rPr b="1" lang="en-US">
                <a:solidFill>
                  <a:schemeClr val="lt1"/>
                </a:solidFill>
              </a:rPr>
              <a:t>Screen-Free</a:t>
            </a:r>
            <a:r>
              <a:rPr lang="en-US">
                <a:solidFill>
                  <a:schemeClr val="lt1"/>
                </a:solidFill>
              </a:rPr>
              <a:t>:   With Coding Cards and KaiBot </a:t>
            </a:r>
            <a:endParaRPr/>
          </a:p>
          <a:p>
            <a:pPr indent="0" lvl="0" marL="0" rtl="0" algn="l">
              <a:lnSpc>
                <a:spcPct val="90000"/>
              </a:lnSpc>
              <a:spcBef>
                <a:spcPts val="0"/>
              </a:spcBef>
              <a:spcAft>
                <a:spcPts val="0"/>
              </a:spcAft>
              <a:buClr>
                <a:schemeClr val="lt1"/>
              </a:buClr>
              <a:buSzPct val="100000"/>
              <a:buNone/>
            </a:pPr>
            <a:r>
              <a:rPr b="1" lang="en-US">
                <a:solidFill>
                  <a:schemeClr val="lt1"/>
                </a:solidFill>
              </a:rPr>
              <a:t>Virtually</a:t>
            </a:r>
            <a:r>
              <a:rPr lang="en-US">
                <a:solidFill>
                  <a:schemeClr val="lt1"/>
                </a:solidFill>
              </a:rPr>
              <a:t>:   Involve Blockly .. Select from   </a:t>
            </a:r>
            <a:endParaRPr/>
          </a:p>
          <a:p>
            <a:pPr indent="0" lvl="0" marL="0" rtl="0" algn="l">
              <a:lnSpc>
                <a:spcPct val="90000"/>
              </a:lnSpc>
              <a:spcBef>
                <a:spcPts val="0"/>
              </a:spcBef>
              <a:spcAft>
                <a:spcPts val="0"/>
              </a:spcAft>
              <a:buClr>
                <a:schemeClr val="lt1"/>
              </a:buClr>
              <a:buSzPct val="100000"/>
              <a:buNone/>
            </a:pPr>
            <a:r>
              <a:rPr lang="en-US">
                <a:solidFill>
                  <a:schemeClr val="lt1"/>
                </a:solidFill>
              </a:rPr>
              <a:t>   Movement, Logic, Numbers, Loops, Variables etc.</a:t>
            </a:r>
            <a:endParaRPr/>
          </a:p>
          <a:p>
            <a:pPr indent="-184150" lvl="0" marL="285750" rtl="0" algn="l">
              <a:lnSpc>
                <a:spcPct val="90000"/>
              </a:lnSpc>
              <a:spcBef>
                <a:spcPts val="0"/>
              </a:spcBef>
              <a:spcAft>
                <a:spcPts val="0"/>
              </a:spcAft>
              <a:buClr>
                <a:schemeClr val="dk1"/>
              </a:buClr>
              <a:buSzPct val="100000"/>
              <a:buFont typeface="Arial"/>
              <a:buNone/>
            </a:pPr>
            <a:r>
              <a:t/>
            </a:r>
            <a:endParaRPr>
              <a:solidFill>
                <a:schemeClr val="lt1"/>
              </a:solidFill>
            </a:endParaRPr>
          </a:p>
          <a:p>
            <a:pPr indent="0" lvl="0" marL="0" rtl="0" algn="l">
              <a:lnSpc>
                <a:spcPct val="90000"/>
              </a:lnSpc>
              <a:spcBef>
                <a:spcPts val="1000"/>
              </a:spcBef>
              <a:spcAft>
                <a:spcPts val="0"/>
              </a:spcAft>
              <a:buClr>
                <a:schemeClr val="lt2"/>
              </a:buClr>
              <a:buSzPct val="150000"/>
              <a:buNone/>
            </a:pPr>
            <a:r>
              <a:t/>
            </a:r>
            <a:endParaRPr>
              <a:solidFill>
                <a:schemeClr val="lt1"/>
              </a:solidFill>
            </a:endParaRPr>
          </a:p>
          <a:p>
            <a:pPr indent="0" lvl="0" marL="0" rtl="0" algn="l">
              <a:lnSpc>
                <a:spcPct val="90000"/>
              </a:lnSpc>
              <a:spcBef>
                <a:spcPts val="1000"/>
              </a:spcBef>
              <a:spcAft>
                <a:spcPts val="0"/>
              </a:spcAft>
              <a:buClr>
                <a:schemeClr val="lt2"/>
              </a:buClr>
              <a:buSzPct val="100000"/>
              <a:buNone/>
            </a:pPr>
            <a:r>
              <a:rPr b="1" lang="en-US" sz="2400" u="sng">
                <a:solidFill>
                  <a:schemeClr val="lt2"/>
                </a:solidFill>
                <a:latin typeface="Arial Black"/>
                <a:ea typeface="Arial Black"/>
                <a:cs typeface="Arial Black"/>
                <a:sym typeface="Arial Black"/>
                <a:hlinkClick r:id="rId4">
                  <a:extLst>
                    <a:ext uri="{A12FA001-AC4F-418D-AE19-62706E023703}">
                      <ahyp:hlinkClr val="tx"/>
                    </a:ext>
                  </a:extLst>
                </a:hlinkClick>
              </a:rPr>
              <a:t>http://www.kainundrum.com</a:t>
            </a:r>
            <a:r>
              <a:rPr b="1" lang="en-US" sz="2400">
                <a:solidFill>
                  <a:schemeClr val="lt2"/>
                </a:solidFill>
                <a:latin typeface="Arial Black"/>
                <a:ea typeface="Arial Black"/>
                <a:cs typeface="Arial Black"/>
                <a:sym typeface="Arial Black"/>
              </a:rPr>
              <a:t>  </a:t>
            </a:r>
            <a:endParaRPr/>
          </a:p>
          <a:p>
            <a:pPr indent="0" lvl="0" marL="0" rtl="0" algn="l">
              <a:lnSpc>
                <a:spcPct val="90000"/>
              </a:lnSpc>
              <a:spcBef>
                <a:spcPts val="1000"/>
              </a:spcBef>
              <a:spcAft>
                <a:spcPts val="0"/>
              </a:spcAft>
              <a:buClr>
                <a:schemeClr val="accent4"/>
              </a:buClr>
              <a:buSzPct val="100000"/>
              <a:buNone/>
            </a:pPr>
            <a:r>
              <a:rPr b="1" lang="en-US" sz="1800">
                <a:solidFill>
                  <a:schemeClr val="accent4"/>
                </a:solidFill>
                <a:latin typeface="Arial"/>
                <a:ea typeface="Arial"/>
                <a:cs typeface="Arial"/>
                <a:sym typeface="Arial"/>
              </a:rPr>
              <a:t>Note </a:t>
            </a:r>
            <a:r>
              <a:rPr b="1" lang="en-US" sz="1800" u="sng">
                <a:solidFill>
                  <a:schemeClr val="accent4"/>
                </a:solidFill>
                <a:latin typeface="Arial"/>
                <a:ea typeface="Arial"/>
                <a:cs typeface="Arial"/>
                <a:sym typeface="Arial"/>
              </a:rPr>
              <a:t>FREE TO PLAY </a:t>
            </a:r>
            <a:r>
              <a:rPr b="1" lang="en-US" sz="1800">
                <a:solidFill>
                  <a:schemeClr val="accent4"/>
                </a:solidFill>
                <a:latin typeface="Arial"/>
                <a:ea typeface="Arial"/>
                <a:cs typeface="Arial"/>
                <a:sym typeface="Arial"/>
              </a:rPr>
              <a:t>with virtual robots and blockly</a:t>
            </a:r>
            <a:endParaRPr b="1" sz="1800">
              <a:solidFill>
                <a:schemeClr val="accent4"/>
              </a:solidFill>
              <a:latin typeface="Arial"/>
              <a:ea typeface="Arial"/>
              <a:cs typeface="Arial"/>
              <a:sym typeface="Arial"/>
            </a:endParaRPr>
          </a:p>
          <a:p>
            <a:pPr indent="0" lvl="0" marL="0" rtl="0" algn="l">
              <a:lnSpc>
                <a:spcPct val="90000"/>
              </a:lnSpc>
              <a:spcBef>
                <a:spcPts val="1000"/>
              </a:spcBef>
              <a:spcAft>
                <a:spcPts val="0"/>
              </a:spcAft>
              <a:buClr>
                <a:schemeClr val="dk1"/>
              </a:buClr>
              <a:buSzPct val="100000"/>
              <a:buNone/>
            </a:pPr>
            <a:r>
              <a:t/>
            </a:r>
            <a:endParaRPr b="1" sz="2400" u="sng">
              <a:solidFill>
                <a:schemeClr val="lt2"/>
              </a:solidFill>
              <a:latin typeface="Arial"/>
              <a:ea typeface="Arial"/>
              <a:cs typeface="Arial"/>
              <a:sym typeface="Arial"/>
              <a:hlinkClick r:id="rId5">
                <a:extLst>
                  <a:ext uri="{A12FA001-AC4F-418D-AE19-62706E023703}">
                    <ahyp:hlinkClr val="tx"/>
                  </a:ext>
                </a:extLst>
              </a:hlinkClick>
            </a:endParaRPr>
          </a:p>
          <a:p>
            <a:pPr indent="0" lvl="0" marL="0" rtl="0" algn="l">
              <a:lnSpc>
                <a:spcPct val="90000"/>
              </a:lnSpc>
              <a:spcBef>
                <a:spcPts val="1000"/>
              </a:spcBef>
              <a:spcAft>
                <a:spcPts val="0"/>
              </a:spcAft>
              <a:buClr>
                <a:schemeClr val="lt2"/>
              </a:buClr>
              <a:buSzPct val="100000"/>
              <a:buNone/>
            </a:pPr>
            <a:r>
              <a:rPr b="1" lang="en-US" sz="2400" u="sng">
                <a:solidFill>
                  <a:schemeClr val="lt2"/>
                </a:solidFill>
                <a:latin typeface="Arial"/>
                <a:ea typeface="Arial"/>
                <a:cs typeface="Arial"/>
                <a:sym typeface="Arial"/>
                <a:hlinkClick r:id="rId6">
                  <a:extLst>
                    <a:ext uri="{A12FA001-AC4F-418D-AE19-62706E023703}">
                      <ahyp:hlinkClr val="tx"/>
                    </a:ext>
                  </a:extLst>
                </a:hlinkClick>
              </a:rPr>
              <a:t>VIDEO OUTLINE ... KaiBot in Kainundrum ... First Steps in Coding</a:t>
            </a:r>
            <a:endParaRPr b="1" sz="2400" u="sng">
              <a:solidFill>
                <a:schemeClr val="lt2"/>
              </a:solidFill>
              <a:latin typeface="Arial"/>
              <a:ea typeface="Arial"/>
              <a:cs typeface="Arial"/>
              <a:sym typeface="Arial"/>
            </a:endParaRPr>
          </a:p>
          <a:p>
            <a:pPr indent="0" lvl="0" marL="0" rtl="0" algn="l">
              <a:lnSpc>
                <a:spcPct val="90000"/>
              </a:lnSpc>
              <a:spcBef>
                <a:spcPts val="1000"/>
              </a:spcBef>
              <a:spcAft>
                <a:spcPts val="0"/>
              </a:spcAft>
              <a:buClr>
                <a:schemeClr val="accent4"/>
              </a:buClr>
              <a:buSzPct val="100000"/>
              <a:buNone/>
            </a:pPr>
            <a:r>
              <a:rPr b="1" lang="en-US" sz="2400">
                <a:solidFill>
                  <a:schemeClr val="accent4"/>
                </a:solidFill>
                <a:latin typeface="Arial"/>
                <a:ea typeface="Arial"/>
                <a:cs typeface="Arial"/>
                <a:sym typeface="Arial"/>
              </a:rPr>
              <a:t>An excellent  summary          </a:t>
            </a:r>
            <a:endParaRPr b="1" sz="2400">
              <a:solidFill>
                <a:schemeClr val="accent4"/>
              </a:solidFill>
              <a:latin typeface="Arial"/>
              <a:ea typeface="Arial"/>
              <a:cs typeface="Arial"/>
              <a:sym typeface="Arial"/>
            </a:endParaRPr>
          </a:p>
          <a:p>
            <a:pPr indent="0" lvl="0" marL="0" rtl="0" algn="l">
              <a:lnSpc>
                <a:spcPct val="90000"/>
              </a:lnSpc>
              <a:spcBef>
                <a:spcPts val="1000"/>
              </a:spcBef>
              <a:spcAft>
                <a:spcPts val="0"/>
              </a:spcAft>
              <a:buClr>
                <a:schemeClr val="accent4"/>
              </a:buClr>
              <a:buSzPct val="100000"/>
              <a:buNone/>
            </a:pPr>
            <a:r>
              <a:rPr b="1" lang="en-US" sz="2400">
                <a:solidFill>
                  <a:schemeClr val="accent4"/>
                </a:solidFill>
                <a:latin typeface="Arial"/>
                <a:ea typeface="Arial"/>
                <a:cs typeface="Arial"/>
                <a:sym typeface="Arial"/>
              </a:rPr>
              <a:t>	</a:t>
            </a:r>
            <a:r>
              <a:rPr b="1" lang="en-US" sz="1400">
                <a:solidFill>
                  <a:srgbClr val="00B0F0"/>
                </a:solidFill>
                <a:latin typeface="Arial Black"/>
                <a:ea typeface="Arial Black"/>
                <a:cs typeface="Arial Black"/>
                <a:sym typeface="Arial Black"/>
              </a:rPr>
              <a:t>Be sure AUDIO is ON.</a:t>
            </a:r>
            <a:endParaRPr b="1" sz="1400">
              <a:solidFill>
                <a:srgbClr val="00B0F0"/>
              </a:solidFill>
              <a:latin typeface="Arial Black"/>
              <a:ea typeface="Arial Black"/>
              <a:cs typeface="Arial Black"/>
              <a:sym typeface="Arial Black"/>
            </a:endParaRPr>
          </a:p>
          <a:p>
            <a:pPr indent="0" lvl="0" marL="0" rtl="0" algn="l">
              <a:lnSpc>
                <a:spcPct val="90000"/>
              </a:lnSpc>
              <a:spcBef>
                <a:spcPts val="1000"/>
              </a:spcBef>
              <a:spcAft>
                <a:spcPts val="0"/>
              </a:spcAft>
              <a:buClr>
                <a:schemeClr val="accent4"/>
              </a:buClr>
              <a:buSzPct val="100000"/>
              <a:buNone/>
            </a:pPr>
            <a:r>
              <a:t/>
            </a:r>
            <a:endParaRPr b="1" sz="2400">
              <a:solidFill>
                <a:schemeClr val="accent4"/>
              </a:solidFill>
              <a:latin typeface="Arial"/>
              <a:ea typeface="Arial"/>
              <a:cs typeface="Arial"/>
              <a:sym typeface="Arial"/>
            </a:endParaRPr>
          </a:p>
          <a:p>
            <a:pPr indent="0" lvl="0" marL="0" rtl="0" algn="l">
              <a:lnSpc>
                <a:spcPct val="90000"/>
              </a:lnSpc>
              <a:spcBef>
                <a:spcPts val="1000"/>
              </a:spcBef>
              <a:spcAft>
                <a:spcPts val="0"/>
              </a:spcAft>
              <a:buClr>
                <a:schemeClr val="accent4"/>
              </a:buClr>
              <a:buSzPct val="100000"/>
              <a:buNone/>
            </a:pPr>
            <a:r>
              <a:rPr b="1" lang="en-US" sz="2400">
                <a:solidFill>
                  <a:schemeClr val="accent4"/>
                </a:solidFill>
                <a:latin typeface="Arial"/>
                <a:ea typeface="Arial"/>
                <a:cs typeface="Arial"/>
                <a:sym typeface="Arial"/>
              </a:rPr>
              <a:t> </a:t>
            </a:r>
            <a:endParaRPr b="1" sz="1400">
              <a:solidFill>
                <a:srgbClr val="00B0F0"/>
              </a:solidFill>
              <a:latin typeface="Arial"/>
              <a:ea typeface="Arial"/>
              <a:cs typeface="Arial"/>
              <a:sym typeface="Arial"/>
            </a:endParaRPr>
          </a:p>
          <a:p>
            <a:pPr indent="0" lvl="0" marL="0" rtl="0" algn="l">
              <a:lnSpc>
                <a:spcPct val="90000"/>
              </a:lnSpc>
              <a:spcBef>
                <a:spcPts val="1000"/>
              </a:spcBef>
              <a:spcAft>
                <a:spcPts val="0"/>
              </a:spcAft>
              <a:buClr>
                <a:schemeClr val="accent4"/>
              </a:buClr>
              <a:buSzPct val="100000"/>
              <a:buNone/>
            </a:pPr>
            <a:r>
              <a:t/>
            </a:r>
            <a:endParaRPr b="1" sz="2400">
              <a:solidFill>
                <a:schemeClr val="accent4"/>
              </a:solidFill>
              <a:latin typeface="Arial"/>
              <a:ea typeface="Arial"/>
              <a:cs typeface="Arial"/>
              <a:sym typeface="Arial"/>
            </a:endParaRPr>
          </a:p>
          <a:p>
            <a:pPr indent="0" lvl="0" marL="0" rtl="0" algn="l">
              <a:lnSpc>
                <a:spcPct val="90000"/>
              </a:lnSpc>
              <a:spcBef>
                <a:spcPts val="1000"/>
              </a:spcBef>
              <a:spcAft>
                <a:spcPts val="0"/>
              </a:spcAft>
              <a:buClr>
                <a:schemeClr val="dk1"/>
              </a:buClr>
              <a:buSzPct val="100000"/>
              <a:buNone/>
            </a:pPr>
            <a:r>
              <a:rPr lang="en-US" sz="2400">
                <a:solidFill>
                  <a:schemeClr val="lt2"/>
                </a:solidFill>
              </a:rPr>
              <a:t>   </a:t>
            </a:r>
            <a:endParaRPr sz="2400">
              <a:solidFill>
                <a:schemeClr val="lt2"/>
              </a:solidFill>
            </a:endParaRPr>
          </a:p>
        </p:txBody>
      </p:sp>
      <p:sp>
        <p:nvSpPr>
          <p:cNvPr id="487" name="Google Shape;487;p43"/>
          <p:cNvSpPr txBox="1"/>
          <p:nvPr/>
        </p:nvSpPr>
        <p:spPr>
          <a:xfrm>
            <a:off x="62512" y="0"/>
            <a:ext cx="12129600" cy="756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313">
                <a:solidFill>
                  <a:srgbClr val="00B0F0"/>
                </a:solidFill>
                <a:latin typeface="Open Sans ExtraBold"/>
                <a:ea typeface="Open Sans ExtraBold"/>
                <a:cs typeface="Open Sans ExtraBold"/>
                <a:sym typeface="Open Sans ExtraBold"/>
              </a:rPr>
              <a:t>Products</a:t>
            </a:r>
            <a:r>
              <a:rPr b="1" lang="en-US" sz="4313">
                <a:solidFill>
                  <a:srgbClr val="00B0F0"/>
                </a:solidFill>
                <a:latin typeface="Open Sans ExtraBold"/>
                <a:ea typeface="Open Sans ExtraBold"/>
                <a:cs typeface="Open Sans ExtraBold"/>
                <a:sym typeface="Open Sans ExtraBold"/>
              </a:rPr>
              <a:t>… </a:t>
            </a:r>
            <a:r>
              <a:rPr b="1" lang="en-US" sz="2400" u="sng">
                <a:solidFill>
                  <a:schemeClr val="accent4"/>
                </a:solidFill>
                <a:latin typeface="Open Sans ExtraBold"/>
                <a:ea typeface="Open Sans ExtraBold"/>
                <a:cs typeface="Open Sans ExtraBold"/>
                <a:sym typeface="Open Sans ExtraBold"/>
                <a:hlinkClick r:id="rId7">
                  <a:extLst>
                    <a:ext uri="{A12FA001-AC4F-418D-AE19-62706E023703}">
                      <ahyp:hlinkClr val="tx"/>
                    </a:ext>
                  </a:extLst>
                </a:hlinkClick>
              </a:rPr>
              <a:t>https://www.umathx.com/shop</a:t>
            </a:r>
            <a:r>
              <a:rPr b="1" lang="en-US" sz="2400">
                <a:solidFill>
                  <a:schemeClr val="accent4"/>
                </a:solidFill>
                <a:latin typeface="Open Sans ExtraBold"/>
                <a:ea typeface="Open Sans ExtraBold"/>
                <a:cs typeface="Open Sans ExtraBold"/>
                <a:sym typeface="Open Sans ExtraBold"/>
              </a:rPr>
              <a:t> </a:t>
            </a:r>
            <a:r>
              <a:rPr lang="en-US" sz="2400">
                <a:solidFill>
                  <a:schemeClr val="dk1"/>
                </a:solidFill>
                <a:latin typeface="Open Sans ExtraBold"/>
                <a:ea typeface="Open Sans ExtraBold"/>
                <a:cs typeface="Open Sans ExtraBold"/>
                <a:sym typeface="Open Sans ExtraBold"/>
              </a:rPr>
              <a:t> </a:t>
            </a:r>
            <a:endParaRPr/>
          </a:p>
        </p:txBody>
      </p:sp>
      <p:pic>
        <p:nvPicPr>
          <p:cNvPr id="488" name="Google Shape;488;p43"/>
          <p:cNvPicPr preferRelativeResize="0"/>
          <p:nvPr/>
        </p:nvPicPr>
        <p:blipFill rotWithShape="1">
          <a:blip r:embed="rId8">
            <a:alphaModFix/>
          </a:blip>
          <a:srcRect b="0" l="0" r="0" t="0"/>
          <a:stretch/>
        </p:blipFill>
        <p:spPr>
          <a:xfrm>
            <a:off x="5975946" y="1133470"/>
            <a:ext cx="4991100" cy="45910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100"/>
                                  </p:stCondLst>
                                  <p:childTnLst>
                                    <p:set>
                                      <p:cBhvr>
                                        <p:cTn dur="1" fill="hold">
                                          <p:stCondLst>
                                            <p:cond delay="0"/>
                                          </p:stCondLst>
                                        </p:cTn>
                                        <p:tgtEl>
                                          <p:spTgt spid="487"/>
                                        </p:tgtEl>
                                        <p:attrNameLst>
                                          <p:attrName>style.visibility</p:attrName>
                                        </p:attrNameLst>
                                      </p:cBhvr>
                                      <p:to>
                                        <p:strVal val="visible"/>
                                      </p:to>
                                    </p:set>
                                    <p:anim calcmode="lin" valueType="num">
                                      <p:cBhvr additive="base">
                                        <p:cTn dur="1500"/>
                                        <p:tgtEl>
                                          <p:spTgt spid="48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93" name="Shape 493"/>
        <p:cNvGrpSpPr/>
        <p:nvPr/>
      </p:nvGrpSpPr>
      <p:grpSpPr>
        <a:xfrm>
          <a:off x="0" y="0"/>
          <a:ext cx="0" cy="0"/>
          <a:chOff x="0" y="0"/>
          <a:chExt cx="0" cy="0"/>
        </a:xfrm>
      </p:grpSpPr>
      <p:pic>
        <p:nvPicPr>
          <p:cNvPr descr="A picture containing graphical user interface&#10;&#10;Description automatically generated" id="494" name="Google Shape;494;p44"/>
          <p:cNvPicPr preferRelativeResize="0"/>
          <p:nvPr/>
        </p:nvPicPr>
        <p:blipFill rotWithShape="1">
          <a:blip r:embed="rId3">
            <a:alphaModFix/>
          </a:blip>
          <a:srcRect b="0" l="0" r="0" t="0"/>
          <a:stretch/>
        </p:blipFill>
        <p:spPr>
          <a:xfrm>
            <a:off x="1692610" y="354330"/>
            <a:ext cx="10850429" cy="6787170"/>
          </a:xfrm>
          <a:prstGeom prst="rect">
            <a:avLst/>
          </a:prstGeom>
          <a:noFill/>
          <a:ln>
            <a:noFill/>
          </a:ln>
        </p:spPr>
      </p:pic>
      <p:sp>
        <p:nvSpPr>
          <p:cNvPr id="495" name="Google Shape;495;p44"/>
          <p:cNvSpPr/>
          <p:nvPr/>
        </p:nvSpPr>
        <p:spPr>
          <a:xfrm>
            <a:off x="-70067" y="0"/>
            <a:ext cx="12262067" cy="6858000"/>
          </a:xfrm>
          <a:prstGeom prst="rect">
            <a:avLst/>
          </a:prstGeom>
          <a:gradFill>
            <a:gsLst>
              <a:gs pos="0">
                <a:srgbClr val="690369"/>
              </a:gs>
              <a:gs pos="70000">
                <a:srgbClr val="0070C0">
                  <a:alpha val="30980"/>
                </a:srgbClr>
              </a:gs>
              <a:gs pos="100000">
                <a:srgbClr val="FFFFFF">
                  <a:alpha val="0"/>
                </a:srgbClr>
              </a:gs>
            </a:gsLst>
            <a:lin ang="6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675">
              <a:solidFill>
                <a:schemeClr val="lt1"/>
              </a:solidFill>
              <a:latin typeface="Calibri"/>
              <a:ea typeface="Calibri"/>
              <a:cs typeface="Calibri"/>
              <a:sym typeface="Calibri"/>
            </a:endParaRPr>
          </a:p>
        </p:txBody>
      </p:sp>
      <p:sp>
        <p:nvSpPr>
          <p:cNvPr id="496" name="Google Shape;496;p44"/>
          <p:cNvSpPr txBox="1"/>
          <p:nvPr>
            <p:ph idx="2" type="body"/>
          </p:nvPr>
        </p:nvSpPr>
        <p:spPr>
          <a:xfrm>
            <a:off x="372141" y="1110372"/>
            <a:ext cx="11401646" cy="2836128"/>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chemeClr val="dk1"/>
              </a:buClr>
              <a:buSzPct val="100000"/>
              <a:buNone/>
            </a:pPr>
            <a:r>
              <a:rPr b="1" lang="en-US" sz="7200">
                <a:latin typeface="Arial"/>
                <a:ea typeface="Arial"/>
                <a:cs typeface="Arial"/>
                <a:sym typeface="Arial"/>
              </a:rPr>
              <a:t>Go to </a:t>
            </a:r>
            <a:r>
              <a:rPr b="1" lang="en-US" sz="7200" u="sng">
                <a:solidFill>
                  <a:schemeClr val="accent2"/>
                </a:solidFill>
                <a:latin typeface="Arial"/>
                <a:ea typeface="Arial"/>
                <a:cs typeface="Arial"/>
                <a:sym typeface="Arial"/>
                <a:hlinkClick r:id="rId4">
                  <a:extLst>
                    <a:ext uri="{A12FA001-AC4F-418D-AE19-62706E023703}">
                      <ahyp:hlinkClr val="tx"/>
                    </a:ext>
                  </a:extLst>
                </a:hlinkClick>
              </a:rPr>
              <a:t>www.umathx.com</a:t>
            </a:r>
            <a:r>
              <a:rPr b="1" lang="en-US" sz="7200">
                <a:solidFill>
                  <a:schemeClr val="accent2"/>
                </a:solidFill>
                <a:latin typeface="Arial"/>
                <a:ea typeface="Arial"/>
                <a:cs typeface="Arial"/>
                <a:sym typeface="Arial"/>
              </a:rPr>
              <a:t> </a:t>
            </a:r>
            <a:r>
              <a:rPr b="1" lang="en-US" sz="7200">
                <a:latin typeface="Arial"/>
                <a:ea typeface="Arial"/>
                <a:cs typeface="Arial"/>
                <a:sym typeface="Arial"/>
              </a:rPr>
              <a:t>for this power point, sample exercises &amp; lessons for K to 8 in the eBook.</a:t>
            </a:r>
            <a:endParaRPr/>
          </a:p>
          <a:p>
            <a:pPr indent="0" lvl="0" marL="0" rtl="0" algn="l">
              <a:lnSpc>
                <a:spcPct val="90000"/>
              </a:lnSpc>
              <a:spcBef>
                <a:spcPts val="1000"/>
              </a:spcBef>
              <a:spcAft>
                <a:spcPts val="0"/>
              </a:spcAft>
              <a:buClr>
                <a:schemeClr val="dk1"/>
              </a:buClr>
              <a:buSzPct val="100000"/>
              <a:buNone/>
            </a:pPr>
            <a:r>
              <a:t/>
            </a:r>
            <a:endParaRPr b="1" sz="7200">
              <a:solidFill>
                <a:srgbClr val="00B0F0"/>
              </a:solidFill>
              <a:latin typeface="Arial"/>
              <a:ea typeface="Arial"/>
              <a:cs typeface="Arial"/>
              <a:sym typeface="Arial"/>
            </a:endParaRPr>
          </a:p>
          <a:p>
            <a:pPr indent="0" lvl="0" marL="0" rtl="0" algn="l">
              <a:lnSpc>
                <a:spcPct val="90000"/>
              </a:lnSpc>
              <a:spcBef>
                <a:spcPts val="1000"/>
              </a:spcBef>
              <a:spcAft>
                <a:spcPts val="0"/>
              </a:spcAft>
              <a:buClr>
                <a:srgbClr val="00B0F0"/>
              </a:buClr>
              <a:buSzPct val="100000"/>
              <a:buNone/>
            </a:pPr>
            <a:r>
              <a:rPr b="1" lang="en-US" sz="7200">
                <a:solidFill>
                  <a:srgbClr val="00B0F0"/>
                </a:solidFill>
                <a:latin typeface="Arial"/>
                <a:ea typeface="Arial"/>
                <a:cs typeface="Arial"/>
                <a:sym typeface="Arial"/>
              </a:rPr>
              <a:t>A DEMO PACK in JUNE?</a:t>
            </a:r>
            <a:endParaRPr/>
          </a:p>
          <a:p>
            <a:pPr indent="0" lvl="0" marL="0" rtl="0" algn="l">
              <a:lnSpc>
                <a:spcPct val="90000"/>
              </a:lnSpc>
              <a:spcBef>
                <a:spcPts val="1000"/>
              </a:spcBef>
              <a:spcAft>
                <a:spcPts val="0"/>
              </a:spcAft>
              <a:buClr>
                <a:schemeClr val="accent4"/>
              </a:buClr>
              <a:buSzPct val="100000"/>
              <a:buNone/>
            </a:pPr>
            <a:r>
              <a:rPr b="1" lang="en-US" sz="7200">
                <a:solidFill>
                  <a:schemeClr val="accent4"/>
                </a:solidFill>
                <a:latin typeface="Arial"/>
                <a:ea typeface="Arial"/>
                <a:cs typeface="Arial"/>
                <a:sym typeface="Arial"/>
              </a:rPr>
              <a:t>Marketing Needs around the world.</a:t>
            </a:r>
            <a:endParaRPr/>
          </a:p>
          <a:p>
            <a:pPr indent="0" lvl="0" marL="0" rtl="0" algn="l">
              <a:lnSpc>
                <a:spcPct val="90000"/>
              </a:lnSpc>
              <a:spcBef>
                <a:spcPts val="0"/>
              </a:spcBef>
              <a:spcAft>
                <a:spcPts val="0"/>
              </a:spcAft>
              <a:buClr>
                <a:schemeClr val="dk1"/>
              </a:buClr>
              <a:buSzPct val="100000"/>
              <a:buNone/>
            </a:pPr>
            <a:r>
              <a:t/>
            </a:r>
            <a:endParaRPr sz="7200">
              <a:solidFill>
                <a:schemeClr val="lt1"/>
              </a:solidFill>
              <a:latin typeface="Arial"/>
              <a:ea typeface="Arial"/>
              <a:cs typeface="Arial"/>
              <a:sym typeface="Arial"/>
            </a:endParaRPr>
          </a:p>
          <a:p>
            <a:pPr indent="0" lvl="0" marL="0" rtl="0" algn="l">
              <a:lnSpc>
                <a:spcPct val="90000"/>
              </a:lnSpc>
              <a:spcBef>
                <a:spcPts val="0"/>
              </a:spcBef>
              <a:spcAft>
                <a:spcPts val="0"/>
              </a:spcAft>
              <a:buClr>
                <a:schemeClr val="dk1"/>
              </a:buClr>
              <a:buSzPct val="100000"/>
              <a:buNone/>
            </a:pPr>
            <a:r>
              <a:t/>
            </a:r>
            <a:endParaRPr sz="7200">
              <a:solidFill>
                <a:schemeClr val="lt1"/>
              </a:solidFill>
              <a:latin typeface="Arial"/>
              <a:ea typeface="Arial"/>
              <a:cs typeface="Arial"/>
              <a:sym typeface="Arial"/>
            </a:endParaRPr>
          </a:p>
          <a:p>
            <a:pPr indent="0" lvl="0" marL="0" rtl="0" algn="l">
              <a:lnSpc>
                <a:spcPct val="90000"/>
              </a:lnSpc>
              <a:spcBef>
                <a:spcPts val="0"/>
              </a:spcBef>
              <a:spcAft>
                <a:spcPts val="0"/>
              </a:spcAft>
              <a:buClr>
                <a:schemeClr val="dk1"/>
              </a:buClr>
              <a:buSzPct val="100000"/>
              <a:buNone/>
            </a:pPr>
            <a:r>
              <a:t/>
            </a:r>
            <a:endParaRPr sz="7200">
              <a:solidFill>
                <a:schemeClr val="lt1"/>
              </a:solidFill>
              <a:latin typeface="Arial"/>
              <a:ea typeface="Arial"/>
              <a:cs typeface="Arial"/>
              <a:sym typeface="Arial"/>
            </a:endParaRPr>
          </a:p>
          <a:p>
            <a:pPr indent="0" lvl="0" marL="0" rtl="0" algn="l">
              <a:lnSpc>
                <a:spcPct val="90000"/>
              </a:lnSpc>
              <a:spcBef>
                <a:spcPts val="0"/>
              </a:spcBef>
              <a:spcAft>
                <a:spcPts val="0"/>
              </a:spcAft>
              <a:buClr>
                <a:srgbClr val="00B0F0"/>
              </a:buClr>
              <a:buSzPct val="100000"/>
              <a:buNone/>
            </a:pPr>
            <a:r>
              <a:rPr lang="en-US" sz="7200">
                <a:solidFill>
                  <a:srgbClr val="00B0F0"/>
                </a:solidFill>
                <a:latin typeface="Arial"/>
                <a:ea typeface="Arial"/>
                <a:cs typeface="Arial"/>
                <a:sym typeface="Arial"/>
              </a:rPr>
              <a:t>IF INTERESTED:</a:t>
            </a:r>
            <a:endParaRPr/>
          </a:p>
          <a:p>
            <a:pPr indent="0" lvl="0" marL="0" rtl="0" algn="l">
              <a:lnSpc>
                <a:spcPct val="90000"/>
              </a:lnSpc>
              <a:spcBef>
                <a:spcPts val="0"/>
              </a:spcBef>
              <a:spcAft>
                <a:spcPts val="0"/>
              </a:spcAft>
              <a:buClr>
                <a:schemeClr val="dk1"/>
              </a:buClr>
              <a:buSzPct val="100000"/>
              <a:buNone/>
            </a:pPr>
            <a:r>
              <a:t/>
            </a:r>
            <a:endParaRPr b="1" sz="7200">
              <a:solidFill>
                <a:schemeClr val="lt1"/>
              </a:solidFill>
              <a:latin typeface="Arial"/>
              <a:ea typeface="Arial"/>
              <a:cs typeface="Arial"/>
              <a:sym typeface="Arial"/>
            </a:endParaRPr>
          </a:p>
          <a:p>
            <a:pPr indent="0" lvl="0" marL="0" rtl="0" algn="l">
              <a:lnSpc>
                <a:spcPct val="90000"/>
              </a:lnSpc>
              <a:spcBef>
                <a:spcPts val="0"/>
              </a:spcBef>
              <a:spcAft>
                <a:spcPts val="0"/>
              </a:spcAft>
              <a:buClr>
                <a:schemeClr val="accent4"/>
              </a:buClr>
              <a:buSzPct val="100000"/>
              <a:buNone/>
            </a:pPr>
            <a:r>
              <a:rPr b="1" lang="en-US" sz="7200">
                <a:solidFill>
                  <a:schemeClr val="accent4"/>
                </a:solidFill>
                <a:latin typeface="Arial"/>
                <a:ea typeface="Arial"/>
                <a:cs typeface="Arial"/>
                <a:sym typeface="Arial"/>
              </a:rPr>
              <a:t>Contact  me personally at …</a:t>
            </a:r>
            <a:endParaRPr/>
          </a:p>
          <a:p>
            <a:pPr indent="0" lvl="0" marL="0" rtl="0" algn="l">
              <a:lnSpc>
                <a:spcPct val="90000"/>
              </a:lnSpc>
              <a:spcBef>
                <a:spcPts val="0"/>
              </a:spcBef>
              <a:spcAft>
                <a:spcPts val="0"/>
              </a:spcAft>
              <a:buClr>
                <a:schemeClr val="dk1"/>
              </a:buClr>
              <a:buSzPct val="100000"/>
              <a:buNone/>
            </a:pPr>
            <a:r>
              <a:t/>
            </a:r>
            <a:endParaRPr b="1" sz="7200">
              <a:solidFill>
                <a:schemeClr val="lt1"/>
              </a:solidFill>
              <a:latin typeface="Arial"/>
              <a:ea typeface="Arial"/>
              <a:cs typeface="Arial"/>
              <a:sym typeface="Arial"/>
            </a:endParaRPr>
          </a:p>
          <a:p>
            <a:pPr indent="0" lvl="0" marL="0" rtl="0" algn="l">
              <a:lnSpc>
                <a:spcPct val="90000"/>
              </a:lnSpc>
              <a:spcBef>
                <a:spcPts val="0"/>
              </a:spcBef>
              <a:spcAft>
                <a:spcPts val="0"/>
              </a:spcAft>
              <a:buClr>
                <a:schemeClr val="lt1"/>
              </a:buClr>
              <a:buSzPct val="100000"/>
              <a:buNone/>
            </a:pPr>
            <a:r>
              <a:rPr b="1" lang="en-US" sz="7200">
                <a:solidFill>
                  <a:schemeClr val="lt1"/>
                </a:solidFill>
                <a:latin typeface="Arial"/>
                <a:ea typeface="Arial"/>
                <a:cs typeface="Arial"/>
                <a:sym typeface="Arial"/>
              </a:rPr>
              <a:t>rudyneufeld@umathx.com</a:t>
            </a:r>
            <a:endParaRPr>
              <a:solidFill>
                <a:schemeClr val="lt1"/>
              </a:solidFill>
            </a:endParaRPr>
          </a:p>
        </p:txBody>
      </p:sp>
      <p:pic>
        <p:nvPicPr>
          <p:cNvPr id="497" name="Google Shape;497;p44"/>
          <p:cNvPicPr preferRelativeResize="0"/>
          <p:nvPr/>
        </p:nvPicPr>
        <p:blipFill rotWithShape="1">
          <a:blip r:embed="rId5">
            <a:alphaModFix/>
          </a:blip>
          <a:srcRect b="0" l="0" r="0" t="0"/>
          <a:stretch/>
        </p:blipFill>
        <p:spPr>
          <a:xfrm>
            <a:off x="3842272" y="1039541"/>
            <a:ext cx="8591314" cy="4138829"/>
          </a:xfrm>
          <a:prstGeom prst="rect">
            <a:avLst/>
          </a:prstGeom>
          <a:noFill/>
          <a:ln>
            <a:noFill/>
          </a:ln>
        </p:spPr>
      </p:pic>
      <p:sp>
        <p:nvSpPr>
          <p:cNvPr id="498" name="Google Shape;498;p44"/>
          <p:cNvSpPr txBox="1"/>
          <p:nvPr/>
        </p:nvSpPr>
        <p:spPr>
          <a:xfrm>
            <a:off x="237063" y="283500"/>
            <a:ext cx="11255604" cy="7560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313">
                <a:solidFill>
                  <a:schemeClr val="lt2"/>
                </a:solidFill>
                <a:latin typeface="Open Sans ExtraBold"/>
                <a:ea typeface="Open Sans ExtraBold"/>
                <a:cs typeface="Open Sans ExtraBold"/>
                <a:sym typeface="Open Sans ExtraBold"/>
              </a:rPr>
              <a:t>NEED HELP … Marketing/Education </a:t>
            </a:r>
            <a:endParaRPr/>
          </a:p>
        </p:txBody>
      </p:sp>
      <p:pic>
        <p:nvPicPr>
          <p:cNvPr descr=" invite" id="499" name="Google Shape;499;p44">
            <a:hlinkClick r:id="rId6"/>
          </p:cNvPr>
          <p:cNvPicPr preferRelativeResize="0"/>
          <p:nvPr/>
        </p:nvPicPr>
        <p:blipFill rotWithShape="1">
          <a:blip r:embed="rId7">
            <a:alphaModFix/>
          </a:blip>
          <a:srcRect b="0" l="0" r="0" t="0"/>
          <a:stretch/>
        </p:blipFill>
        <p:spPr>
          <a:xfrm>
            <a:off x="801578" y="3946500"/>
            <a:ext cx="2742488" cy="2628000"/>
          </a:xfrm>
          <a:prstGeom prst="rect">
            <a:avLst/>
          </a:prstGeom>
          <a:noFill/>
          <a:ln>
            <a:noFill/>
          </a:ln>
        </p:spPr>
      </p:pic>
      <p:sp>
        <p:nvSpPr>
          <p:cNvPr id="500" name="Google Shape;500;p44"/>
          <p:cNvSpPr txBox="1"/>
          <p:nvPr/>
        </p:nvSpPr>
        <p:spPr>
          <a:xfrm>
            <a:off x="4016023" y="4334638"/>
            <a:ext cx="7945606" cy="227754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KaiBot in Kainundrum</a:t>
            </a:r>
            <a:r>
              <a:rPr lang="en-US" sz="1800">
                <a:solidFill>
                  <a:schemeClr val="dk1"/>
                </a:solidFill>
                <a:latin typeface="Arial"/>
                <a:ea typeface="Arial"/>
                <a:cs typeface="Arial"/>
                <a:sym typeface="Arial"/>
              </a:rPr>
              <a:t> by associates in New Zealand, as well as our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350 page lesson resource are now in 5 continents.</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My team and I offer all - </a:t>
            </a:r>
            <a:r>
              <a:rPr b="1" lang="en-US" sz="1800">
                <a:solidFill>
                  <a:schemeClr val="dk1"/>
                </a:solidFill>
                <a:latin typeface="Arial"/>
                <a:ea typeface="Arial"/>
                <a:cs typeface="Arial"/>
                <a:sym typeface="Arial"/>
              </a:rPr>
              <a:t>teachers, students, schools, districts</a:t>
            </a:r>
            <a:r>
              <a:rPr lang="en-US" sz="1800">
                <a:solidFill>
                  <a:schemeClr val="dk1"/>
                </a:solidFill>
                <a:latin typeface="Arial"/>
                <a:ea typeface="Arial"/>
                <a:cs typeface="Arial"/>
                <a:sym typeface="Arial"/>
              </a:rPr>
              <a:t> - resources, support and lessons written to make a coding curriculum come alive.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For more information, click on the graphic link to the left.</a:t>
            </a:r>
            <a:endParaRPr b="1" sz="1400">
              <a:solidFill>
                <a:schemeClr val="dk1"/>
              </a:solidFill>
              <a:latin typeface="Arial"/>
              <a:ea typeface="Arial"/>
              <a:cs typeface="Arial"/>
              <a:sym typeface="Arial"/>
            </a:endParaRPr>
          </a:p>
          <a:p>
            <a:pPr indent="0" lvl="0" marL="0" marR="0" rtl="0" algn="l">
              <a:spcBef>
                <a:spcPts val="0"/>
              </a:spcBef>
              <a:spcAft>
                <a:spcPts val="0"/>
              </a:spcAft>
              <a:buNone/>
            </a:pPr>
            <a:r>
              <a:t/>
            </a:r>
            <a:endParaRPr sz="800">
              <a:solidFill>
                <a:schemeClr val="lt1"/>
              </a:solidFill>
              <a:latin typeface="Calibri"/>
              <a:ea typeface="Calibri"/>
              <a:cs typeface="Calibri"/>
              <a:sym typeface="Calibri"/>
            </a:endParaRPr>
          </a:p>
          <a:p>
            <a:pPr indent="0" lvl="0" marL="0" marR="0" rtl="0" algn="l">
              <a:spcBef>
                <a:spcPts val="0"/>
              </a:spcBef>
              <a:spcAft>
                <a:spcPts val="0"/>
              </a:spcAft>
              <a:buNone/>
            </a:pPr>
            <a:r>
              <a:rPr b="1" lang="en-US" sz="800">
                <a:solidFill>
                  <a:schemeClr val="accent2"/>
                </a:solidFill>
                <a:latin typeface="Calibri"/>
                <a:ea typeface="Calibri"/>
                <a:cs typeface="Calibri"/>
                <a:sym typeface="Calibri"/>
              </a:rPr>
              <a:t>     </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100"/>
                                  </p:stCondLst>
                                  <p:childTnLst>
                                    <p:set>
                                      <p:cBhvr>
                                        <p:cTn dur="1" fill="hold">
                                          <p:stCondLst>
                                            <p:cond delay="0"/>
                                          </p:stCondLst>
                                        </p:cTn>
                                        <p:tgtEl>
                                          <p:spTgt spid="498"/>
                                        </p:tgtEl>
                                        <p:attrNameLst>
                                          <p:attrName>style.visibility</p:attrName>
                                        </p:attrNameLst>
                                      </p:cBhvr>
                                      <p:to>
                                        <p:strVal val="visible"/>
                                      </p:to>
                                    </p:set>
                                    <p:anim calcmode="lin" valueType="num">
                                      <p:cBhvr additive="base">
                                        <p:cTn dur="1500"/>
                                        <p:tgtEl>
                                          <p:spTgt spid="49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descr="A child holding a tablet&#10;&#10;Description automatically generated with medium confidence" id="123" name="Google Shape;123;p5"/>
          <p:cNvPicPr preferRelativeResize="0"/>
          <p:nvPr/>
        </p:nvPicPr>
        <p:blipFill rotWithShape="1">
          <a:blip r:embed="rId3">
            <a:alphaModFix/>
          </a:blip>
          <a:srcRect b="0" l="0" r="0" t="0"/>
          <a:stretch/>
        </p:blipFill>
        <p:spPr>
          <a:xfrm>
            <a:off x="-1" y="-1"/>
            <a:ext cx="12420133" cy="685800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descr="A picture containing text, electronics, computer, screenshot&#10;&#10;Description automatically generated" id="128" name="Google Shape;128;p6"/>
          <p:cNvPicPr preferRelativeResize="0"/>
          <p:nvPr/>
        </p:nvPicPr>
        <p:blipFill rotWithShape="1">
          <a:blip r:embed="rId3">
            <a:alphaModFix/>
          </a:blip>
          <a:srcRect b="0" l="0" r="0" t="0"/>
          <a:stretch/>
        </p:blipFill>
        <p:spPr>
          <a:xfrm>
            <a:off x="1959849" y="0"/>
            <a:ext cx="8180863" cy="6858000"/>
          </a:xfrm>
          <a:prstGeom prst="rect">
            <a:avLst/>
          </a:prstGeom>
          <a:noFill/>
          <a:ln cap="flat" cmpd="sng" w="9525">
            <a:solidFill>
              <a:schemeClr val="accent1"/>
            </a:solidFill>
            <a:prstDash val="solid"/>
            <a:round/>
            <a:headEnd len="sm" w="sm" type="none"/>
            <a:tailEnd len="sm" w="sm" type="none"/>
          </a:ln>
        </p:spPr>
      </p:pic>
      <p:sp>
        <p:nvSpPr>
          <p:cNvPr id="129" name="Google Shape;129;p6"/>
          <p:cNvSpPr txBox="1"/>
          <p:nvPr/>
        </p:nvSpPr>
        <p:spPr>
          <a:xfrm>
            <a:off x="1959849" y="720577"/>
            <a:ext cx="186031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accent1"/>
                </a:solidFill>
                <a:latin typeface="Arial"/>
                <a:ea typeface="Arial"/>
                <a:cs typeface="Arial"/>
                <a:sym typeface="Arial"/>
              </a:rPr>
              <a:t>SAMPLE PAGES</a:t>
            </a:r>
            <a:endParaRPr b="1" sz="2000">
              <a:solidFill>
                <a:schemeClr val="accen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7"/>
          <p:cNvSpPr txBox="1"/>
          <p:nvPr/>
        </p:nvSpPr>
        <p:spPr>
          <a:xfrm>
            <a:off x="644456" y="442430"/>
            <a:ext cx="10668811" cy="79175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accent2"/>
                </a:solidFill>
                <a:latin typeface="Arial"/>
                <a:ea typeface="Arial"/>
                <a:cs typeface="Arial"/>
                <a:sym typeface="Arial"/>
              </a:rPr>
              <a:t>LESSON/COURSE OUTLINE</a:t>
            </a:r>
            <a:endParaRPr/>
          </a:p>
          <a:p>
            <a:pPr indent="0" lvl="0" marL="0" marR="0" rtl="0" algn="l">
              <a:spcBef>
                <a:spcPts val="300"/>
              </a:spcBef>
              <a:spcAft>
                <a:spcPts val="0"/>
              </a:spcAft>
              <a:buNone/>
            </a:pPr>
            <a:r>
              <a:rPr b="1" lang="en-US" sz="1800">
                <a:solidFill>
                  <a:schemeClr val="accent1"/>
                </a:solidFill>
                <a:latin typeface="Arial"/>
                <a:ea typeface="Arial"/>
                <a:cs typeface="Arial"/>
                <a:sym typeface="Arial"/>
              </a:rPr>
              <a:t>“</a:t>
            </a:r>
            <a:r>
              <a:rPr b="1" lang="en-US" sz="1800">
                <a:solidFill>
                  <a:schemeClr val="accent2"/>
                </a:solidFill>
                <a:latin typeface="Arial"/>
                <a:ea typeface="Arial"/>
                <a:cs typeface="Arial"/>
                <a:sym typeface="Arial"/>
              </a:rPr>
              <a:t>First Steps in Coding Through Mathematical Thinking and Game-Based Learning</a:t>
            </a:r>
            <a:r>
              <a:rPr b="1" lang="en-US" sz="1800">
                <a:solidFill>
                  <a:schemeClr val="accent1"/>
                </a:solidFill>
                <a:latin typeface="Arial"/>
                <a:ea typeface="Arial"/>
                <a:cs typeface="Arial"/>
                <a:sym typeface="Arial"/>
              </a:rPr>
              <a:t>” by Neufeld</a:t>
            </a:r>
            <a:endParaRPr b="1" sz="3200">
              <a:solidFill>
                <a:schemeClr val="accent2"/>
              </a:solidFill>
              <a:latin typeface="Arial"/>
              <a:ea typeface="Arial"/>
              <a:cs typeface="Arial"/>
              <a:sym typeface="Arial"/>
            </a:endParaRPr>
          </a:p>
          <a:p>
            <a:pPr indent="-457200" lvl="0" marL="457200" marR="0" rtl="0" algn="l">
              <a:spcBef>
                <a:spcPts val="300"/>
              </a:spcBef>
              <a:spcAft>
                <a:spcPts val="0"/>
              </a:spcAft>
              <a:buClr>
                <a:srgbClr val="548DD4"/>
              </a:buClr>
              <a:buSzPts val="2800"/>
              <a:buFont typeface="Arial"/>
              <a:buAutoNum type="arabicPeriod"/>
            </a:pPr>
            <a:r>
              <a:rPr b="1" lang="en-US" sz="2800">
                <a:solidFill>
                  <a:srgbClr val="548DD4"/>
                </a:solidFill>
                <a:latin typeface="Arial"/>
                <a:ea typeface="Arial"/>
                <a:cs typeface="Arial"/>
                <a:sym typeface="Arial"/>
              </a:rPr>
              <a:t>Coding – An Introduction</a:t>
            </a:r>
            <a:endParaRPr/>
          </a:p>
          <a:p>
            <a:pPr indent="-457200" lvl="0" marL="457200" marR="0" rtl="0" algn="l">
              <a:spcBef>
                <a:spcPts val="300"/>
              </a:spcBef>
              <a:spcAft>
                <a:spcPts val="0"/>
              </a:spcAft>
              <a:buClr>
                <a:srgbClr val="548DD4"/>
              </a:buClr>
              <a:buSzPts val="2800"/>
              <a:buFont typeface="Arial"/>
              <a:buAutoNum type="arabicPeriod"/>
            </a:pPr>
            <a:r>
              <a:rPr b="1" lang="en-US" sz="2800">
                <a:solidFill>
                  <a:srgbClr val="548DD4"/>
                </a:solidFill>
                <a:latin typeface="Arial"/>
                <a:ea typeface="Arial"/>
                <a:cs typeface="Arial"/>
                <a:sym typeface="Arial"/>
              </a:rPr>
              <a:t>Walking the Code</a:t>
            </a:r>
            <a:endParaRPr/>
          </a:p>
          <a:p>
            <a:pPr indent="-457200" lvl="0" marL="457200" marR="0" rtl="0" algn="l">
              <a:spcBef>
                <a:spcPts val="300"/>
              </a:spcBef>
              <a:spcAft>
                <a:spcPts val="0"/>
              </a:spcAft>
              <a:buClr>
                <a:srgbClr val="548DD4"/>
              </a:buClr>
              <a:buSzPts val="2800"/>
              <a:buFont typeface="Arial"/>
              <a:buAutoNum type="arabicPeriod"/>
            </a:pPr>
            <a:r>
              <a:rPr b="1" lang="en-US" sz="2800">
                <a:solidFill>
                  <a:srgbClr val="548DD4"/>
                </a:solidFill>
                <a:latin typeface="Arial"/>
                <a:ea typeface="Arial"/>
                <a:cs typeface="Arial"/>
                <a:sym typeface="Arial"/>
              </a:rPr>
              <a:t>Coding KaiBot with Cards			</a:t>
            </a:r>
            <a:endParaRPr/>
          </a:p>
          <a:p>
            <a:pPr indent="-457200" lvl="0" marL="457200" marR="0" rtl="0" algn="l">
              <a:spcBef>
                <a:spcPts val="300"/>
              </a:spcBef>
              <a:spcAft>
                <a:spcPts val="0"/>
              </a:spcAft>
              <a:buClr>
                <a:srgbClr val="548DD4"/>
              </a:buClr>
              <a:buSzPts val="2800"/>
              <a:buFont typeface="Arial"/>
              <a:buAutoNum type="arabicPeriod"/>
            </a:pPr>
            <a:r>
              <a:rPr b="1" lang="en-US" sz="2800">
                <a:solidFill>
                  <a:srgbClr val="548DD4"/>
                </a:solidFill>
                <a:latin typeface="Arial"/>
                <a:ea typeface="Arial"/>
                <a:cs typeface="Arial"/>
                <a:sym typeface="Arial"/>
              </a:rPr>
              <a:t>Basic Screen-Free Coding</a:t>
            </a:r>
            <a:endParaRPr/>
          </a:p>
          <a:p>
            <a:pPr indent="-457200" lvl="0" marL="457200" marR="0" rtl="0" algn="l">
              <a:spcBef>
                <a:spcPts val="300"/>
              </a:spcBef>
              <a:spcAft>
                <a:spcPts val="0"/>
              </a:spcAft>
              <a:buClr>
                <a:srgbClr val="548DD4"/>
              </a:buClr>
              <a:buSzPts val="2800"/>
              <a:buFont typeface="Arial"/>
              <a:buAutoNum type="arabicPeriod"/>
            </a:pPr>
            <a:r>
              <a:rPr b="1" lang="en-US" sz="2800">
                <a:solidFill>
                  <a:srgbClr val="548DD4"/>
                </a:solidFill>
                <a:latin typeface="Arial"/>
                <a:ea typeface="Arial"/>
                <a:cs typeface="Arial"/>
                <a:sym typeface="Arial"/>
              </a:rPr>
              <a:t>Advanced Screen-Free Coding</a:t>
            </a:r>
            <a:endParaRPr/>
          </a:p>
          <a:p>
            <a:pPr indent="-457200" lvl="0" marL="457200" marR="0" rtl="0" algn="l">
              <a:spcBef>
                <a:spcPts val="300"/>
              </a:spcBef>
              <a:spcAft>
                <a:spcPts val="0"/>
              </a:spcAft>
              <a:buClr>
                <a:srgbClr val="548DD4"/>
              </a:buClr>
              <a:buSzPts val="2800"/>
              <a:buFont typeface="Arial"/>
              <a:buAutoNum type="arabicPeriod"/>
            </a:pPr>
            <a:r>
              <a:rPr b="1" lang="en-US" sz="2800">
                <a:solidFill>
                  <a:srgbClr val="548DD4"/>
                </a:solidFill>
                <a:latin typeface="Arial"/>
                <a:ea typeface="Arial"/>
                <a:cs typeface="Arial"/>
                <a:sym typeface="Arial"/>
              </a:rPr>
              <a:t>Screen-Free Coding within Lite</a:t>
            </a:r>
            <a:endParaRPr/>
          </a:p>
          <a:p>
            <a:pPr indent="-457200" lvl="0" marL="457200" marR="0" rtl="0" algn="l">
              <a:spcBef>
                <a:spcPts val="300"/>
              </a:spcBef>
              <a:spcAft>
                <a:spcPts val="0"/>
              </a:spcAft>
              <a:buClr>
                <a:srgbClr val="548DD4"/>
              </a:buClr>
              <a:buSzPts val="2800"/>
              <a:buFont typeface="Arial"/>
              <a:buAutoNum type="arabicPeriod"/>
            </a:pPr>
            <a:r>
              <a:rPr b="1" lang="en-US" sz="2800">
                <a:solidFill>
                  <a:srgbClr val="548DD4"/>
                </a:solidFill>
                <a:latin typeface="Arial"/>
                <a:ea typeface="Arial"/>
                <a:cs typeface="Arial"/>
                <a:sym typeface="Arial"/>
              </a:rPr>
              <a:t>Screen-Free Coding to Block Coding</a:t>
            </a:r>
            <a:endParaRPr/>
          </a:p>
          <a:p>
            <a:pPr indent="-457200" lvl="0" marL="457200" marR="0" rtl="0" algn="l">
              <a:spcBef>
                <a:spcPts val="300"/>
              </a:spcBef>
              <a:spcAft>
                <a:spcPts val="0"/>
              </a:spcAft>
              <a:buClr>
                <a:srgbClr val="548DD4"/>
              </a:buClr>
              <a:buSzPts val="2800"/>
              <a:buFont typeface="Arial"/>
              <a:buAutoNum type="arabicPeriod"/>
            </a:pPr>
            <a:r>
              <a:rPr b="1" lang="en-US" sz="2800">
                <a:solidFill>
                  <a:srgbClr val="548DD4"/>
                </a:solidFill>
                <a:latin typeface="Arial"/>
                <a:ea typeface="Arial"/>
                <a:cs typeface="Arial"/>
                <a:sym typeface="Arial"/>
              </a:rPr>
              <a:t>Advanced Block Coding</a:t>
            </a:r>
            <a:endParaRPr/>
          </a:p>
          <a:p>
            <a:pPr indent="-457200" lvl="0" marL="457200" marR="0" rtl="0" algn="l">
              <a:spcBef>
                <a:spcPts val="300"/>
              </a:spcBef>
              <a:spcAft>
                <a:spcPts val="0"/>
              </a:spcAft>
              <a:buClr>
                <a:srgbClr val="548DD4"/>
              </a:buClr>
              <a:buSzPts val="2800"/>
              <a:buFont typeface="Arial"/>
              <a:buAutoNum type="arabicPeriod"/>
            </a:pPr>
            <a:r>
              <a:rPr b="1" lang="en-US" sz="2800">
                <a:solidFill>
                  <a:srgbClr val="548DD4"/>
                </a:solidFill>
                <a:latin typeface="Arial"/>
                <a:ea typeface="Arial"/>
                <a:cs typeface="Arial"/>
                <a:sym typeface="Arial"/>
              </a:rPr>
              <a:t>Ideas &amp; Solutions in Advanced Block Coding</a:t>
            </a:r>
            <a:endParaRPr/>
          </a:p>
          <a:p>
            <a:pPr indent="-457200" lvl="0" marL="457200" marR="0" rtl="0" algn="l">
              <a:spcBef>
                <a:spcPts val="300"/>
              </a:spcBef>
              <a:spcAft>
                <a:spcPts val="0"/>
              </a:spcAft>
              <a:buClr>
                <a:srgbClr val="548DD4"/>
              </a:buClr>
              <a:buSzPts val="2800"/>
              <a:buFont typeface="Arial"/>
              <a:buAutoNum type="arabicPeriod"/>
            </a:pPr>
            <a:r>
              <a:rPr b="1" lang="en-US" sz="2800">
                <a:solidFill>
                  <a:srgbClr val="548DD4"/>
                </a:solidFill>
                <a:latin typeface="Arial"/>
                <a:ea typeface="Arial"/>
                <a:cs typeface="Arial"/>
                <a:sym typeface="Arial"/>
              </a:rPr>
              <a:t>Game-Based Learning through Coding</a:t>
            </a:r>
            <a:endParaRPr/>
          </a:p>
          <a:p>
            <a:pPr indent="-457200" lvl="0" marL="457200" marR="0" rtl="0" algn="l">
              <a:spcBef>
                <a:spcPts val="300"/>
              </a:spcBef>
              <a:spcAft>
                <a:spcPts val="0"/>
              </a:spcAft>
              <a:buClr>
                <a:srgbClr val="548DD4"/>
              </a:buClr>
              <a:buSzPts val="2800"/>
              <a:buFont typeface="Arial"/>
              <a:buAutoNum type="arabicPeriod"/>
            </a:pPr>
            <a:r>
              <a:rPr b="1" lang="en-US" sz="2800">
                <a:solidFill>
                  <a:srgbClr val="548DD4"/>
                </a:solidFill>
                <a:latin typeface="Arial"/>
                <a:ea typeface="Arial"/>
                <a:cs typeface="Arial"/>
                <a:sym typeface="Arial"/>
              </a:rPr>
              <a:t>Lesson Plans to Code Within Curriculum</a:t>
            </a:r>
            <a:endParaRPr/>
          </a:p>
          <a:p>
            <a:pPr indent="0" lvl="0" marL="0" marR="0" rtl="0" algn="l">
              <a:spcBef>
                <a:spcPts val="300"/>
              </a:spcBef>
              <a:spcAft>
                <a:spcPts val="0"/>
              </a:spcAft>
              <a:buNone/>
            </a:pPr>
            <a:r>
              <a:t/>
            </a:r>
            <a:endParaRPr b="1" sz="1800">
              <a:solidFill>
                <a:schemeClr val="accent2"/>
              </a:solidFill>
              <a:latin typeface="Arial"/>
              <a:ea typeface="Arial"/>
              <a:cs typeface="Arial"/>
              <a:sym typeface="Arial"/>
            </a:endParaRPr>
          </a:p>
          <a:p>
            <a:pPr indent="-279400" lvl="0" marL="457200" marR="0" rtl="0" algn="l">
              <a:spcBef>
                <a:spcPts val="300"/>
              </a:spcBef>
              <a:spcAft>
                <a:spcPts val="0"/>
              </a:spcAft>
              <a:buClr>
                <a:schemeClr val="dk1"/>
              </a:buClr>
              <a:buSzPts val="2800"/>
              <a:buFont typeface="Calibri"/>
              <a:buNone/>
            </a:pPr>
            <a:r>
              <a:t/>
            </a:r>
            <a:endParaRPr b="1" sz="2800">
              <a:solidFill>
                <a:srgbClr val="548DD4"/>
              </a:solidFill>
              <a:latin typeface="Arial"/>
              <a:ea typeface="Arial"/>
              <a:cs typeface="Arial"/>
              <a:sym typeface="Arial"/>
            </a:endParaRPr>
          </a:p>
          <a:p>
            <a:pPr indent="0" lvl="0" marL="0" marR="0" rtl="0" algn="l">
              <a:spcBef>
                <a:spcPts val="300"/>
              </a:spcBef>
              <a:spcAft>
                <a:spcPts val="0"/>
              </a:spcAft>
              <a:buNone/>
            </a:pPr>
            <a:r>
              <a:t/>
            </a:r>
            <a:endParaRPr b="1" sz="2800">
              <a:solidFill>
                <a:srgbClr val="548DD4"/>
              </a:solidFill>
              <a:latin typeface="Arial"/>
              <a:ea typeface="Arial"/>
              <a:cs typeface="Arial"/>
              <a:sym typeface="Arial"/>
            </a:endParaRPr>
          </a:p>
          <a:p>
            <a:pPr indent="0" lvl="0" marL="0" marR="0" rtl="0" algn="l">
              <a:spcBef>
                <a:spcPts val="300"/>
              </a:spcBef>
              <a:spcAft>
                <a:spcPts val="0"/>
              </a:spcAft>
              <a:buNone/>
            </a:pPr>
            <a:r>
              <a:t/>
            </a:r>
            <a:endParaRPr b="1" sz="1800" u="sng">
              <a:solidFill>
                <a:schemeClr val="accent2"/>
              </a:solidFill>
              <a:latin typeface="Arial"/>
              <a:ea typeface="Arial"/>
              <a:cs typeface="Arial"/>
              <a:sym typeface="Arial"/>
              <a:hlinkClick r:id="rId3">
                <a:extLst>
                  <a:ext uri="{A12FA001-AC4F-418D-AE19-62706E023703}">
                    <ahyp:hlinkClr val="tx"/>
                  </a:ext>
                </a:extLst>
              </a:hlinkClick>
            </a:endParaRPr>
          </a:p>
          <a:p>
            <a:pPr indent="0" lvl="0" marL="0" marR="0" rtl="0" algn="l">
              <a:spcBef>
                <a:spcPts val="300"/>
              </a:spcBef>
              <a:spcAft>
                <a:spcPts val="0"/>
              </a:spcAft>
              <a:buNone/>
            </a:pPr>
            <a:r>
              <a:t/>
            </a:r>
            <a:endParaRPr sz="1600">
              <a:solidFill>
                <a:schemeClr val="dk1"/>
              </a:solidFill>
              <a:latin typeface="Times New Roman"/>
              <a:ea typeface="Times New Roman"/>
              <a:cs typeface="Times New Roman"/>
              <a:sym typeface="Times New Roman"/>
            </a:endParaRPr>
          </a:p>
        </p:txBody>
      </p:sp>
      <p:pic>
        <p:nvPicPr>
          <p:cNvPr id="135" name="Google Shape;135;p7"/>
          <p:cNvPicPr preferRelativeResize="0"/>
          <p:nvPr/>
        </p:nvPicPr>
        <p:blipFill rotWithShape="1">
          <a:blip r:embed="rId4">
            <a:alphaModFix/>
          </a:blip>
          <a:srcRect b="0" l="0" r="0" t="0"/>
          <a:stretch/>
        </p:blipFill>
        <p:spPr>
          <a:xfrm rot="314542">
            <a:off x="8899819" y="1562968"/>
            <a:ext cx="2894057" cy="373206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8"/>
          <p:cNvPicPr preferRelativeResize="0"/>
          <p:nvPr/>
        </p:nvPicPr>
        <p:blipFill rotWithShape="1">
          <a:blip r:embed="rId3">
            <a:alphaModFix/>
          </a:blip>
          <a:srcRect b="0" l="0" r="0" t="0"/>
          <a:stretch/>
        </p:blipFill>
        <p:spPr>
          <a:xfrm>
            <a:off x="205788" y="2380221"/>
            <a:ext cx="10563225" cy="4391025"/>
          </a:xfrm>
          <a:prstGeom prst="rect">
            <a:avLst/>
          </a:prstGeom>
          <a:noFill/>
          <a:ln>
            <a:noFill/>
          </a:ln>
        </p:spPr>
      </p:pic>
      <p:pic>
        <p:nvPicPr>
          <p:cNvPr descr="How to Build a Better Assembly Line | designnews.com" id="141" name="Google Shape;141;p8"/>
          <p:cNvPicPr preferRelativeResize="0"/>
          <p:nvPr/>
        </p:nvPicPr>
        <p:blipFill rotWithShape="1">
          <a:blip r:embed="rId4">
            <a:alphaModFix/>
          </a:blip>
          <a:srcRect b="0" l="0" r="0" t="0"/>
          <a:stretch/>
        </p:blipFill>
        <p:spPr>
          <a:xfrm>
            <a:off x="8957906" y="3081338"/>
            <a:ext cx="2970213" cy="1457325"/>
          </a:xfrm>
          <a:prstGeom prst="rect">
            <a:avLst/>
          </a:prstGeom>
          <a:noFill/>
          <a:ln>
            <a:noFill/>
          </a:ln>
        </p:spPr>
      </p:pic>
      <p:pic>
        <p:nvPicPr>
          <p:cNvPr id="142" name="Google Shape;142;p8"/>
          <p:cNvPicPr preferRelativeResize="0"/>
          <p:nvPr/>
        </p:nvPicPr>
        <p:blipFill rotWithShape="1">
          <a:blip r:embed="rId5">
            <a:alphaModFix/>
          </a:blip>
          <a:srcRect b="0" l="0" r="0" t="0"/>
          <a:stretch/>
        </p:blipFill>
        <p:spPr>
          <a:xfrm>
            <a:off x="90487" y="135281"/>
            <a:ext cx="12011025" cy="21907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9"/>
          <p:cNvPicPr preferRelativeResize="0"/>
          <p:nvPr>
            <p:ph idx="2" type="pic"/>
          </p:nvPr>
        </p:nvPicPr>
        <p:blipFill/>
        <p:spPr>
          <a:xfrm>
            <a:off x="4607686" y="2823248"/>
            <a:ext cx="3076629" cy="1388487"/>
          </a:xfrm>
          <a:prstGeom prst="rect">
            <a:avLst/>
          </a:prstGeom>
          <a:blipFill rotWithShape="1">
            <a:blip r:embed="rId3">
              <a:alphaModFix/>
            </a:blip>
            <a:stretch>
              <a:fillRect b="0" l="0" r="0" t="0"/>
            </a:stretch>
          </a:blipFill>
          <a:ln>
            <a:noFill/>
          </a:ln>
        </p:spPr>
      </p:pic>
      <p:sp>
        <p:nvSpPr>
          <p:cNvPr id="149" name="Google Shape;149;p9"/>
          <p:cNvSpPr txBox="1"/>
          <p:nvPr/>
        </p:nvSpPr>
        <p:spPr>
          <a:xfrm>
            <a:off x="1069535" y="6038959"/>
            <a:ext cx="981471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Arial"/>
                <a:ea typeface="Arial"/>
                <a:cs typeface="Arial"/>
                <a:sym typeface="Arial"/>
              </a:rPr>
              <a:t>We realize the importance of </a:t>
            </a:r>
            <a:r>
              <a:rPr b="1" lang="en-US" sz="1600">
                <a:solidFill>
                  <a:srgbClr val="000000"/>
                </a:solidFill>
                <a:latin typeface="Arial"/>
                <a:ea typeface="Arial"/>
                <a:cs typeface="Arial"/>
                <a:sym typeface="Arial"/>
              </a:rPr>
              <a:t>clear directions </a:t>
            </a:r>
            <a:r>
              <a:rPr lang="en-US" sz="1600">
                <a:solidFill>
                  <a:srgbClr val="000000"/>
                </a:solidFill>
                <a:latin typeface="Arial"/>
                <a:ea typeface="Arial"/>
                <a:cs typeface="Arial"/>
                <a:sym typeface="Arial"/>
              </a:rPr>
              <a:t>and of </a:t>
            </a:r>
            <a:r>
              <a:rPr b="1" lang="en-US" sz="1600">
                <a:solidFill>
                  <a:srgbClr val="000000"/>
                </a:solidFill>
                <a:latin typeface="Arial"/>
                <a:ea typeface="Arial"/>
                <a:cs typeface="Arial"/>
                <a:sym typeface="Arial"/>
              </a:rPr>
              <a:t>sequencing</a:t>
            </a:r>
            <a:r>
              <a:rPr lang="en-US" sz="1600">
                <a:solidFill>
                  <a:srgbClr val="000000"/>
                </a:solidFill>
                <a:latin typeface="Arial"/>
                <a:ea typeface="Arial"/>
                <a:cs typeface="Arial"/>
                <a:sym typeface="Arial"/>
              </a:rPr>
              <a:t> in ordering steps to plan our breakfast.  </a:t>
            </a:r>
            <a:endParaRPr/>
          </a:p>
        </p:txBody>
      </p:sp>
      <p:pic>
        <p:nvPicPr>
          <p:cNvPr id="150" name="Google Shape;150;p9"/>
          <p:cNvPicPr preferRelativeResize="0"/>
          <p:nvPr/>
        </p:nvPicPr>
        <p:blipFill rotWithShape="1">
          <a:blip r:embed="rId4">
            <a:alphaModFix/>
          </a:blip>
          <a:srcRect b="0" l="0" r="0" t="0"/>
          <a:stretch/>
        </p:blipFill>
        <p:spPr>
          <a:xfrm>
            <a:off x="557720" y="914399"/>
            <a:ext cx="10564745" cy="5047933"/>
          </a:xfrm>
          <a:prstGeom prst="rect">
            <a:avLst/>
          </a:prstGeom>
          <a:noFill/>
          <a:ln>
            <a:noFill/>
          </a:ln>
        </p:spPr>
      </p:pic>
      <p:sp>
        <p:nvSpPr>
          <p:cNvPr id="151" name="Google Shape;151;p9"/>
          <p:cNvSpPr txBox="1"/>
          <p:nvPr/>
        </p:nvSpPr>
        <p:spPr>
          <a:xfrm>
            <a:off x="31790" y="252997"/>
            <a:ext cx="12160209"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548DD4"/>
                </a:solidFill>
                <a:latin typeface="Arial"/>
                <a:ea typeface="Arial"/>
                <a:cs typeface="Arial"/>
                <a:sym typeface="Arial"/>
              </a:rPr>
              <a:t>Coding – Introduction .. Sequence within Breakfast .. Ch 1.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2021-11-14T22:52:32Z</dcterms:created>
  <dc:creator>Rudy Neufeld</dc:creator>
</cp:coreProperties>
</file>