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3"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9" r:id="rId43"/>
    <p:sldId id="300" r:id="rId44"/>
    <p:sldId id="301" r:id="rId45"/>
    <p:sldId id="302" r:id="rId46"/>
    <p:sldId id="303" r:id="rId47"/>
  </p:sldIdLst>
  <p:sldSz cx="12192000" cy="6858000"/>
  <p:notesSz cx="7010400" cy="9296400"/>
  <p:embeddedFontLst>
    <p:embeddedFont>
      <p:font typeface="Open Sans" panose="020B0606030504020204" pitchFamily="34" charset="0"/>
      <p:regular r:id="rId49"/>
      <p:bold r:id="rId50"/>
      <p:italic r:id="rId51"/>
      <p:boldItalic r:id="rId52"/>
    </p:embeddedFont>
    <p:embeddedFont>
      <p:font typeface="Open Sans ExtraBold" panose="020B0906030804020204" pitchFamily="34" charset="0"/>
      <p:bold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humzyRCVUhiKreH0IltiB8o47C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931560-5AED-4D6D-8F9E-5EA18F3FDC5E}">
  <a:tblStyle styleId="{82931560-5AED-4D6D-8F9E-5EA18F3FDC5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9F43413-E597-4CDF-80CF-17D63FFAF04F}" styleName="Table_1">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0" autoAdjust="0"/>
    <p:restoredTop sz="83026" autoAdjust="0"/>
  </p:normalViewPr>
  <p:slideViewPr>
    <p:cSldViewPr snapToGrid="0">
      <p:cViewPr varScale="1">
        <p:scale>
          <a:sx n="40" d="100"/>
          <a:sy n="40" d="100"/>
        </p:scale>
        <p:origin x="1176" y="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66"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89" name="Google Shape;89;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202" name="Google Shape;202;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208" name="Google Shape;20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239" name="Google Shape;239;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250" name="Google Shape;25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I think this is ok as is.. Can stay</a:t>
            </a:r>
            <a:endParaRPr dirty="0"/>
          </a:p>
        </p:txBody>
      </p:sp>
      <p:sp>
        <p:nvSpPr>
          <p:cNvPr id="261" name="Google Shape;261;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This is an extra page .. It can stay</a:t>
            </a:r>
          </a:p>
        </p:txBody>
      </p:sp>
      <p:sp>
        <p:nvSpPr>
          <p:cNvPr id="294" name="Google Shape;294;p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280" name="Google Shape;280;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7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6" name="Google Shape;306;p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314" name="Google Shape;314;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352" name="Google Shape;352;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7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2" name="Google Shape;362;p7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419" name="Google Shape;419;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28" name="Google Shape;428;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7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a:t>
            </a:r>
            <a:endParaRPr dirty="0"/>
          </a:p>
        </p:txBody>
      </p:sp>
      <p:sp>
        <p:nvSpPr>
          <p:cNvPr id="474" name="Google Shape;474;p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80" name="Google Shape;480;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7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8" name="Google Shape;488;p7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94" name="Google Shape;494;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7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6" name="Google Shape;506;p7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7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2" name="Google Shape;512;p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107" name="Google Shape;10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520" name="Google Shape;520;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527" name="Google Shape;527;p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72" name="Google Shape;572;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79" name="Google Shape;579;p5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595" name="Google Shape;595;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15" name="Google Shape;61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32" name="Google Shape;632;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sz="2900" b="1"/>
          </a:p>
        </p:txBody>
      </p:sp>
      <p:sp>
        <p:nvSpPr>
          <p:cNvPr id="642" name="Google Shape;642;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651" name="Google Shape;651;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63" name="Google Shape;663;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116" name="Google Shape;116;p6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72" name="Google Shape;672;p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6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685" name="Google Shape;685;p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7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25" name="Google Shape;725;p7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42" name="Google Shape;742;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51" name="Google Shape;751;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762" name="Google Shape;762;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773" name="Google Shape;773;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128" name="Google Shape;128;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a:t>
            </a:r>
            <a:endParaRPr dirty="0"/>
          </a:p>
        </p:txBody>
      </p:sp>
      <p:sp>
        <p:nvSpPr>
          <p:cNvPr id="136" name="Google Shape;13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7" name="Google Shape;157;p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66" name="Google Shape;166;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180" name="Google Shape;180;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55_Custom Layout">
  <p:cSld name="55_Custom Layout">
    <p:spTree>
      <p:nvGrpSpPr>
        <p:cNvPr id="1" name="Shape 15"/>
        <p:cNvGrpSpPr/>
        <p:nvPr/>
      </p:nvGrpSpPr>
      <p:grpSpPr>
        <a:xfrm>
          <a:off x="0" y="0"/>
          <a:ext cx="0" cy="0"/>
          <a:chOff x="0" y="0"/>
          <a:chExt cx="0" cy="0"/>
        </a:xfrm>
      </p:grpSpPr>
      <p:sp>
        <p:nvSpPr>
          <p:cNvPr id="16" name="Google Shape;16;p46"/>
          <p:cNvSpPr>
            <a:spLocks noGrp="1"/>
          </p:cNvSpPr>
          <p:nvPr>
            <p:ph type="pic" idx="2"/>
          </p:nvPr>
        </p:nvSpPr>
        <p:spPr>
          <a:xfrm>
            <a:off x="4607686" y="2823248"/>
            <a:ext cx="3076629" cy="1388487"/>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7"/>
        <p:cNvGrpSpPr/>
        <p:nvPr/>
      </p:nvGrpSpPr>
      <p:grpSpPr>
        <a:xfrm>
          <a:off x="0" y="0"/>
          <a:ext cx="0" cy="0"/>
          <a:chOff x="0" y="0"/>
          <a:chExt cx="0" cy="0"/>
        </a:xfrm>
      </p:grpSpPr>
      <p:sp>
        <p:nvSpPr>
          <p:cNvPr id="68" name="Google Shape;68;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5"/>
          <p:cNvSpPr>
            <a:spLocks noGrp="1"/>
          </p:cNvSpPr>
          <p:nvPr>
            <p:ph type="pic" idx="2"/>
          </p:nvPr>
        </p:nvSpPr>
        <p:spPr>
          <a:xfrm>
            <a:off x="5183188" y="987425"/>
            <a:ext cx="6172200" cy="4873625"/>
          </a:xfrm>
          <a:prstGeom prst="rect">
            <a:avLst/>
          </a:prstGeom>
          <a:noFill/>
          <a:ln>
            <a:noFill/>
          </a:ln>
        </p:spPr>
      </p:sp>
      <p:sp>
        <p:nvSpPr>
          <p:cNvPr id="70" name="Google Shape;70;p5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4"/>
        <p:cNvGrpSpPr/>
        <p:nvPr/>
      </p:nvGrpSpPr>
      <p:grpSpPr>
        <a:xfrm>
          <a:off x="0" y="0"/>
          <a:ext cx="0" cy="0"/>
          <a:chOff x="0" y="0"/>
          <a:chExt cx="0" cy="0"/>
        </a:xfrm>
      </p:grpSpPr>
      <p:sp>
        <p:nvSpPr>
          <p:cNvPr id="75" name="Google Shape;7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
        <p:cNvGrpSpPr/>
        <p:nvPr/>
      </p:nvGrpSpPr>
      <p:grpSpPr>
        <a:xfrm>
          <a:off x="0" y="0"/>
          <a:ext cx="0" cy="0"/>
          <a:chOff x="0" y="0"/>
          <a:chExt cx="0" cy="0"/>
        </a:xfrm>
      </p:grpSpPr>
      <p:sp>
        <p:nvSpPr>
          <p:cNvPr id="18" name="Google Shape;18;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30"/>
        <p:cNvGrpSpPr/>
        <p:nvPr/>
      </p:nvGrpSpPr>
      <p:grpSpPr>
        <a:xfrm>
          <a:off x="0" y="0"/>
          <a:ext cx="0" cy="0"/>
          <a:chOff x="0" y="0"/>
          <a:chExt cx="0" cy="0"/>
        </a:xfrm>
      </p:grpSpPr>
      <p:sp>
        <p:nvSpPr>
          <p:cNvPr id="31" name="Google Shape;31;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6"/>
        <p:cNvGrpSpPr/>
        <p:nvPr/>
      </p:nvGrpSpPr>
      <p:grpSpPr>
        <a:xfrm>
          <a:off x="0" y="0"/>
          <a:ext cx="0" cy="0"/>
          <a:chOff x="0" y="0"/>
          <a:chExt cx="0" cy="0"/>
        </a:xfrm>
      </p:grpSpPr>
      <p:sp>
        <p:nvSpPr>
          <p:cNvPr id="37" name="Google Shape;37;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 name="Google Shape;4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3"/>
        <p:cNvGrpSpPr/>
        <p:nvPr/>
      </p:nvGrpSpPr>
      <p:grpSpPr>
        <a:xfrm>
          <a:off x="0" y="0"/>
          <a:ext cx="0" cy="0"/>
          <a:chOff x="0" y="0"/>
          <a:chExt cx="0" cy="0"/>
        </a:xfrm>
      </p:grpSpPr>
      <p:sp>
        <p:nvSpPr>
          <p:cNvPr id="44" name="Google Shape;44;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9"/>
        <p:cNvGrpSpPr/>
        <p:nvPr/>
      </p:nvGrpSpPr>
      <p:grpSpPr>
        <a:xfrm>
          <a:off x="0" y="0"/>
          <a:ext cx="0" cy="0"/>
          <a:chOff x="0" y="0"/>
          <a:chExt cx="0" cy="0"/>
        </a:xfrm>
      </p:grpSpPr>
      <p:sp>
        <p:nvSpPr>
          <p:cNvPr id="50" name="Google Shape;50;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8"/>
        <p:cNvGrpSpPr/>
        <p:nvPr/>
      </p:nvGrpSpPr>
      <p:grpSpPr>
        <a:xfrm>
          <a:off x="0" y="0"/>
          <a:ext cx="0" cy="0"/>
          <a:chOff x="0" y="0"/>
          <a:chExt cx="0" cy="0"/>
        </a:xfrm>
      </p:grpSpPr>
      <p:sp>
        <p:nvSpPr>
          <p:cNvPr id="59" name="Google Shape;5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3"/>
        <p:cNvGrpSpPr/>
        <p:nvPr/>
      </p:nvGrpSpPr>
      <p:grpSpPr>
        <a:xfrm>
          <a:off x="0" y="0"/>
          <a:ext cx="0" cy="0"/>
          <a:chOff x="0" y="0"/>
          <a:chExt cx="0" cy="0"/>
        </a:xfrm>
      </p:grpSpPr>
      <p:sp>
        <p:nvSpPr>
          <p:cNvPr id="64" name="Google Shape;6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youtube.com/watch?v=E3gzF9dvOR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youtube.com/watch?v=UiyL7zbyNbE" TargetMode="External"/><Relationship Id="rId5" Type="http://schemas.openxmlformats.org/officeDocument/2006/relationships/hyperlink" Target="http://www.umathx.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36.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youtu.be/t2BCgZbKAjI"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rudyneufeld@umathx.com" TargetMode="External"/><Relationship Id="rId4" Type="http://schemas.openxmlformats.org/officeDocument/2006/relationships/hyperlink" Target="http://www.umathx.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59.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17.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hyperlink" Target="https://kainundrum.com/work/work--dHapQj1tZt-HO2wG5xRG_5MM4nD8oZMY" TargetMode="External"/><Relationship Id="rId4" Type="http://schemas.openxmlformats.org/officeDocument/2006/relationships/hyperlink" Target="https://kainundrum.com/"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hyperlink" Target="http://kaiseducation.com/wp-content/uploads/2022/09/1-windows-1.mp4?_=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kainundrum.com/work/work--dHapQj1tZt-HO2wG5xRG_5MM4nD8oZMY" TargetMode="External"/><Relationship Id="rId5" Type="http://schemas.openxmlformats.org/officeDocument/2006/relationships/hyperlink" Target="https://kainundrum.com/" TargetMode="External"/><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hyperlink" Target="https://kainundrum.com/"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kainundrum.com/work/work--3X00UrR4KdF98TP5hEzoo4hSHx0oh6m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hyperlink" Target="https://kainundrum.com/work/work--zdAw1EgJdFwf6bVFfEjDQcbG1S8wadnq" TargetMode="External"/><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hyperlink" Target="https://kainundrum.com/work/work--l2gZFoIXwdmi4NmEBGGG1w4H5xmTz2A8" TargetMode="External"/><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kainundrum.com/work/work--BwYcIPH3L0zbPBnn9wAFR_PUvLpVzlfj" TargetMode="External"/><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hyperlink" Target="https://kainundrum.com/work/work--HGrBna1f86fqJn-5n0_HPyzYh6KGRcj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kainundrum.com/work/work--sWCFlOO0gZ-cNjcX30Hv7Talerfg-O3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hyperlink" Target="https://www.umathx.com/shop"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mailto:RudyNeufeld@umathx.com" TargetMode="External"/><Relationship Id="rId5" Type="http://schemas.openxmlformats.org/officeDocument/2006/relationships/hyperlink" Target="https://kainundrum.com/" TargetMode="External"/><Relationship Id="rId4" Type="http://schemas.openxmlformats.org/officeDocument/2006/relationships/hyperlink" Target="http://www.umathx.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umathx.com/#click-to-op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Wn0llPUUeeU"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hyperlink" Target="https://docs.google.com/spreadsheets/d/1lk2XqU35fFpcuzvpNzK3Q8PKi1t4duWzHLAIEDl5mXM/edit?usp=sharing" TargetMode="Externa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90"/>
        <p:cNvGrpSpPr/>
        <p:nvPr/>
      </p:nvGrpSpPr>
      <p:grpSpPr>
        <a:xfrm>
          <a:off x="0" y="0"/>
          <a:ext cx="0" cy="0"/>
          <a:chOff x="0" y="0"/>
          <a:chExt cx="0" cy="0"/>
        </a:xfrm>
      </p:grpSpPr>
      <p:pic>
        <p:nvPicPr>
          <p:cNvPr id="91" name="Google Shape;91;p1"/>
          <p:cNvPicPr preferRelativeResize="0"/>
          <p:nvPr/>
        </p:nvPicPr>
        <p:blipFill rotWithShape="1">
          <a:blip r:embed="rId3">
            <a:alphaModFix/>
          </a:blip>
          <a:srcRect/>
          <a:stretch/>
        </p:blipFill>
        <p:spPr>
          <a:xfrm>
            <a:off x="-120015" y="-110193"/>
            <a:ext cx="12583795" cy="7078385"/>
          </a:xfrm>
          <a:prstGeom prst="rect">
            <a:avLst/>
          </a:prstGeom>
          <a:noFill/>
          <a:ln>
            <a:noFill/>
          </a:ln>
        </p:spPr>
      </p:pic>
      <p:sp>
        <p:nvSpPr>
          <p:cNvPr id="92" name="Google Shape;92;p1"/>
          <p:cNvSpPr/>
          <p:nvPr/>
        </p:nvSpPr>
        <p:spPr>
          <a:xfrm>
            <a:off x="-180023" y="0"/>
            <a:ext cx="12703810" cy="7221270"/>
          </a:xfrm>
          <a:prstGeom prst="rect">
            <a:avLst/>
          </a:prstGeom>
          <a:gradFill>
            <a:gsLst>
              <a:gs pos="0">
                <a:srgbClr val="A004A0"/>
              </a:gs>
              <a:gs pos="100000">
                <a:srgbClr val="0070C0">
                  <a:alpha val="42352"/>
                </a:srgbClr>
              </a:gs>
            </a:gsLst>
            <a:lin ang="2700000" scaled="0"/>
          </a:gradFill>
          <a:ln w="12700" cap="flat" cmpd="sng">
            <a:solidFill>
              <a:srgbClr val="31538F"/>
            </a:solidFill>
            <a:prstDash val="solid"/>
            <a:miter lim="800000"/>
            <a:headEnd type="none" w="sm" len="sm"/>
            <a:tailEnd type="none" w="sm" len="sm"/>
          </a:ln>
        </p:spPr>
        <p:txBody>
          <a:bodyPr spcFirstLastPara="1" wrap="square" lIns="72000" tIns="45700" rIns="91425" bIns="45700" anchor="ctr" anchorCtr="0">
            <a:noAutofit/>
          </a:bodyPr>
          <a:lstStyle/>
          <a:p>
            <a:pPr marL="0" marR="0" lvl="0" indent="0" algn="ctr" rtl="0">
              <a:lnSpc>
                <a:spcPct val="100000"/>
              </a:lnSpc>
              <a:spcBef>
                <a:spcPts val="0"/>
              </a:spcBef>
              <a:spcAft>
                <a:spcPts val="0"/>
              </a:spcAft>
              <a:buClr>
                <a:srgbClr val="000000"/>
              </a:buClr>
              <a:buSzPts val="675"/>
              <a:buFont typeface="Arial"/>
              <a:buNone/>
            </a:pPr>
            <a:endParaRPr sz="675" b="0" i="0" u="none" strike="noStrike" cap="none">
              <a:solidFill>
                <a:srgbClr val="B2123B"/>
              </a:solidFill>
              <a:latin typeface="Calibri"/>
              <a:ea typeface="Calibri"/>
              <a:cs typeface="Calibri"/>
              <a:sym typeface="Calibri"/>
            </a:endParaRPr>
          </a:p>
        </p:txBody>
      </p:sp>
      <p:pic>
        <p:nvPicPr>
          <p:cNvPr id="93" name="Google Shape;93;p1"/>
          <p:cNvPicPr preferRelativeResize="0"/>
          <p:nvPr/>
        </p:nvPicPr>
        <p:blipFill rotWithShape="1">
          <a:blip r:embed="rId4">
            <a:alphaModFix/>
          </a:blip>
          <a:srcRect/>
          <a:stretch/>
        </p:blipFill>
        <p:spPr>
          <a:xfrm>
            <a:off x="0" y="226955"/>
            <a:ext cx="10934700" cy="1057275"/>
          </a:xfrm>
          <a:prstGeom prst="rect">
            <a:avLst/>
          </a:prstGeom>
          <a:noFill/>
          <a:ln>
            <a:noFill/>
          </a:ln>
        </p:spPr>
      </p:pic>
      <p:sp>
        <p:nvSpPr>
          <p:cNvPr id="94" name="Google Shape;94;p1"/>
          <p:cNvSpPr txBox="1"/>
          <p:nvPr/>
        </p:nvSpPr>
        <p:spPr>
          <a:xfrm>
            <a:off x="513935" y="4603799"/>
            <a:ext cx="11823000"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FFFFFF"/>
                </a:solidFill>
                <a:latin typeface="Open Sans"/>
                <a:ea typeface="Open Sans"/>
                <a:cs typeface="Open Sans"/>
                <a:sym typeface="Open Sans"/>
              </a:rPr>
              <a:t>CODING Workshop</a:t>
            </a:r>
            <a:r>
              <a:rPr lang="en-US" sz="1800" b="1" dirty="0">
                <a:solidFill>
                  <a:srgbClr val="FFFFFF"/>
                </a:solidFill>
                <a:latin typeface="Open Sans"/>
                <a:ea typeface="Open Sans"/>
                <a:cs typeface="Open Sans"/>
                <a:sym typeface="Open Sans"/>
              </a:rPr>
              <a:t> for Grades 2 to 8</a:t>
            </a:r>
            <a:r>
              <a:rPr lang="en-US" sz="1800" b="1" i="0" u="none" strike="noStrike" cap="none" dirty="0">
                <a:solidFill>
                  <a:srgbClr val="FFFFFF"/>
                </a:solidFill>
                <a:latin typeface="Open Sans"/>
                <a:ea typeface="Open Sans"/>
                <a:cs typeface="Open Sans"/>
                <a:sym typeface="Open Sans"/>
              </a:rPr>
              <a:t> </a:t>
            </a: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FFFFFF"/>
                </a:solidFill>
                <a:latin typeface="Open Sans"/>
                <a:ea typeface="Open Sans"/>
                <a:cs typeface="Open Sans"/>
                <a:sym typeface="Open Sans"/>
              </a:rPr>
              <a:t> Select “Slide Show” from the beginning.  Click screen to advance.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6949502" y="5619462"/>
            <a:ext cx="6002608" cy="12618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Open Sans"/>
                <a:ea typeface="Open Sans"/>
                <a:cs typeface="Open Sans"/>
                <a:sym typeface="Open Sans"/>
              </a:rPr>
              <a:t>Rudy Neufeld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Open Sans"/>
                <a:ea typeface="Open Sans"/>
                <a:cs typeface="Open Sans"/>
                <a:sym typeface="Open Sans"/>
              </a:rPr>
              <a:t>Math &amp; Coding by Neufeld Learning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chemeClr val="lt2"/>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 www.umathx.com</a:t>
            </a:r>
            <a:r>
              <a:rPr lang="en-US" sz="2800" b="0" i="0" u="none" strike="noStrike" cap="none">
                <a:solidFill>
                  <a:schemeClr val="lt2"/>
                </a:solidFill>
                <a:latin typeface="Open Sans"/>
                <a:ea typeface="Open Sans"/>
                <a:cs typeface="Open Sans"/>
                <a:sym typeface="Open Sans"/>
              </a:rPr>
              <a:t> </a:t>
            </a:r>
            <a:endParaRPr sz="1400" b="0" i="0" u="none" strike="noStrike" cap="none">
              <a:solidFill>
                <a:srgbClr val="000000"/>
              </a:solidFill>
              <a:latin typeface="Arial"/>
              <a:ea typeface="Arial"/>
              <a:cs typeface="Arial"/>
              <a:sym typeface="Arial"/>
            </a:endParaRPr>
          </a:p>
        </p:txBody>
      </p:sp>
      <p:sp>
        <p:nvSpPr>
          <p:cNvPr id="96" name="Google Shape;96;p1"/>
          <p:cNvSpPr txBox="1"/>
          <p:nvPr/>
        </p:nvSpPr>
        <p:spPr>
          <a:xfrm>
            <a:off x="5948218" y="3334326"/>
            <a:ext cx="5523346" cy="4895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1"/>
          <p:cNvSpPr txBox="1"/>
          <p:nvPr/>
        </p:nvSpPr>
        <p:spPr>
          <a:xfrm>
            <a:off x="369719" y="5666805"/>
            <a:ext cx="379307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200" b="1" u="sng" kern="0" dirty="0">
                <a:solidFill>
                  <a:schemeClr val="bg2">
                    <a:lumMod val="40000"/>
                    <a:lumOff val="60000"/>
                  </a:schemeClr>
                </a:solidFill>
                <a:effectLst/>
                <a:latin typeface="+mn-lt"/>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BEGIN by CLICKING HERE</a:t>
            </a:r>
            <a:endParaRPr sz="1200" b="1" i="0" u="sng" strike="noStrike" cap="none" dirty="0">
              <a:solidFill>
                <a:schemeClr val="bg2">
                  <a:lumMod val="40000"/>
                  <a:lumOff val="60000"/>
                </a:schemeClr>
              </a:solidFill>
              <a:latin typeface="+mn-lt"/>
              <a:ea typeface="Arial"/>
              <a:cs typeface="Arial"/>
              <a:sym typeface="Arial"/>
              <a:hlinkClick r:id="rId7">
                <a:extLst>
                  <a:ext uri="{A12FA001-AC4F-418D-AE19-62706E023703}">
                    <ahyp:hlinkClr xmlns:ahyp="http://schemas.microsoft.com/office/drawing/2018/hyperlinkcolor" val="tx"/>
                  </a:ext>
                </a:extLst>
              </a:hlinkClick>
            </a:endParaRPr>
          </a:p>
        </p:txBody>
      </p:sp>
      <p:sp>
        <p:nvSpPr>
          <p:cNvPr id="98" name="Google Shape;98;p1"/>
          <p:cNvSpPr txBox="1"/>
          <p:nvPr/>
        </p:nvSpPr>
        <p:spPr>
          <a:xfrm>
            <a:off x="332954" y="1535146"/>
            <a:ext cx="10926995" cy="2747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313"/>
              <a:buFont typeface="Arial"/>
              <a:buNone/>
            </a:pPr>
            <a:endParaRPr sz="4313" b="1" i="0" u="none" strike="noStrike" cap="none" dirty="0">
              <a:solidFill>
                <a:schemeClr val="lt1"/>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Clr>
                <a:srgbClr val="000000"/>
              </a:buClr>
              <a:buSzPts val="4313"/>
              <a:buFont typeface="Arial"/>
              <a:buNone/>
            </a:pPr>
            <a:r>
              <a:rPr lang="en-US" sz="4313" b="1" i="0" u="none" strike="noStrike" cap="none" dirty="0">
                <a:solidFill>
                  <a:schemeClr val="lt1"/>
                </a:solidFill>
                <a:latin typeface="Open Sans ExtraBold"/>
                <a:ea typeface="Open Sans ExtraBold"/>
                <a:cs typeface="Open Sans ExtraBold"/>
                <a:sym typeface="Open Sans ExtraBold"/>
              </a:rPr>
              <a:t>Through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313"/>
              <a:buFont typeface="Arial"/>
              <a:buNone/>
            </a:pPr>
            <a:r>
              <a:rPr lang="en-US" sz="4313" b="1" i="0" u="none" strike="noStrike" cap="none" dirty="0">
                <a:solidFill>
                  <a:schemeClr val="lt1"/>
                </a:solidFill>
                <a:latin typeface="Open Sans ExtraBold"/>
                <a:ea typeface="Open Sans ExtraBold"/>
                <a:cs typeface="Open Sans ExtraBold"/>
                <a:sym typeface="Open Sans ExtraBold"/>
              </a:rPr>
              <a:t>Mathematical Thinking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313"/>
              <a:buFont typeface="Arial"/>
              <a:buNone/>
            </a:pPr>
            <a:r>
              <a:rPr lang="en-US" sz="4313" b="1" i="0" u="none" strike="noStrike" cap="none" dirty="0">
                <a:solidFill>
                  <a:schemeClr val="lt1"/>
                </a:solidFill>
                <a:latin typeface="Open Sans ExtraBold"/>
                <a:ea typeface="Open Sans ExtraBold"/>
                <a:cs typeface="Open Sans ExtraBold"/>
                <a:sym typeface="Open Sans ExtraBold"/>
              </a:rPr>
              <a:t>And Game-Based Learning</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C5C82132-5FC9-4E06-B5B6-92055BA9CC8D}"/>
              </a:ext>
            </a:extLst>
          </p:cNvPr>
          <p:cNvPicPr>
            <a:picLocks noChangeAspect="1"/>
          </p:cNvPicPr>
          <p:nvPr/>
        </p:nvPicPr>
        <p:blipFill>
          <a:blip r:embed="rId8"/>
          <a:stretch>
            <a:fillRect/>
          </a:stretch>
        </p:blipFill>
        <p:spPr>
          <a:xfrm rot="372252">
            <a:off x="8304240" y="1298198"/>
            <a:ext cx="4218131" cy="4218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1500"/>
                                        <p:tgtEl>
                                          <p:spTgt spid="94"/>
                                        </p:tgtEl>
                                        <p:attrNameLst>
                                          <p:attrName>ppt_x</p:attrName>
                                        </p:attrNameLst>
                                      </p:cBhvr>
                                      <p:tavLst>
                                        <p:tav tm="0">
                                          <p:val>
                                            <p:strVal val="#ppt_x+1"/>
                                          </p:val>
                                        </p:tav>
                                        <p:tav tm="100000">
                                          <p:val>
                                            <p:strVal val="#ppt_x"/>
                                          </p:val>
                                        </p:tav>
                                      </p:tavLst>
                                    </p:anim>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0"/>
                                        <p:tgtEl>
                                          <p:spTgt spid="91"/>
                                        </p:tgtEl>
                                      </p:cBhvr>
                                    </p:animEffect>
                                  </p:childTnLst>
                                </p:cTn>
                              </p:par>
                              <p:par>
                                <p:cTn id="12" presetID="2" presetClass="entr" presetSubtype="2" fill="hold" nodeType="withEffect">
                                  <p:stCondLst>
                                    <p:cond delay="100"/>
                                  </p:stCondLst>
                                  <p:childTnLst>
                                    <p:set>
                                      <p:cBhvr>
                                        <p:cTn id="13" dur="1" fill="hold">
                                          <p:stCondLst>
                                            <p:cond delay="0"/>
                                          </p:stCondLst>
                                        </p:cTn>
                                        <p:tgtEl>
                                          <p:spTgt spid="95"/>
                                        </p:tgtEl>
                                        <p:attrNameLst>
                                          <p:attrName>style.visibility</p:attrName>
                                        </p:attrNameLst>
                                      </p:cBhvr>
                                      <p:to>
                                        <p:strVal val="visible"/>
                                      </p:to>
                                    </p:set>
                                    <p:anim calcmode="lin" valueType="num">
                                      <p:cBhvr additive="base">
                                        <p:cTn id="14" dur="1500"/>
                                        <p:tgtEl>
                                          <p:spTgt spid="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p:nvPr/>
        </p:nvSpPr>
        <p:spPr>
          <a:xfrm>
            <a:off x="194733" y="456383"/>
            <a:ext cx="3062817" cy="2308284"/>
          </a:xfrm>
          <a:prstGeom prst="rect">
            <a:avLst/>
          </a:prstGeom>
          <a:noFill/>
          <a:ln w="57150">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2,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a:t>
            </a:r>
            <a:r>
              <a:rPr lang="en-US" sz="1600" b="1" dirty="0">
                <a:solidFill>
                  <a:schemeClr val="dk1"/>
                </a:solidFill>
              </a:rPr>
              <a:t>16</a:t>
            </a:r>
            <a:endParaRPr lang="en-US"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to </a:t>
            </a:r>
            <a:r>
              <a:rPr lang="en-US" sz="1600" dirty="0">
                <a:solidFill>
                  <a:schemeClr val="dk1"/>
                </a:solidFill>
              </a:rPr>
              <a:t>show where the student commander and the person playing the role of robot draw picture results and record text explanation of each step of code.</a:t>
            </a:r>
            <a:endParaRPr sz="1100" i="0" u="none" strike="noStrike" cap="none" dirty="0">
              <a:solidFill>
                <a:srgbClr val="000000"/>
              </a:solidFill>
              <a:latin typeface="Arial"/>
              <a:ea typeface="Arial"/>
              <a:cs typeface="Arial"/>
              <a:sym typeface="Arial"/>
            </a:endParaRPr>
          </a:p>
        </p:txBody>
      </p:sp>
      <p:sp>
        <p:nvSpPr>
          <p:cNvPr id="5" name="Frame 4">
            <a:extLst>
              <a:ext uri="{FF2B5EF4-FFF2-40B4-BE49-F238E27FC236}">
                <a16:creationId xmlns:a16="http://schemas.microsoft.com/office/drawing/2014/main" id="{60594FC4-528A-428A-8FCE-0E082C075989}"/>
              </a:ext>
            </a:extLst>
          </p:cNvPr>
          <p:cNvSpPr/>
          <p:nvPr/>
        </p:nvSpPr>
        <p:spPr>
          <a:xfrm>
            <a:off x="118533" y="244225"/>
            <a:ext cx="3282729" cy="2670425"/>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38998140-B260-43DA-AB56-94319D50DB86}"/>
              </a:ext>
            </a:extLst>
          </p:cNvPr>
          <p:cNvPicPr>
            <a:picLocks noChangeAspect="1"/>
          </p:cNvPicPr>
          <p:nvPr/>
        </p:nvPicPr>
        <p:blipFill>
          <a:blip r:embed="rId3"/>
          <a:stretch>
            <a:fillRect/>
          </a:stretch>
        </p:blipFill>
        <p:spPr>
          <a:xfrm>
            <a:off x="2661209" y="456383"/>
            <a:ext cx="445465" cy="384399"/>
          </a:xfrm>
          <a:prstGeom prst="rect">
            <a:avLst/>
          </a:prstGeom>
        </p:spPr>
      </p:pic>
      <p:sp>
        <p:nvSpPr>
          <p:cNvPr id="9" name="TextBox 8">
            <a:extLst>
              <a:ext uri="{FF2B5EF4-FFF2-40B4-BE49-F238E27FC236}">
                <a16:creationId xmlns:a16="http://schemas.microsoft.com/office/drawing/2014/main" id="{230E9381-1D61-4929-B199-4670B8642452}"/>
              </a:ext>
            </a:extLst>
          </p:cNvPr>
          <p:cNvSpPr txBox="1"/>
          <p:nvPr/>
        </p:nvSpPr>
        <p:spPr>
          <a:xfrm>
            <a:off x="3713506" y="0"/>
            <a:ext cx="4033476" cy="1015663"/>
          </a:xfrm>
          <a:prstGeom prst="rect">
            <a:avLst/>
          </a:prstGeom>
          <a:noFill/>
        </p:spPr>
        <p:txBody>
          <a:bodyPr wrap="none" rtlCol="0">
            <a:spAutoFit/>
          </a:bodyPr>
          <a:lstStyle/>
          <a:p>
            <a:pPr marL="0" marR="0">
              <a:spcBef>
                <a:spcPts val="0"/>
              </a:spcBef>
              <a:spcAft>
                <a:spcPts val="0"/>
              </a:spcAft>
            </a:pPr>
            <a:r>
              <a:rPr lang="en-US" sz="1200" b="1" dirty="0">
                <a:solidFill>
                  <a:srgbClr val="4F81BD"/>
                </a:solidFill>
                <a:effectLst/>
                <a:latin typeface="Arial" panose="020B0604020202020204" pitchFamily="34" charset="0"/>
                <a:ea typeface="Times New Roman" panose="02020603050405020304" pitchFamily="18" charset="0"/>
              </a:rPr>
              <a:t>Task 3: Walk and Turn</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solidFill>
                  <a:srgbClr val="4F81BD"/>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You need two people: one </a:t>
            </a:r>
            <a:r>
              <a:rPr lang="en-US" sz="1200" b="1" dirty="0">
                <a:solidFill>
                  <a:srgbClr val="000000"/>
                </a:solidFill>
                <a:effectLst/>
                <a:latin typeface="Arial" panose="020B0604020202020204" pitchFamily="34" charset="0"/>
                <a:ea typeface="Times New Roman" panose="02020603050405020304" pitchFamily="18" charset="0"/>
              </a:rPr>
              <a:t>Commander </a:t>
            </a:r>
            <a:r>
              <a:rPr lang="en-US" sz="1200" dirty="0">
                <a:solidFill>
                  <a:srgbClr val="000000"/>
                </a:solidFill>
                <a:effectLst/>
                <a:latin typeface="Arial" panose="020B0604020202020204" pitchFamily="34" charset="0"/>
                <a:ea typeface="Times New Roman" panose="02020603050405020304" pitchFamily="18" charset="0"/>
              </a:rPr>
              <a:t>and one </a:t>
            </a:r>
            <a:r>
              <a:rPr lang="en-US" sz="1200" b="1" dirty="0">
                <a:solidFill>
                  <a:srgbClr val="000000"/>
                </a:solidFill>
                <a:effectLst/>
                <a:latin typeface="Arial" panose="020B0604020202020204" pitchFamily="34" charset="0"/>
                <a:ea typeface="Times New Roman" panose="02020603050405020304" pitchFamily="18" charset="0"/>
              </a:rPr>
              <a:t>Robot</a:t>
            </a:r>
            <a:r>
              <a:rPr lang="en-US" sz="1200" dirty="0">
                <a:solidFill>
                  <a:srgbClr val="000000"/>
                </a:solidFill>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The following sequence of cards forms a </a:t>
            </a:r>
            <a:r>
              <a:rPr lang="en-US" sz="1200" b="1" dirty="0">
                <a:solidFill>
                  <a:srgbClr val="4F81BD"/>
                </a:solidFill>
                <a:effectLst/>
                <a:latin typeface="Arial" panose="020B0604020202020204" pitchFamily="34" charset="0"/>
                <a:ea typeface="Times New Roman" panose="02020603050405020304" pitchFamily="18" charset="0"/>
              </a:rPr>
              <a:t>PROGRAM</a:t>
            </a:r>
            <a:r>
              <a:rPr lang="en-US" sz="1200" dirty="0">
                <a:solidFill>
                  <a:srgbClr val="000000"/>
                </a:solidFill>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rPr>
              <a:t>Arrange the cards </a:t>
            </a:r>
            <a:r>
              <a:rPr lang="en-US" sz="1200" b="1" dirty="0">
                <a:solidFill>
                  <a:srgbClr val="4F81BD"/>
                </a:solidFill>
                <a:effectLst/>
                <a:latin typeface="Arial" panose="020B0604020202020204" pitchFamily="34" charset="0"/>
                <a:ea typeface="Times New Roman" panose="02020603050405020304" pitchFamily="18" charset="0"/>
              </a:rPr>
              <a:t>vertically </a:t>
            </a:r>
            <a:r>
              <a:rPr lang="en-US" sz="1200" dirty="0">
                <a:solidFill>
                  <a:srgbClr val="000000"/>
                </a:solidFill>
                <a:effectLst/>
                <a:latin typeface="Arial" panose="020B0604020202020204" pitchFamily="34" charset="0"/>
                <a:ea typeface="Times New Roman" panose="02020603050405020304" pitchFamily="18" charset="0"/>
              </a:rPr>
              <a:t>(up &amp; down) as shown.</a:t>
            </a:r>
            <a:endParaRPr lang="en-US" sz="1200" dirty="0">
              <a:effectLst/>
              <a:latin typeface="Times New Roman" panose="02020603050405020304" pitchFamily="18" charset="0"/>
              <a:ea typeface="Times New Roman" panose="02020603050405020304" pitchFamily="18" charset="0"/>
            </a:endParaRPr>
          </a:p>
        </p:txBody>
      </p:sp>
      <p:pic>
        <p:nvPicPr>
          <p:cNvPr id="13" name="Picture 12" descr="Text&#10;&#10;Description automatically generated with medium confidence">
            <a:extLst>
              <a:ext uri="{FF2B5EF4-FFF2-40B4-BE49-F238E27FC236}">
                <a16:creationId xmlns:a16="http://schemas.microsoft.com/office/drawing/2014/main" id="{C0C32681-64E8-4284-83FF-48357FF7E4D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83858" y="1035410"/>
            <a:ext cx="477768" cy="674706"/>
          </a:xfrm>
          <a:prstGeom prst="rect">
            <a:avLst/>
          </a:prstGeom>
          <a:noFill/>
          <a:ln>
            <a:noFill/>
          </a:ln>
        </p:spPr>
      </p:pic>
      <p:grpSp>
        <p:nvGrpSpPr>
          <p:cNvPr id="12" name="Group 11">
            <a:extLst>
              <a:ext uri="{FF2B5EF4-FFF2-40B4-BE49-F238E27FC236}">
                <a16:creationId xmlns:a16="http://schemas.microsoft.com/office/drawing/2014/main" id="{78FA51E4-8923-478A-8300-DC2AE82C0630}"/>
              </a:ext>
            </a:extLst>
          </p:cNvPr>
          <p:cNvGrpSpPr/>
          <p:nvPr/>
        </p:nvGrpSpPr>
        <p:grpSpPr>
          <a:xfrm>
            <a:off x="4303265" y="1015663"/>
            <a:ext cx="5701576" cy="954107"/>
            <a:chOff x="4304765" y="1035410"/>
            <a:chExt cx="5701576" cy="954107"/>
          </a:xfrm>
        </p:grpSpPr>
        <p:sp>
          <p:nvSpPr>
            <p:cNvPr id="15" name="TextBox 14">
              <a:extLst>
                <a:ext uri="{FF2B5EF4-FFF2-40B4-BE49-F238E27FC236}">
                  <a16:creationId xmlns:a16="http://schemas.microsoft.com/office/drawing/2014/main" id="{2A70F50B-1581-411D-91D1-4BD492443FFB}"/>
                </a:ext>
              </a:extLst>
            </p:cNvPr>
            <p:cNvSpPr txBox="1"/>
            <p:nvPr/>
          </p:nvSpPr>
          <p:spPr>
            <a:xfrm>
              <a:off x="4458345" y="1059472"/>
              <a:ext cx="5547996" cy="646331"/>
            </a:xfrm>
            <a:prstGeom prst="rect">
              <a:avLst/>
            </a:prstGeom>
            <a:noFill/>
          </p:spPr>
          <p:txBody>
            <a:bodyPr wrap="square">
              <a:spAutoFit/>
            </a:bodyPr>
            <a:lstStyle/>
            <a:p>
              <a:pPr marR="0" lvl="0">
                <a:spcBef>
                  <a:spcPts val="0"/>
                </a:spcBef>
                <a:spcAft>
                  <a:spcPts val="0"/>
                </a:spcAft>
              </a:pPr>
              <a:r>
                <a:rPr lang="en-CA" sz="1200" b="1" dirty="0">
                  <a:solidFill>
                    <a:srgbClr val="4F81BD"/>
                  </a:solidFill>
                  <a:effectLst/>
                  <a:latin typeface="Arial" panose="020B0604020202020204" pitchFamily="34" charset="0"/>
                  <a:ea typeface="Times New Roman" panose="02020603050405020304" pitchFamily="18" charset="0"/>
                </a:rPr>
                <a:t>Commander </a:t>
              </a:r>
              <a:r>
                <a:rPr lang="en-CA" sz="1200" dirty="0">
                  <a:effectLst/>
                  <a:latin typeface="Arial" panose="020B0604020202020204" pitchFamily="34" charset="0"/>
                  <a:ea typeface="Times New Roman" panose="02020603050405020304" pitchFamily="18" charset="0"/>
                </a:rPr>
                <a:t>lays out all cards in sequence for the person </a:t>
              </a:r>
              <a:r>
                <a:rPr lang="en-CA" sz="1200" b="1" dirty="0">
                  <a:solidFill>
                    <a:srgbClr val="4F81BD"/>
                  </a:solidFill>
                  <a:effectLst/>
                  <a:latin typeface="Arial" panose="020B0604020202020204" pitchFamily="34" charset="0"/>
                  <a:ea typeface="Times New Roman" panose="02020603050405020304" pitchFamily="18" charset="0"/>
                </a:rPr>
                <a:t>Robot</a:t>
              </a:r>
              <a:r>
                <a:rPr lang="en-CA" sz="1200" dirty="0">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sz="1200" dirty="0">
                  <a:effectLst/>
                  <a:latin typeface="Arial" panose="020B0604020202020204" pitchFamily="34" charset="0"/>
                  <a:ea typeface="Times New Roman" panose="02020603050405020304" pitchFamily="18" charset="0"/>
                </a:rPr>
                <a:t>When the robot sees the last card, </a:t>
              </a:r>
              <a:r>
                <a:rPr lang="en-CA" sz="1200" b="1" dirty="0">
                  <a:solidFill>
                    <a:srgbClr val="548DD4"/>
                  </a:solidFill>
                  <a:effectLst/>
                  <a:latin typeface="Arial" panose="020B0604020202020204" pitchFamily="34" charset="0"/>
                  <a:ea typeface="Times New Roman" panose="02020603050405020304" pitchFamily="18" charset="0"/>
                </a:rPr>
                <a:t>Run Program</a:t>
              </a:r>
              <a:r>
                <a:rPr lang="en-CA" sz="1200" dirty="0">
                  <a:effectLst/>
                  <a:latin typeface="Arial" panose="020B0604020202020204" pitchFamily="34" charset="0"/>
                  <a:ea typeface="Times New Roman" panose="02020603050405020304" pitchFamily="18" charset="0"/>
                </a:rPr>
                <a:t>, it walks the code.</a:t>
              </a:r>
              <a:endParaRPr lang="en-US" sz="12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sz="1200" dirty="0">
                  <a:effectLst/>
                  <a:latin typeface="Arial" panose="020B0604020202020204" pitchFamily="34" charset="0"/>
                  <a:ea typeface="Times New Roman" panose="02020603050405020304" pitchFamily="18" charset="0"/>
                </a:rPr>
                <a:t>Commander and Robot </a:t>
              </a:r>
              <a:r>
                <a:rPr lang="en-CA" sz="1200" b="1" dirty="0">
                  <a:effectLst/>
                  <a:latin typeface="Arial" panose="020B0604020202020204" pitchFamily="34" charset="0"/>
                  <a:ea typeface="Times New Roman" panose="02020603050405020304" pitchFamily="18" charset="0"/>
                </a:rPr>
                <a:t>draw pictures and complete text explanation</a:t>
              </a:r>
              <a:r>
                <a:rPr lang="en-CA" sz="1200" dirty="0">
                  <a:effectLst/>
                  <a:latin typeface="Arial" panose="020B0604020202020204" pitchFamily="34" charset="0"/>
                  <a:ea typeface="Times New Roman" panose="02020603050405020304" pitchFamily="18" charset="0"/>
                </a:rPr>
                <a:t> below.</a:t>
              </a:r>
              <a:endParaRPr lang="en-US" sz="12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FFCCFC38-9798-430F-B804-1823F59621AD}"/>
                </a:ext>
              </a:extLst>
            </p:cNvPr>
            <p:cNvSpPr txBox="1"/>
            <p:nvPr/>
          </p:nvSpPr>
          <p:spPr>
            <a:xfrm>
              <a:off x="4304765" y="1035410"/>
              <a:ext cx="522900" cy="954107"/>
            </a:xfrm>
            <a:prstGeom prst="rect">
              <a:avLst/>
            </a:prstGeom>
            <a:noFill/>
          </p:spPr>
          <p:txBody>
            <a:bodyPr wrap="none" rtlCol="0">
              <a:spAutoFit/>
            </a:bodyPr>
            <a:lstStyle/>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endParaRPr lang="en-US" dirty="0"/>
            </a:p>
          </p:txBody>
        </p:sp>
      </p:grpSp>
      <p:pic>
        <p:nvPicPr>
          <p:cNvPr id="18" name="Picture 17">
            <a:extLst>
              <a:ext uri="{FF2B5EF4-FFF2-40B4-BE49-F238E27FC236}">
                <a16:creationId xmlns:a16="http://schemas.microsoft.com/office/drawing/2014/main" id="{E49EB9D5-966A-498E-B264-06D7F80F62C9}"/>
              </a:ext>
            </a:extLst>
          </p:cNvPr>
          <p:cNvPicPr>
            <a:picLocks noChangeAspect="1"/>
          </p:cNvPicPr>
          <p:nvPr/>
        </p:nvPicPr>
        <p:blipFill>
          <a:blip r:embed="rId5"/>
          <a:stretch>
            <a:fillRect/>
          </a:stretch>
        </p:blipFill>
        <p:spPr>
          <a:xfrm>
            <a:off x="3783858" y="1686056"/>
            <a:ext cx="5695689" cy="5134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7" name="Picture 6">
            <a:extLst>
              <a:ext uri="{FF2B5EF4-FFF2-40B4-BE49-F238E27FC236}">
                <a16:creationId xmlns:a16="http://schemas.microsoft.com/office/drawing/2014/main" id="{B2A6A0A9-FB51-4D5D-B570-290BBC493A1D}"/>
              </a:ext>
            </a:extLst>
          </p:cNvPr>
          <p:cNvPicPr>
            <a:picLocks noChangeAspect="1"/>
          </p:cNvPicPr>
          <p:nvPr/>
        </p:nvPicPr>
        <p:blipFill>
          <a:blip r:embed="rId3"/>
          <a:stretch>
            <a:fillRect/>
          </a:stretch>
        </p:blipFill>
        <p:spPr>
          <a:xfrm>
            <a:off x="3046415" y="1475825"/>
            <a:ext cx="6059043" cy="5342703"/>
          </a:xfrm>
          <a:prstGeom prst="rect">
            <a:avLst/>
          </a:prstGeom>
        </p:spPr>
      </p:pic>
      <p:pic>
        <p:nvPicPr>
          <p:cNvPr id="214" name="Google Shape;214;p13" descr="A picture containing graphical user interface&#10;&#10;Description automatically generated"/>
          <p:cNvPicPr preferRelativeResize="0">
            <a:picLocks noGrp="1"/>
          </p:cNvPicPr>
          <p:nvPr>
            <p:ph type="body" idx="2"/>
          </p:nvPr>
        </p:nvPicPr>
        <p:blipFill rotWithShape="1">
          <a:blip r:embed="rId4">
            <a:alphaModFix/>
          </a:blip>
          <a:srcRect/>
          <a:stretch/>
        </p:blipFill>
        <p:spPr>
          <a:xfrm>
            <a:off x="9204572" y="1061980"/>
            <a:ext cx="738653" cy="1116000"/>
          </a:xfrm>
          <a:prstGeom prst="rect">
            <a:avLst/>
          </a:prstGeom>
          <a:noFill/>
          <a:ln>
            <a:noFill/>
          </a:ln>
        </p:spPr>
      </p:pic>
      <p:pic>
        <p:nvPicPr>
          <p:cNvPr id="215" name="Google Shape;215;p13" descr="Graphical user interface&#10;&#10;Description automatically generated with medium confidence"/>
          <p:cNvPicPr preferRelativeResize="0"/>
          <p:nvPr/>
        </p:nvPicPr>
        <p:blipFill rotWithShape="1">
          <a:blip r:embed="rId5">
            <a:alphaModFix/>
          </a:blip>
          <a:srcRect/>
          <a:stretch/>
        </p:blipFill>
        <p:spPr>
          <a:xfrm>
            <a:off x="11180523" y="1080700"/>
            <a:ext cx="731520" cy="1097280"/>
          </a:xfrm>
          <a:prstGeom prst="rect">
            <a:avLst/>
          </a:prstGeom>
          <a:noFill/>
          <a:ln>
            <a:noFill/>
          </a:ln>
        </p:spPr>
      </p:pic>
      <p:sp>
        <p:nvSpPr>
          <p:cNvPr id="216" name="Google Shape;216;p13"/>
          <p:cNvSpPr txBox="1"/>
          <p:nvPr/>
        </p:nvSpPr>
        <p:spPr>
          <a:xfrm>
            <a:off x="9919722" y="1169205"/>
            <a:ext cx="137510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7030A0"/>
                </a:solidFill>
                <a:latin typeface="Arial"/>
                <a:ea typeface="Arial"/>
                <a:cs typeface="Arial"/>
                <a:sym typeface="Arial"/>
              </a:rPr>
              <a:t>Loop repeats code between these cards.</a:t>
            </a:r>
            <a:endParaRPr sz="1400" b="0" i="0" u="none" strike="noStrike" cap="none">
              <a:solidFill>
                <a:srgbClr val="000000"/>
              </a:solidFill>
              <a:latin typeface="Arial"/>
              <a:ea typeface="Arial"/>
              <a:cs typeface="Arial"/>
              <a:sym typeface="Arial"/>
            </a:endParaRPr>
          </a:p>
        </p:txBody>
      </p:sp>
      <p:cxnSp>
        <p:nvCxnSpPr>
          <p:cNvPr id="217" name="Google Shape;217;p13"/>
          <p:cNvCxnSpPr>
            <a:cxnSpLocks/>
          </p:cNvCxnSpPr>
          <p:nvPr/>
        </p:nvCxnSpPr>
        <p:spPr>
          <a:xfrm flipV="1">
            <a:off x="6096000" y="3300316"/>
            <a:ext cx="2945966" cy="128684"/>
          </a:xfrm>
          <a:prstGeom prst="straightConnector1">
            <a:avLst/>
          </a:prstGeom>
          <a:noFill/>
          <a:ln w="63500" cap="flat" cmpd="sng">
            <a:solidFill>
              <a:srgbClr val="3E6EC2"/>
            </a:solidFill>
            <a:prstDash val="solid"/>
            <a:round/>
            <a:headEnd type="none" w="sm" len="sm"/>
            <a:tailEnd type="triangle" w="med" len="med"/>
          </a:ln>
        </p:spPr>
      </p:cxnSp>
      <p:pic>
        <p:nvPicPr>
          <p:cNvPr id="218" name="Google Shape;218;p13" descr="Chart&#10;&#10;Description automatically generated"/>
          <p:cNvPicPr preferRelativeResize="0"/>
          <p:nvPr/>
        </p:nvPicPr>
        <p:blipFill rotWithShape="1">
          <a:blip r:embed="rId6">
            <a:alphaModFix/>
          </a:blip>
          <a:srcRect/>
          <a:stretch/>
        </p:blipFill>
        <p:spPr>
          <a:xfrm>
            <a:off x="9143406" y="2435001"/>
            <a:ext cx="2241089" cy="2097059"/>
          </a:xfrm>
          <a:prstGeom prst="rect">
            <a:avLst/>
          </a:prstGeom>
          <a:noFill/>
          <a:ln w="9525" cap="flat" cmpd="sng">
            <a:solidFill>
              <a:schemeClr val="dk1"/>
            </a:solidFill>
            <a:prstDash val="solid"/>
            <a:round/>
            <a:headEnd type="none" w="sm" len="sm"/>
            <a:tailEnd type="none" w="sm" len="sm"/>
          </a:ln>
        </p:spPr>
      </p:pic>
      <p:cxnSp>
        <p:nvCxnSpPr>
          <p:cNvPr id="219" name="Google Shape;219;p13"/>
          <p:cNvCxnSpPr>
            <a:cxnSpLocks/>
          </p:cNvCxnSpPr>
          <p:nvPr/>
        </p:nvCxnSpPr>
        <p:spPr>
          <a:xfrm>
            <a:off x="6104092" y="4532060"/>
            <a:ext cx="2807679" cy="693083"/>
          </a:xfrm>
          <a:prstGeom prst="straightConnector1">
            <a:avLst/>
          </a:prstGeom>
          <a:noFill/>
          <a:ln w="63500" cap="flat" cmpd="sng">
            <a:solidFill>
              <a:srgbClr val="3E6EC2"/>
            </a:solidFill>
            <a:prstDash val="solid"/>
            <a:round/>
            <a:headEnd type="none" w="sm" len="sm"/>
            <a:tailEnd type="triangle" w="med" len="med"/>
          </a:ln>
        </p:spPr>
      </p:cxnSp>
      <p:pic>
        <p:nvPicPr>
          <p:cNvPr id="220" name="Google Shape;220;p13" descr="Shape, square&#10;&#10;Description automatically generated"/>
          <p:cNvPicPr preferRelativeResize="0"/>
          <p:nvPr/>
        </p:nvPicPr>
        <p:blipFill rotWithShape="1">
          <a:blip r:embed="rId7">
            <a:alphaModFix/>
          </a:blip>
          <a:srcRect/>
          <a:stretch/>
        </p:blipFill>
        <p:spPr>
          <a:xfrm>
            <a:off x="9112711" y="4641925"/>
            <a:ext cx="2241089" cy="2226172"/>
          </a:xfrm>
          <a:prstGeom prst="rect">
            <a:avLst/>
          </a:prstGeom>
          <a:noFill/>
          <a:ln w="9525" cap="flat" cmpd="sng">
            <a:solidFill>
              <a:schemeClr val="dk1"/>
            </a:solidFill>
            <a:prstDash val="solid"/>
            <a:round/>
            <a:headEnd type="none" w="sm" len="sm"/>
            <a:tailEnd type="none" w="sm" len="sm"/>
          </a:ln>
        </p:spPr>
      </p:pic>
      <p:sp>
        <p:nvSpPr>
          <p:cNvPr id="221" name="Google Shape;221;p13"/>
          <p:cNvSpPr txBox="1"/>
          <p:nvPr/>
        </p:nvSpPr>
        <p:spPr>
          <a:xfrm>
            <a:off x="9633193" y="4147177"/>
            <a:ext cx="20395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TOP VIEWS</a:t>
            </a:r>
            <a:endParaRPr/>
          </a:p>
        </p:txBody>
      </p:sp>
      <p:sp>
        <p:nvSpPr>
          <p:cNvPr id="2" name="Google Shape;204;p12">
            <a:extLst>
              <a:ext uri="{FF2B5EF4-FFF2-40B4-BE49-F238E27FC236}">
                <a16:creationId xmlns:a16="http://schemas.microsoft.com/office/drawing/2014/main" id="{D52FC8BD-EE95-ABD3-264F-B84CA2FFD5E6}"/>
              </a:ext>
            </a:extLst>
          </p:cNvPr>
          <p:cNvSpPr txBox="1"/>
          <p:nvPr/>
        </p:nvSpPr>
        <p:spPr>
          <a:xfrm>
            <a:off x="164573" y="2381985"/>
            <a:ext cx="2629988" cy="24006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5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500" b="1" dirty="0">
                <a:solidFill>
                  <a:schemeClr val="dk1"/>
                </a:solidFill>
              </a:rPr>
              <a:t>UNIT</a:t>
            </a:r>
            <a:r>
              <a:rPr lang="en-US" sz="1500" b="1" i="0" u="none" strike="noStrike" cap="none" dirty="0">
                <a:solidFill>
                  <a:schemeClr val="dk1"/>
                </a:solidFill>
                <a:latin typeface="Arial"/>
                <a:ea typeface="Arial"/>
                <a:cs typeface="Arial"/>
                <a:sym typeface="Arial"/>
              </a:rPr>
              <a:t> 2, </a:t>
            </a:r>
            <a:r>
              <a:rPr lang="en-US" sz="1500" b="1" dirty="0">
                <a:solidFill>
                  <a:schemeClr val="dk1"/>
                </a:solidFill>
              </a:rPr>
              <a:t>Page</a:t>
            </a:r>
            <a:r>
              <a:rPr lang="en-US" sz="1500" b="1" i="0" u="none" strike="noStrike" cap="none" dirty="0">
                <a:solidFill>
                  <a:schemeClr val="dk1"/>
                </a:solidFill>
                <a:latin typeface="Arial"/>
                <a:ea typeface="Arial"/>
                <a:cs typeface="Arial"/>
                <a:sym typeface="Arial"/>
              </a:rPr>
              <a:t> 24</a:t>
            </a:r>
          </a:p>
          <a:p>
            <a:pPr marL="0" marR="0" lvl="0" indent="0" algn="l" rtl="0">
              <a:lnSpc>
                <a:spcPct val="100000"/>
              </a:lnSpc>
              <a:spcBef>
                <a:spcPts val="0"/>
              </a:spcBef>
              <a:spcAft>
                <a:spcPts val="0"/>
              </a:spcAft>
              <a:buClr>
                <a:srgbClr val="000000"/>
              </a:buClr>
              <a:buSzPts val="2000"/>
              <a:buFont typeface="Arial"/>
              <a:buNone/>
            </a:pPr>
            <a:endParaRPr lang="en-US" sz="15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500" b="1" i="0" u="none" strike="noStrike" cap="none" dirty="0">
                <a:solidFill>
                  <a:schemeClr val="dk1"/>
                </a:solidFill>
                <a:latin typeface="Arial"/>
                <a:ea typeface="Arial"/>
                <a:cs typeface="Arial"/>
                <a:sym typeface="Arial"/>
              </a:rPr>
              <a:t>The INTENT </a:t>
            </a:r>
            <a:r>
              <a:rPr lang="en-US" sz="1500" i="0" u="none" strike="noStrike" cap="none" dirty="0">
                <a:solidFill>
                  <a:schemeClr val="dk1"/>
                </a:solidFill>
                <a:latin typeface="Arial"/>
                <a:ea typeface="Arial"/>
                <a:cs typeface="Arial"/>
                <a:sym typeface="Arial"/>
              </a:rPr>
              <a:t>here is to </a:t>
            </a:r>
            <a:r>
              <a:rPr lang="en-US" sz="1500" dirty="0">
                <a:solidFill>
                  <a:schemeClr val="dk1"/>
                </a:solidFill>
              </a:rPr>
              <a:t>show where the Commander and the person Robot predict Robot Action &amp; draw picture results and record text explanation of each step of code.</a:t>
            </a:r>
            <a:endParaRPr sz="1500" i="0" u="none" strike="noStrike" cap="none" dirty="0">
              <a:solidFill>
                <a:srgbClr val="000000"/>
              </a:solidFill>
              <a:latin typeface="Arial"/>
              <a:ea typeface="Arial"/>
              <a:cs typeface="Arial"/>
              <a:sym typeface="Arial"/>
            </a:endParaRPr>
          </a:p>
        </p:txBody>
      </p:sp>
      <p:pic>
        <p:nvPicPr>
          <p:cNvPr id="22" name="Picture 21">
            <a:extLst>
              <a:ext uri="{FF2B5EF4-FFF2-40B4-BE49-F238E27FC236}">
                <a16:creationId xmlns:a16="http://schemas.microsoft.com/office/drawing/2014/main" id="{8159D2C6-7CA5-4A8A-98F5-BEAB374857C8}"/>
              </a:ext>
            </a:extLst>
          </p:cNvPr>
          <p:cNvPicPr>
            <a:picLocks noChangeAspect="1"/>
          </p:cNvPicPr>
          <p:nvPr/>
        </p:nvPicPr>
        <p:blipFill>
          <a:blip r:embed="rId8"/>
          <a:stretch>
            <a:fillRect/>
          </a:stretch>
        </p:blipFill>
        <p:spPr>
          <a:xfrm>
            <a:off x="2413699" y="2435001"/>
            <a:ext cx="445465" cy="384399"/>
          </a:xfrm>
          <a:prstGeom prst="rect">
            <a:avLst/>
          </a:prstGeom>
        </p:spPr>
      </p:pic>
      <p:sp>
        <p:nvSpPr>
          <p:cNvPr id="23" name="Frame 22">
            <a:extLst>
              <a:ext uri="{FF2B5EF4-FFF2-40B4-BE49-F238E27FC236}">
                <a16:creationId xmlns:a16="http://schemas.microsoft.com/office/drawing/2014/main" id="{C99033E0-4200-48CF-8F09-77B5D9A9E7E0}"/>
              </a:ext>
            </a:extLst>
          </p:cNvPr>
          <p:cNvSpPr/>
          <p:nvPr/>
        </p:nvSpPr>
        <p:spPr>
          <a:xfrm>
            <a:off x="99970" y="2210063"/>
            <a:ext cx="2929467" cy="260462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5611B723-FE91-4117-A17F-2C674DB30E30}"/>
              </a:ext>
            </a:extLst>
          </p:cNvPr>
          <p:cNvSpPr txBox="1"/>
          <p:nvPr/>
        </p:nvSpPr>
        <p:spPr>
          <a:xfrm>
            <a:off x="2085043" y="179411"/>
            <a:ext cx="4019049" cy="584775"/>
          </a:xfrm>
          <a:prstGeom prst="rect">
            <a:avLst/>
          </a:prstGeom>
          <a:noFill/>
        </p:spPr>
        <p:txBody>
          <a:bodyPr wrap="none" rtlCol="0">
            <a:spAutoFit/>
          </a:bodyPr>
          <a:lstStyle/>
          <a:p>
            <a:r>
              <a:rPr lang="en-US" sz="1800" b="1" dirty="0">
                <a:solidFill>
                  <a:srgbClr val="4F81BD"/>
                </a:solidFill>
                <a:effectLst/>
                <a:latin typeface="Arial" panose="020B0604020202020204" pitchFamily="34" charset="0"/>
                <a:ea typeface="Times New Roman" panose="02020603050405020304" pitchFamily="18" charset="0"/>
              </a:rPr>
              <a:t>Task 11: Pattern - Pattern - Pattern</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19" name="Picture 18" descr="Text&#10;&#10;Description automatically generated with medium confidence">
            <a:extLst>
              <a:ext uri="{FF2B5EF4-FFF2-40B4-BE49-F238E27FC236}">
                <a16:creationId xmlns:a16="http://schemas.microsoft.com/office/drawing/2014/main" id="{3E029606-1BA4-4B32-920F-9D484C83281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010796" y="642003"/>
            <a:ext cx="586740" cy="792480"/>
          </a:xfrm>
          <a:prstGeom prst="rect">
            <a:avLst/>
          </a:prstGeom>
          <a:noFill/>
          <a:ln>
            <a:noFill/>
          </a:ln>
        </p:spPr>
      </p:pic>
      <p:grpSp>
        <p:nvGrpSpPr>
          <p:cNvPr id="9" name="Group 8">
            <a:extLst>
              <a:ext uri="{FF2B5EF4-FFF2-40B4-BE49-F238E27FC236}">
                <a16:creationId xmlns:a16="http://schemas.microsoft.com/office/drawing/2014/main" id="{0E9ACA37-E311-47DA-AB89-CB24088D8816}"/>
              </a:ext>
            </a:extLst>
          </p:cNvPr>
          <p:cNvGrpSpPr/>
          <p:nvPr/>
        </p:nvGrpSpPr>
        <p:grpSpPr>
          <a:xfrm>
            <a:off x="2597536" y="561190"/>
            <a:ext cx="6531140" cy="1128930"/>
            <a:chOff x="2597714" y="719664"/>
            <a:chExt cx="6531140" cy="1128930"/>
          </a:xfrm>
        </p:grpSpPr>
        <p:sp>
          <p:nvSpPr>
            <p:cNvPr id="5" name="TextBox 4">
              <a:extLst>
                <a:ext uri="{FF2B5EF4-FFF2-40B4-BE49-F238E27FC236}">
                  <a16:creationId xmlns:a16="http://schemas.microsoft.com/office/drawing/2014/main" id="{D06897DC-0DE0-4F86-897C-F86BA5D7F312}"/>
                </a:ext>
              </a:extLst>
            </p:cNvPr>
            <p:cNvSpPr txBox="1"/>
            <p:nvPr/>
          </p:nvSpPr>
          <p:spPr>
            <a:xfrm>
              <a:off x="2729856" y="732904"/>
              <a:ext cx="6398998" cy="1115690"/>
            </a:xfrm>
            <a:prstGeom prst="rect">
              <a:avLst/>
            </a:prstGeom>
            <a:noFill/>
          </p:spPr>
          <p:txBody>
            <a:bodyPr wrap="square" rtlCol="0">
              <a:spAutoFit/>
            </a:bodyPr>
            <a:lstStyle/>
            <a:p>
              <a:pPr marR="0" lvl="0">
                <a:spcBef>
                  <a:spcPts val="0"/>
                </a:spcBef>
                <a:spcAft>
                  <a:spcPts val="0"/>
                </a:spcAft>
              </a:pPr>
              <a:r>
                <a:rPr lang="en-US" b="1" dirty="0">
                  <a:solidFill>
                    <a:srgbClr val="4F81BD"/>
                  </a:solidFill>
                  <a:effectLst/>
                  <a:latin typeface="Arial" panose="020B0604020202020204" pitchFamily="34" charset="0"/>
                  <a:ea typeface="Times New Roman" panose="02020603050405020304" pitchFamily="18" charset="0"/>
                </a:rPr>
                <a:t>Commander </a:t>
              </a:r>
              <a:r>
                <a:rPr lang="en-US" dirty="0">
                  <a:effectLst/>
                  <a:latin typeface="Arial" panose="020B0604020202020204" pitchFamily="34" charset="0"/>
                  <a:ea typeface="Times New Roman" panose="02020603050405020304" pitchFamily="18" charset="0"/>
                </a:rPr>
                <a:t>thinks through the pattern in the program below.</a:t>
              </a:r>
              <a:endParaRPr lang="en-US"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b="1" dirty="0">
                  <a:solidFill>
                    <a:srgbClr val="4F81BD"/>
                  </a:solidFill>
                  <a:effectLst/>
                  <a:latin typeface="Arial" panose="020B0604020202020204" pitchFamily="34" charset="0"/>
                  <a:ea typeface="Times New Roman" panose="02020603050405020304" pitchFamily="18" charset="0"/>
                </a:rPr>
                <a:t>Commander </a:t>
              </a:r>
              <a:r>
                <a:rPr lang="en-CA" dirty="0">
                  <a:effectLst/>
                  <a:latin typeface="Arial" panose="020B0604020202020204" pitchFamily="34" charset="0"/>
                  <a:ea typeface="Times New Roman" panose="02020603050405020304" pitchFamily="18" charset="0"/>
                </a:rPr>
                <a:t>shows only the card code in sequence to the robot.</a:t>
              </a:r>
              <a:endParaRPr lang="en-US"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dirty="0">
                  <a:effectLst/>
                  <a:latin typeface="Arial" panose="020B0604020202020204" pitchFamily="34" charset="0"/>
                  <a:ea typeface="Times New Roman" panose="02020603050405020304" pitchFamily="18" charset="0"/>
                </a:rPr>
                <a:t>The </a:t>
              </a:r>
              <a:r>
                <a:rPr lang="en-CA" b="1" dirty="0">
                  <a:solidFill>
                    <a:srgbClr val="4F81BD"/>
                  </a:solidFill>
                  <a:effectLst/>
                  <a:latin typeface="Arial" panose="020B0604020202020204" pitchFamily="34" charset="0"/>
                  <a:ea typeface="Times New Roman" panose="02020603050405020304" pitchFamily="18" charset="0"/>
                </a:rPr>
                <a:t>Robot</a:t>
              </a:r>
              <a:r>
                <a:rPr lang="en-CA" dirty="0">
                  <a:effectLst/>
                  <a:latin typeface="Arial" panose="020B0604020202020204" pitchFamily="34" charset="0"/>
                  <a:ea typeface="Times New Roman" panose="02020603050405020304" pitchFamily="18" charset="0"/>
                </a:rPr>
                <a:t> walks the code and fills in the pictures and text under Loops 2, 3, 4</a:t>
              </a:r>
              <a:endParaRPr lang="en-US"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b="1" dirty="0">
                  <a:solidFill>
                    <a:srgbClr val="4F81BD"/>
                  </a:solidFill>
                  <a:effectLst/>
                  <a:latin typeface="Arial" panose="020B0604020202020204" pitchFamily="34" charset="0"/>
                  <a:ea typeface="Times New Roman" panose="02020603050405020304" pitchFamily="18" charset="0"/>
                </a:rPr>
                <a:t>Commander and Robot</a:t>
              </a:r>
              <a:r>
                <a:rPr lang="en-CA" dirty="0">
                  <a:solidFill>
                    <a:srgbClr val="4F81BD"/>
                  </a:solidFill>
                  <a:effectLst/>
                  <a:latin typeface="Arial" panose="020B0604020202020204" pitchFamily="34" charset="0"/>
                  <a:ea typeface="Times New Roman" panose="02020603050405020304" pitchFamily="18" charset="0"/>
                </a:rPr>
                <a:t> </a:t>
              </a:r>
              <a:r>
                <a:rPr lang="en-CA" dirty="0">
                  <a:effectLst/>
                  <a:latin typeface="Arial" panose="020B0604020202020204" pitchFamily="34" charset="0"/>
                  <a:ea typeface="Times New Roman" panose="02020603050405020304" pitchFamily="18" charset="0"/>
                </a:rPr>
                <a:t>check and discuss action and pictures below.</a:t>
              </a:r>
              <a:endParaRPr lang="en-US" dirty="0">
                <a:effectLst/>
                <a:latin typeface="Times New Roman" panose="02020603050405020304" pitchFamily="18" charset="0"/>
                <a:ea typeface="Times New Roman" panose="02020603050405020304" pitchFamily="18" charset="0"/>
              </a:endParaRPr>
            </a:p>
            <a:p>
              <a:endParaRPr lang="en-US" sz="1100" dirty="0"/>
            </a:p>
          </p:txBody>
        </p:sp>
        <p:sp>
          <p:nvSpPr>
            <p:cNvPr id="8" name="TextBox 7">
              <a:extLst>
                <a:ext uri="{FF2B5EF4-FFF2-40B4-BE49-F238E27FC236}">
                  <a16:creationId xmlns:a16="http://schemas.microsoft.com/office/drawing/2014/main" id="{84558A7C-EE50-471A-954B-D5EB7F071800}"/>
                </a:ext>
              </a:extLst>
            </p:cNvPr>
            <p:cNvSpPr txBox="1"/>
            <p:nvPr/>
          </p:nvSpPr>
          <p:spPr>
            <a:xfrm>
              <a:off x="2597714" y="719664"/>
              <a:ext cx="522900" cy="954107"/>
            </a:xfrm>
            <a:prstGeom prst="rect">
              <a:avLst/>
            </a:prstGeom>
            <a:noFill/>
          </p:spPr>
          <p:txBody>
            <a:bodyPr wrap="none" rtlCol="0">
              <a:spAutoFit/>
            </a:bodyPr>
            <a:lstStyle/>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28" name="Google Shape;228;p14"/>
          <p:cNvGrpSpPr/>
          <p:nvPr/>
        </p:nvGrpSpPr>
        <p:grpSpPr>
          <a:xfrm>
            <a:off x="0" y="1083484"/>
            <a:ext cx="355196" cy="673460"/>
            <a:chOff x="0" y="823811"/>
            <a:chExt cx="355196" cy="673460"/>
          </a:xfrm>
        </p:grpSpPr>
        <p:sp>
          <p:nvSpPr>
            <p:cNvPr id="229" name="Google Shape;229;p14"/>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p14"/>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31" name="Google Shape;231;p14"/>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14"/>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14"/>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14"/>
          <p:cNvSpPr txBox="1"/>
          <p:nvPr/>
        </p:nvSpPr>
        <p:spPr>
          <a:xfrm>
            <a:off x="571186" y="-635"/>
            <a:ext cx="6009366" cy="1956841"/>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90000"/>
              </a:lnSpc>
              <a:spcBef>
                <a:spcPts val="0"/>
              </a:spcBef>
              <a:spcAft>
                <a:spcPts val="0"/>
              </a:spcAft>
              <a:buClr>
                <a:srgbClr val="FFC000"/>
              </a:buClr>
              <a:buSzPct val="100000"/>
              <a:buFont typeface="Open Sans ExtraBold"/>
              <a:buNone/>
            </a:pP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FFC000"/>
              </a:buClr>
              <a:buSzPct val="100000"/>
              <a:buFont typeface="Open Sans ExtraBold"/>
              <a:buNone/>
            </a:pPr>
            <a:r>
              <a:rPr lang="en-US" sz="4000" b="1" i="0" u="none" strike="noStrike" cap="none" dirty="0">
                <a:solidFill>
                  <a:srgbClr val="FFC000"/>
                </a:solidFill>
                <a:latin typeface="Open Sans ExtraBold"/>
                <a:ea typeface="Open Sans ExtraBold"/>
                <a:cs typeface="Open Sans ExtraBold"/>
                <a:sym typeface="Open Sans ExtraBold"/>
              </a:rPr>
              <a:t>UNIT 3</a:t>
            </a:r>
            <a:br>
              <a:rPr lang="en-US" sz="4000" b="1" i="0" u="none" strike="noStrike" cap="none" dirty="0">
                <a:solidFill>
                  <a:srgbClr val="A7D0CF"/>
                </a:solidFill>
                <a:latin typeface="Open Sans ExtraBold"/>
                <a:ea typeface="Open Sans ExtraBold"/>
                <a:cs typeface="Open Sans ExtraBold"/>
                <a:sym typeface="Open Sans ExtraBold"/>
              </a:rPr>
            </a:br>
            <a:r>
              <a:rPr lang="en-US" sz="4200" b="0" i="0" u="none" strike="noStrike" cap="none" dirty="0">
                <a:solidFill>
                  <a:schemeClr val="dk1"/>
                </a:solidFill>
                <a:latin typeface="Arial"/>
                <a:ea typeface="Arial"/>
                <a:cs typeface="Arial"/>
                <a:sym typeface="Arial"/>
              </a:rPr>
              <a:t>Coding </a:t>
            </a:r>
            <a:r>
              <a:rPr lang="en-US" sz="4200" b="0" i="0" u="none" strike="noStrike" cap="none" dirty="0" err="1">
                <a:solidFill>
                  <a:schemeClr val="dk1"/>
                </a:solidFill>
                <a:latin typeface="Arial"/>
                <a:ea typeface="Arial"/>
                <a:cs typeface="Arial"/>
                <a:sym typeface="Arial"/>
              </a:rPr>
              <a:t>KaiBot</a:t>
            </a:r>
            <a:r>
              <a:rPr lang="en-US" sz="42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100000"/>
              <a:buFont typeface="Arial"/>
              <a:buNone/>
            </a:pPr>
            <a:r>
              <a:rPr lang="en-US" sz="4200" b="0" i="0" u="none" strike="noStrike" cap="none" dirty="0">
                <a:solidFill>
                  <a:schemeClr val="dk1"/>
                </a:solidFill>
                <a:latin typeface="Arial"/>
                <a:ea typeface="Arial"/>
                <a:cs typeface="Arial"/>
                <a:sym typeface="Arial"/>
              </a:rPr>
              <a:t>with Cards on </a:t>
            </a:r>
            <a:r>
              <a:rPr lang="en-US" sz="4200" b="0" i="0" u="none" strike="noStrike" cap="none" dirty="0" err="1">
                <a:solidFill>
                  <a:schemeClr val="dk1"/>
                </a:solidFill>
                <a:latin typeface="Arial"/>
                <a:ea typeface="Arial"/>
                <a:cs typeface="Arial"/>
                <a:sym typeface="Arial"/>
              </a:rPr>
              <a:t>KaiTiles</a:t>
            </a:r>
            <a:endParaRPr sz="1400" b="0" i="0" u="none" strike="noStrike" cap="none" dirty="0">
              <a:solidFill>
                <a:srgbClr val="000000"/>
              </a:solidFill>
              <a:latin typeface="Arial"/>
              <a:ea typeface="Arial"/>
              <a:cs typeface="Arial"/>
              <a:sym typeface="Arial"/>
            </a:endParaRPr>
          </a:p>
        </p:txBody>
      </p:sp>
      <p:pic>
        <p:nvPicPr>
          <p:cNvPr id="235" name="Google Shape;235;p14"/>
          <p:cNvPicPr preferRelativeResize="0">
            <a:picLocks noGrp="1"/>
          </p:cNvPicPr>
          <p:nvPr>
            <p:ph type="body" idx="2"/>
          </p:nvPr>
        </p:nvPicPr>
        <p:blipFill rotWithShape="1">
          <a:blip r:embed="rId3">
            <a:alphaModFix/>
          </a:blip>
          <a:srcRect/>
          <a:stretch/>
        </p:blipFill>
        <p:spPr>
          <a:xfrm>
            <a:off x="6245771" y="411005"/>
            <a:ext cx="6142171" cy="6162697"/>
          </a:xfrm>
          <a:prstGeom prst="rect">
            <a:avLst/>
          </a:prstGeom>
          <a:noFill/>
          <a:ln>
            <a:noFill/>
          </a:ln>
        </p:spPr>
      </p:pic>
      <p:sp>
        <p:nvSpPr>
          <p:cNvPr id="236" name="Google Shape;236;p14"/>
          <p:cNvSpPr txBox="1">
            <a:spLocks noGrp="1"/>
          </p:cNvSpPr>
          <p:nvPr>
            <p:ph type="body" idx="1"/>
          </p:nvPr>
        </p:nvSpPr>
        <p:spPr>
          <a:xfrm>
            <a:off x="159340" y="1713070"/>
            <a:ext cx="6421212" cy="555530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200" b="1" dirty="0" err="1">
                <a:latin typeface="Arial"/>
                <a:ea typeface="Arial"/>
                <a:cs typeface="Arial"/>
                <a:sym typeface="Arial"/>
              </a:rPr>
              <a:t>KaiBot</a:t>
            </a:r>
            <a:r>
              <a:rPr lang="en-US" sz="2200" dirty="0">
                <a:latin typeface="Arial"/>
                <a:ea typeface="Arial"/>
                <a:cs typeface="Arial"/>
                <a:sym typeface="Arial"/>
              </a:rPr>
              <a:t> is a small physical robot that </a:t>
            </a:r>
            <a:r>
              <a:rPr lang="en-US" sz="2200" b="0" i="0" dirty="0">
                <a:solidFill>
                  <a:srgbClr val="222222"/>
                </a:solidFill>
                <a:latin typeface="Arial"/>
                <a:ea typeface="Arial"/>
                <a:cs typeface="Arial"/>
                <a:sym typeface="Arial"/>
              </a:rPr>
              <a:t>helps learners understand coding through its actions.</a:t>
            </a:r>
            <a:endParaRPr dirty="0"/>
          </a:p>
          <a:p>
            <a:pPr marL="228600" lvl="0" indent="-76200" algn="l" rtl="0">
              <a:lnSpc>
                <a:spcPct val="90000"/>
              </a:lnSpc>
              <a:spcBef>
                <a:spcPts val="0"/>
              </a:spcBef>
              <a:spcAft>
                <a:spcPts val="0"/>
              </a:spcAft>
              <a:buClr>
                <a:schemeClr val="dk1"/>
              </a:buClr>
              <a:buSzPts val="2400"/>
              <a:buNone/>
            </a:pPr>
            <a:endParaRPr sz="2000" dirty="0">
              <a:latin typeface="Arial"/>
              <a:ea typeface="Arial"/>
              <a:cs typeface="Arial"/>
              <a:sym typeface="Arial"/>
            </a:endParaRPr>
          </a:p>
          <a:p>
            <a:pPr marL="228600" lvl="0" indent="-228600" algn="l" rtl="0">
              <a:lnSpc>
                <a:spcPct val="90000"/>
              </a:lnSpc>
              <a:spcBef>
                <a:spcPts val="0"/>
              </a:spcBef>
              <a:spcAft>
                <a:spcPts val="0"/>
              </a:spcAft>
              <a:buSzPts val="2400"/>
              <a:buChar char="•"/>
            </a:pPr>
            <a:r>
              <a:rPr lang="en-US" sz="2200" dirty="0" err="1">
                <a:latin typeface="Arial"/>
                <a:ea typeface="Arial"/>
                <a:cs typeface="Arial"/>
                <a:sym typeface="Arial"/>
              </a:rPr>
              <a:t>KaiBot</a:t>
            </a:r>
            <a:r>
              <a:rPr lang="en-US" sz="2200" dirty="0">
                <a:latin typeface="Arial"/>
                <a:ea typeface="Arial"/>
                <a:cs typeface="Arial"/>
                <a:sym typeface="Arial"/>
              </a:rPr>
              <a:t> </a:t>
            </a:r>
            <a:r>
              <a:rPr lang="en-US" sz="2200" b="1" dirty="0">
                <a:latin typeface="Arial"/>
                <a:ea typeface="Arial"/>
                <a:cs typeface="Arial"/>
                <a:sym typeface="Arial"/>
              </a:rPr>
              <a:t>scans</a:t>
            </a:r>
            <a:r>
              <a:rPr lang="en-US" sz="2200" dirty="0">
                <a:latin typeface="Arial"/>
                <a:ea typeface="Arial"/>
                <a:cs typeface="Arial"/>
                <a:sym typeface="Arial"/>
              </a:rPr>
              <a:t> and </a:t>
            </a:r>
            <a:r>
              <a:rPr lang="en-US" sz="2200" b="1" dirty="0">
                <a:latin typeface="Arial"/>
                <a:ea typeface="Arial"/>
                <a:cs typeface="Arial"/>
                <a:sym typeface="Arial"/>
              </a:rPr>
              <a:t>interprets</a:t>
            </a:r>
            <a:r>
              <a:rPr lang="en-US" sz="2200" dirty="0">
                <a:latin typeface="Arial"/>
                <a:ea typeface="Arial"/>
                <a:cs typeface="Arial"/>
                <a:sym typeface="Arial"/>
              </a:rPr>
              <a:t> each Coding card   </a:t>
            </a:r>
          </a:p>
          <a:p>
            <a:pPr marL="0" lvl="0" indent="0" algn="l" rtl="0">
              <a:lnSpc>
                <a:spcPct val="90000"/>
              </a:lnSpc>
              <a:spcBef>
                <a:spcPts val="0"/>
              </a:spcBef>
              <a:spcAft>
                <a:spcPts val="0"/>
              </a:spcAft>
              <a:buSzPts val="2400"/>
              <a:buNone/>
            </a:pPr>
            <a:r>
              <a:rPr lang="en-US" sz="2200" dirty="0">
                <a:latin typeface="Arial"/>
                <a:ea typeface="Arial"/>
                <a:cs typeface="Arial"/>
                <a:sym typeface="Arial"/>
              </a:rPr>
              <a:t>       in the sequence.</a:t>
            </a:r>
          </a:p>
          <a:p>
            <a:pPr marL="0" lvl="0" indent="0" algn="l" rtl="0">
              <a:lnSpc>
                <a:spcPct val="90000"/>
              </a:lnSpc>
              <a:spcBef>
                <a:spcPts val="0"/>
              </a:spcBef>
              <a:spcAft>
                <a:spcPts val="0"/>
              </a:spcAft>
              <a:buSzPts val="2400"/>
              <a:buNone/>
            </a:pPr>
            <a:endParaRPr dirty="0"/>
          </a:p>
          <a:p>
            <a:pPr marL="228600" lvl="0" indent="-228600" algn="l" rtl="0">
              <a:lnSpc>
                <a:spcPct val="90000"/>
              </a:lnSpc>
              <a:spcBef>
                <a:spcPts val="0"/>
              </a:spcBef>
              <a:spcAft>
                <a:spcPts val="0"/>
              </a:spcAft>
              <a:buSzPts val="2400"/>
              <a:buChar char="•"/>
            </a:pPr>
            <a:r>
              <a:rPr lang="en-US" sz="2200" dirty="0" err="1">
                <a:latin typeface="Arial"/>
                <a:ea typeface="Arial"/>
                <a:cs typeface="Arial"/>
                <a:sym typeface="Arial"/>
              </a:rPr>
              <a:t>KaiBot</a:t>
            </a:r>
            <a:r>
              <a:rPr lang="en-US" sz="2200" dirty="0">
                <a:latin typeface="Arial"/>
                <a:ea typeface="Arial"/>
                <a:cs typeface="Arial"/>
                <a:sym typeface="Arial"/>
              </a:rPr>
              <a:t> then </a:t>
            </a:r>
            <a:r>
              <a:rPr lang="en-US" sz="2200" b="1" dirty="0">
                <a:latin typeface="Arial"/>
                <a:ea typeface="Arial"/>
                <a:cs typeface="Arial"/>
                <a:sym typeface="Arial"/>
              </a:rPr>
              <a:t>executes</a:t>
            </a:r>
            <a:r>
              <a:rPr lang="en-US" sz="2200" dirty="0">
                <a:latin typeface="Arial"/>
                <a:ea typeface="Arial"/>
                <a:cs typeface="Arial"/>
                <a:sym typeface="Arial"/>
              </a:rPr>
              <a:t> specific code, leading to </a:t>
            </a:r>
          </a:p>
          <a:p>
            <a:pPr marL="0" lvl="0" indent="0" algn="l" rtl="0">
              <a:lnSpc>
                <a:spcPct val="90000"/>
              </a:lnSpc>
              <a:spcBef>
                <a:spcPts val="0"/>
              </a:spcBef>
              <a:spcAft>
                <a:spcPts val="0"/>
              </a:spcAft>
              <a:buSzPts val="2400"/>
              <a:buNone/>
            </a:pPr>
            <a:r>
              <a:rPr lang="en-US" sz="2200" dirty="0">
                <a:latin typeface="Arial"/>
                <a:ea typeface="Arial"/>
                <a:cs typeface="Arial"/>
                <a:sym typeface="Arial"/>
              </a:rPr>
              <a:t>        corresponding actions.</a:t>
            </a:r>
          </a:p>
          <a:p>
            <a:pPr marL="0" lvl="0" indent="0" algn="l" rtl="0">
              <a:lnSpc>
                <a:spcPct val="90000"/>
              </a:lnSpc>
              <a:spcBef>
                <a:spcPts val="0"/>
              </a:spcBef>
              <a:spcAft>
                <a:spcPts val="0"/>
              </a:spcAft>
              <a:buSzPts val="2400"/>
              <a:buNone/>
            </a:pPr>
            <a:endParaRPr sz="2200" dirty="0">
              <a:latin typeface="Arial"/>
              <a:ea typeface="Arial"/>
              <a:cs typeface="Arial"/>
              <a:sym typeface="Arial"/>
            </a:endParaRPr>
          </a:p>
          <a:p>
            <a:pPr marL="228600" lvl="0" indent="-228600" algn="l" rtl="0">
              <a:lnSpc>
                <a:spcPct val="90000"/>
              </a:lnSpc>
              <a:spcBef>
                <a:spcPts val="0"/>
              </a:spcBef>
              <a:spcAft>
                <a:spcPts val="0"/>
              </a:spcAft>
              <a:buSzPts val="2400"/>
              <a:buChar char="•"/>
            </a:pPr>
            <a:r>
              <a:rPr lang="en-US" sz="2200" dirty="0">
                <a:latin typeface="Arial"/>
                <a:ea typeface="Arial"/>
                <a:cs typeface="Arial"/>
                <a:sym typeface="Arial"/>
              </a:rPr>
              <a:t>The </a:t>
            </a:r>
            <a:r>
              <a:rPr lang="en-US" sz="2200" dirty="0" err="1">
                <a:latin typeface="Arial"/>
                <a:ea typeface="Arial"/>
                <a:cs typeface="Arial"/>
                <a:sym typeface="Arial"/>
              </a:rPr>
              <a:t>KaiBot</a:t>
            </a:r>
            <a:r>
              <a:rPr lang="en-US" sz="2200" dirty="0">
                <a:latin typeface="Arial"/>
                <a:ea typeface="Arial"/>
                <a:cs typeface="Arial"/>
                <a:sym typeface="Arial"/>
              </a:rPr>
              <a:t> is run on magnetic blue tiles called </a:t>
            </a:r>
          </a:p>
          <a:p>
            <a:pPr marL="0" lvl="0" indent="0" algn="l" rtl="0">
              <a:lnSpc>
                <a:spcPct val="90000"/>
              </a:lnSpc>
              <a:spcBef>
                <a:spcPts val="0"/>
              </a:spcBef>
              <a:spcAft>
                <a:spcPts val="0"/>
              </a:spcAft>
              <a:buSzPts val="2400"/>
              <a:buNone/>
            </a:pPr>
            <a:r>
              <a:rPr lang="en-US" sz="2200" b="1" dirty="0">
                <a:latin typeface="Arial"/>
                <a:ea typeface="Arial"/>
                <a:cs typeface="Arial"/>
                <a:sym typeface="Arial"/>
              </a:rPr>
              <a:t>         </a:t>
            </a:r>
            <a:r>
              <a:rPr lang="en-US" sz="2200" b="1" dirty="0" err="1">
                <a:latin typeface="Arial"/>
                <a:ea typeface="Arial"/>
                <a:cs typeface="Arial"/>
                <a:sym typeface="Arial"/>
              </a:rPr>
              <a:t>KaiTiles</a:t>
            </a:r>
            <a:r>
              <a:rPr lang="en-US" sz="2200" dirty="0">
                <a:latin typeface="Arial"/>
                <a:ea typeface="Arial"/>
                <a:cs typeface="Arial"/>
                <a:sym typeface="Arial"/>
              </a:rPr>
              <a:t> for more accuracy.</a:t>
            </a:r>
            <a:endParaRPr dirty="0"/>
          </a:p>
          <a:p>
            <a:pPr marL="685800" lvl="1" indent="-76200" algn="l" rtl="0">
              <a:lnSpc>
                <a:spcPct val="90000"/>
              </a:lnSpc>
              <a:spcBef>
                <a:spcPts val="0"/>
              </a:spcBef>
              <a:spcAft>
                <a:spcPts val="0"/>
              </a:spcAft>
              <a:buSzPts val="2400"/>
              <a:buNone/>
            </a:pPr>
            <a:endParaRPr sz="16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2400"/>
              <a:buChar char="•"/>
            </a:pPr>
            <a:r>
              <a:rPr lang="en-US" sz="2200" dirty="0">
                <a:latin typeface="Arial"/>
                <a:ea typeface="Arial"/>
                <a:cs typeface="Arial"/>
                <a:sym typeface="Arial"/>
              </a:rPr>
              <a:t>We </a:t>
            </a:r>
            <a:r>
              <a:rPr lang="en-US" sz="2200" b="1" dirty="0">
                <a:latin typeface="Arial"/>
                <a:ea typeface="Arial"/>
                <a:cs typeface="Arial"/>
                <a:sym typeface="Arial"/>
              </a:rPr>
              <a:t>PREDICT</a:t>
            </a:r>
            <a:r>
              <a:rPr lang="en-US" sz="2200" dirty="0">
                <a:latin typeface="Arial"/>
                <a:ea typeface="Arial"/>
                <a:cs typeface="Arial"/>
                <a:sym typeface="Arial"/>
              </a:rPr>
              <a:t>, then </a:t>
            </a:r>
            <a:r>
              <a:rPr lang="en-US" sz="2200" b="1" dirty="0">
                <a:latin typeface="Arial"/>
                <a:ea typeface="Arial"/>
                <a:cs typeface="Arial"/>
                <a:sym typeface="Arial"/>
              </a:rPr>
              <a:t>TEST </a:t>
            </a:r>
            <a:r>
              <a:rPr lang="en-US" sz="2200" dirty="0">
                <a:latin typeface="Arial"/>
                <a:ea typeface="Arial"/>
                <a:cs typeface="Arial"/>
                <a:sym typeface="Arial"/>
              </a:rPr>
              <a:t>by coding </a:t>
            </a:r>
            <a:r>
              <a:rPr lang="en-US" sz="2200" b="1" dirty="0" err="1">
                <a:latin typeface="Arial"/>
                <a:ea typeface="Arial"/>
                <a:cs typeface="Arial"/>
                <a:sym typeface="Arial"/>
              </a:rPr>
              <a:t>KaiBot</a:t>
            </a:r>
            <a:r>
              <a:rPr lang="en-US" sz="2200" b="1" dirty="0">
                <a:latin typeface="Arial"/>
                <a:ea typeface="Arial"/>
                <a:cs typeface="Arial"/>
                <a:sym typeface="Arial"/>
              </a:rPr>
              <a:t> </a:t>
            </a:r>
            <a:r>
              <a:rPr lang="en-US" sz="2200" dirty="0">
                <a:latin typeface="Arial"/>
                <a:ea typeface="Arial"/>
                <a:cs typeface="Arial"/>
                <a:sym typeface="Arial"/>
              </a:rPr>
              <a:t>&amp;</a:t>
            </a:r>
            <a:r>
              <a:rPr lang="en-US" sz="2200" b="1" dirty="0">
                <a:latin typeface="Arial"/>
                <a:ea typeface="Arial"/>
                <a:cs typeface="Arial"/>
                <a:sym typeface="Arial"/>
              </a:rPr>
              <a:t>   </a:t>
            </a:r>
          </a:p>
          <a:p>
            <a:pPr marL="0" lvl="0" indent="0" algn="l" rtl="0">
              <a:lnSpc>
                <a:spcPct val="90000"/>
              </a:lnSpc>
              <a:spcBef>
                <a:spcPts val="1000"/>
              </a:spcBef>
              <a:spcAft>
                <a:spcPts val="0"/>
              </a:spcAft>
              <a:buClr>
                <a:schemeClr val="dk1"/>
              </a:buClr>
              <a:buSzPts val="2400"/>
              <a:buNone/>
            </a:pPr>
            <a:r>
              <a:rPr lang="en-US" sz="2200" b="1" dirty="0">
                <a:latin typeface="Arial"/>
                <a:ea typeface="Arial"/>
                <a:cs typeface="Arial"/>
                <a:sym typeface="Arial"/>
              </a:rPr>
              <a:t>           noting action </a:t>
            </a:r>
            <a:r>
              <a:rPr lang="en-US" sz="2200" dirty="0">
                <a:latin typeface="Arial"/>
                <a:ea typeface="Arial"/>
                <a:cs typeface="Arial"/>
                <a:sym typeface="Arial"/>
              </a:rPr>
              <a:t>in </a:t>
            </a:r>
            <a:r>
              <a:rPr lang="en-US" sz="2200" b="1" dirty="0">
                <a:latin typeface="Arial"/>
                <a:ea typeface="Arial"/>
                <a:cs typeface="Arial"/>
                <a:sym typeface="Arial"/>
              </a:rPr>
              <a:t>learning from mistakes</a:t>
            </a:r>
            <a:r>
              <a:rPr lang="en-US" sz="2200" dirty="0">
                <a:latin typeface="Arial"/>
                <a:ea typeface="Arial"/>
                <a:cs typeface="Arial"/>
                <a:sym typeface="Arial"/>
              </a:rPr>
              <a:t>.</a:t>
            </a:r>
            <a:endParaRPr sz="2200" dirty="0">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5"/>
          <p:cNvSpPr/>
          <p:nvPr/>
        </p:nvSpPr>
        <p:spPr>
          <a:xfrm>
            <a:off x="3082925" y="1656372"/>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4" name="Google Shape;244;p15"/>
          <p:cNvPicPr preferRelativeResize="0"/>
          <p:nvPr/>
        </p:nvPicPr>
        <p:blipFill rotWithShape="1">
          <a:blip r:embed="rId3">
            <a:alphaModFix/>
          </a:blip>
          <a:srcRect/>
          <a:stretch/>
        </p:blipFill>
        <p:spPr>
          <a:xfrm>
            <a:off x="683322" y="813076"/>
            <a:ext cx="1854927" cy="2088000"/>
          </a:xfrm>
          <a:prstGeom prst="rect">
            <a:avLst/>
          </a:prstGeom>
          <a:noFill/>
          <a:ln>
            <a:noFill/>
          </a:ln>
        </p:spPr>
      </p:pic>
      <p:pic>
        <p:nvPicPr>
          <p:cNvPr id="245" name="Google Shape;245;p15"/>
          <p:cNvPicPr preferRelativeResize="0"/>
          <p:nvPr/>
        </p:nvPicPr>
        <p:blipFill rotWithShape="1">
          <a:blip r:embed="rId4">
            <a:alphaModFix/>
          </a:blip>
          <a:srcRect/>
          <a:stretch/>
        </p:blipFill>
        <p:spPr>
          <a:xfrm>
            <a:off x="651727" y="4001736"/>
            <a:ext cx="1971301" cy="2196000"/>
          </a:xfrm>
          <a:prstGeom prst="rect">
            <a:avLst/>
          </a:prstGeom>
          <a:noFill/>
          <a:ln>
            <a:noFill/>
          </a:ln>
        </p:spPr>
      </p:pic>
      <p:sp>
        <p:nvSpPr>
          <p:cNvPr id="246" name="Google Shape;246;p15"/>
          <p:cNvSpPr txBox="1"/>
          <p:nvPr/>
        </p:nvSpPr>
        <p:spPr>
          <a:xfrm>
            <a:off x="583937" y="344643"/>
            <a:ext cx="1854927"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Then Try This</a:t>
            </a:r>
            <a:br>
              <a:rPr lang="en-US" sz="1400" b="1"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247" name="Google Shape;247;p15"/>
          <p:cNvSpPr txBox="1"/>
          <p:nvPr/>
        </p:nvSpPr>
        <p:spPr>
          <a:xfrm>
            <a:off x="603337" y="3605998"/>
            <a:ext cx="1854927"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Then Try This</a:t>
            </a:r>
            <a:br>
              <a:rPr lang="en-US" sz="1400" b="1"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2" name="Google Shape;204;p12">
            <a:extLst>
              <a:ext uri="{FF2B5EF4-FFF2-40B4-BE49-F238E27FC236}">
                <a16:creationId xmlns:a16="http://schemas.microsoft.com/office/drawing/2014/main" id="{FA6F6D33-482E-766E-E8CA-B0F0C6A2F5C1}"/>
              </a:ext>
            </a:extLst>
          </p:cNvPr>
          <p:cNvSpPr txBox="1"/>
          <p:nvPr/>
        </p:nvSpPr>
        <p:spPr>
          <a:xfrm>
            <a:off x="9354753" y="1017029"/>
            <a:ext cx="2785967" cy="24006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5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500" b="1" dirty="0">
                <a:solidFill>
                  <a:schemeClr val="dk1"/>
                </a:solidFill>
              </a:rPr>
              <a:t>UNIT</a:t>
            </a:r>
            <a:r>
              <a:rPr lang="en-US" sz="1500" b="1" i="0" u="none" strike="noStrike" cap="none" dirty="0">
                <a:solidFill>
                  <a:schemeClr val="dk1"/>
                </a:solidFill>
                <a:latin typeface="Arial"/>
                <a:ea typeface="Arial"/>
                <a:cs typeface="Arial"/>
                <a:sym typeface="Arial"/>
              </a:rPr>
              <a:t> 3, </a:t>
            </a:r>
            <a:r>
              <a:rPr lang="en-US" sz="1500" b="1" dirty="0">
                <a:solidFill>
                  <a:schemeClr val="dk1"/>
                </a:solidFill>
              </a:rPr>
              <a:t>Page</a:t>
            </a:r>
            <a:r>
              <a:rPr lang="en-US" sz="1500" b="1" i="0" u="none" strike="noStrike" cap="none" dirty="0">
                <a:solidFill>
                  <a:schemeClr val="dk1"/>
                </a:solidFill>
                <a:latin typeface="Arial"/>
                <a:ea typeface="Arial"/>
                <a:cs typeface="Arial"/>
                <a:sym typeface="Arial"/>
              </a:rPr>
              <a:t> </a:t>
            </a:r>
            <a:r>
              <a:rPr lang="en-US" sz="1500" b="1" dirty="0">
                <a:solidFill>
                  <a:schemeClr val="dk1"/>
                </a:solidFill>
              </a:rPr>
              <a:t> 33</a:t>
            </a:r>
            <a:endParaRPr lang="en-US" sz="15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5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500" b="1" i="0" u="none" strike="noStrike" cap="none" dirty="0">
                <a:solidFill>
                  <a:schemeClr val="dk1"/>
                </a:solidFill>
                <a:latin typeface="Arial"/>
                <a:ea typeface="Arial"/>
                <a:cs typeface="Arial"/>
                <a:sym typeface="Arial"/>
              </a:rPr>
              <a:t>The INTENT </a:t>
            </a:r>
            <a:r>
              <a:rPr lang="en-US" sz="1500" i="0" u="none" strike="noStrike" cap="none" dirty="0">
                <a:solidFill>
                  <a:schemeClr val="dk1"/>
                </a:solidFill>
                <a:latin typeface="Arial"/>
                <a:ea typeface="Arial"/>
                <a:cs typeface="Arial"/>
                <a:sym typeface="Arial"/>
              </a:rPr>
              <a:t>here is to </a:t>
            </a:r>
            <a:r>
              <a:rPr lang="en-US" sz="1500" dirty="0">
                <a:solidFill>
                  <a:schemeClr val="dk1"/>
                </a:solidFill>
              </a:rPr>
              <a:t>show where the Commander and the person Robot predict Robot Action &amp; draw picture results and record text explanation of each step of code.</a:t>
            </a:r>
            <a:endParaRPr sz="150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481ADE0F-13D8-4B0B-90A8-A83EACB14CAF}"/>
              </a:ext>
            </a:extLst>
          </p:cNvPr>
          <p:cNvPicPr>
            <a:picLocks noChangeAspect="1"/>
          </p:cNvPicPr>
          <p:nvPr/>
        </p:nvPicPr>
        <p:blipFill>
          <a:blip r:embed="rId5"/>
          <a:stretch>
            <a:fillRect/>
          </a:stretch>
        </p:blipFill>
        <p:spPr>
          <a:xfrm>
            <a:off x="11610237" y="1081399"/>
            <a:ext cx="445465" cy="384399"/>
          </a:xfrm>
          <a:prstGeom prst="rect">
            <a:avLst/>
          </a:prstGeom>
        </p:spPr>
      </p:pic>
      <p:sp>
        <p:nvSpPr>
          <p:cNvPr id="10" name="Frame 9">
            <a:extLst>
              <a:ext uri="{FF2B5EF4-FFF2-40B4-BE49-F238E27FC236}">
                <a16:creationId xmlns:a16="http://schemas.microsoft.com/office/drawing/2014/main" id="{A0CBE072-8928-4585-894E-BED56F018753}"/>
              </a:ext>
            </a:extLst>
          </p:cNvPr>
          <p:cNvSpPr/>
          <p:nvPr/>
        </p:nvSpPr>
        <p:spPr>
          <a:xfrm>
            <a:off x="9296508" y="824377"/>
            <a:ext cx="2902457" cy="260462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C92B8E4A-42A3-43E4-9C67-8D34A022B855}"/>
              </a:ext>
            </a:extLst>
          </p:cNvPr>
          <p:cNvGrpSpPr/>
          <p:nvPr/>
        </p:nvGrpSpPr>
        <p:grpSpPr>
          <a:xfrm>
            <a:off x="3018664" y="32997"/>
            <a:ext cx="6139616" cy="6792006"/>
            <a:chOff x="3135868" y="21643"/>
            <a:chExt cx="6139616" cy="6792006"/>
          </a:xfrm>
        </p:grpSpPr>
        <p:grpSp>
          <p:nvGrpSpPr>
            <p:cNvPr id="8" name="Group 7">
              <a:extLst>
                <a:ext uri="{FF2B5EF4-FFF2-40B4-BE49-F238E27FC236}">
                  <a16:creationId xmlns:a16="http://schemas.microsoft.com/office/drawing/2014/main" id="{62755263-18FF-44DB-BD47-B18162C157C7}"/>
                </a:ext>
              </a:extLst>
            </p:cNvPr>
            <p:cNvGrpSpPr/>
            <p:nvPr/>
          </p:nvGrpSpPr>
          <p:grpSpPr>
            <a:xfrm>
              <a:off x="3782036" y="287262"/>
              <a:ext cx="5493448" cy="1477328"/>
              <a:chOff x="3861305" y="310521"/>
              <a:chExt cx="5493448" cy="1477328"/>
            </a:xfrm>
          </p:grpSpPr>
          <p:sp>
            <p:nvSpPr>
              <p:cNvPr id="4" name="TextBox 3">
                <a:extLst>
                  <a:ext uri="{FF2B5EF4-FFF2-40B4-BE49-F238E27FC236}">
                    <a16:creationId xmlns:a16="http://schemas.microsoft.com/office/drawing/2014/main" id="{255863FC-A192-4E74-A3C3-6209461D5343}"/>
                  </a:ext>
                </a:extLst>
              </p:cNvPr>
              <p:cNvSpPr txBox="1"/>
              <p:nvPr/>
            </p:nvSpPr>
            <p:spPr>
              <a:xfrm>
                <a:off x="3953916" y="356687"/>
                <a:ext cx="5400837" cy="1384995"/>
              </a:xfrm>
              <a:prstGeom prst="rect">
                <a:avLst/>
              </a:prstGeom>
              <a:noFill/>
            </p:spPr>
            <p:txBody>
              <a:bodyPr wrap="none" rtlCol="0">
                <a:spAutoFit/>
              </a:bodyPr>
              <a:lstStyle/>
              <a:p>
                <a:r>
                  <a:rPr lang="en-CA" sz="1200" b="1" dirty="0">
                    <a:solidFill>
                      <a:srgbClr val="4F81BD"/>
                    </a:solidFill>
                    <a:effectLst/>
                    <a:latin typeface="Arial" panose="020B0604020202020204" pitchFamily="34" charset="0"/>
                    <a:ea typeface="Times New Roman" panose="02020603050405020304" pitchFamily="18" charset="0"/>
                  </a:rPr>
                  <a:t>Commander</a:t>
                </a:r>
                <a:r>
                  <a:rPr lang="en-CA" sz="1200" dirty="0">
                    <a:effectLst/>
                    <a:latin typeface="Arial" panose="020B0604020202020204" pitchFamily="34" charset="0"/>
                    <a:ea typeface="Times New Roman" panose="02020603050405020304" pitchFamily="18" charset="0"/>
                  </a:rPr>
                  <a:t> adds cards for program below to model </a:t>
                </a:r>
                <a:r>
                  <a:rPr lang="en-CA" sz="1200" b="1" dirty="0">
                    <a:effectLst/>
                    <a:latin typeface="Arial" panose="020B0604020202020204" pitchFamily="34" charset="0"/>
                    <a:ea typeface="Times New Roman" panose="02020603050405020304" pitchFamily="18" charset="0"/>
                  </a:rPr>
                  <a:t>ADDITION.</a:t>
                </a:r>
              </a:p>
              <a:p>
                <a:pPr marR="0" lvl="0">
                  <a:spcBef>
                    <a:spcPts val="0"/>
                  </a:spcBef>
                  <a:spcAft>
                    <a:spcPts val="0"/>
                  </a:spcAft>
                </a:pPr>
                <a:r>
                  <a:rPr lang="en-CA" sz="1200" b="1" dirty="0">
                    <a:solidFill>
                      <a:srgbClr val="4F81BD"/>
                    </a:solidFill>
                    <a:effectLst/>
                    <a:latin typeface="Arial" panose="020B0604020202020204" pitchFamily="34" charset="0"/>
                    <a:ea typeface="Times New Roman" panose="02020603050405020304" pitchFamily="18" charset="0"/>
                  </a:rPr>
                  <a:t>Commander </a:t>
                </a:r>
                <a:r>
                  <a:rPr lang="en-CA" sz="1200" dirty="0">
                    <a:effectLst/>
                    <a:latin typeface="Arial" panose="020B0604020202020204" pitchFamily="34" charset="0"/>
                    <a:ea typeface="Times New Roman" panose="02020603050405020304" pitchFamily="18" charset="0"/>
                  </a:rPr>
                  <a:t>shows the code to the </a:t>
                </a:r>
                <a:r>
                  <a:rPr lang="en-CA" sz="1200" b="1" dirty="0">
                    <a:solidFill>
                      <a:srgbClr val="4F81BD"/>
                    </a:solidFill>
                    <a:effectLst/>
                    <a:latin typeface="Arial" panose="020B0604020202020204" pitchFamily="34" charset="0"/>
                    <a:ea typeface="Times New Roman" panose="02020603050405020304" pitchFamily="18" charset="0"/>
                  </a:rPr>
                  <a:t>Person Robot</a:t>
                </a:r>
                <a:r>
                  <a:rPr lang="en-CA" sz="1200" dirty="0">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sz="1200" dirty="0">
                    <a:effectLst/>
                    <a:latin typeface="Arial" panose="020B0604020202020204" pitchFamily="34" charset="0"/>
                    <a:ea typeface="Times New Roman" panose="02020603050405020304" pitchFamily="18" charset="0"/>
                  </a:rPr>
                  <a:t>The </a:t>
                </a:r>
                <a:r>
                  <a:rPr lang="en-CA" sz="1200" b="1" dirty="0">
                    <a:solidFill>
                      <a:srgbClr val="4F81BD"/>
                    </a:solidFill>
                    <a:effectLst/>
                    <a:latin typeface="Arial" panose="020B0604020202020204" pitchFamily="34" charset="0"/>
                    <a:ea typeface="Times New Roman" panose="02020603050405020304" pitchFamily="18" charset="0"/>
                  </a:rPr>
                  <a:t>Robot</a:t>
                </a:r>
                <a:r>
                  <a:rPr lang="en-CA" sz="1200" dirty="0">
                    <a:effectLst/>
                    <a:latin typeface="Arial" panose="020B0604020202020204" pitchFamily="34" charset="0"/>
                    <a:ea typeface="Times New Roman" panose="02020603050405020304" pitchFamily="18" charset="0"/>
                  </a:rPr>
                  <a:t> draws a picture of the action, explains action and walks the code.</a:t>
                </a:r>
                <a:endParaRPr lang="en-US" sz="1200" dirty="0">
                  <a:effectLst/>
                  <a:latin typeface="Times New Roman" panose="02020603050405020304" pitchFamily="18" charset="0"/>
                  <a:ea typeface="Times New Roman" panose="02020603050405020304" pitchFamily="18" charset="0"/>
                </a:endParaRPr>
              </a:p>
              <a:p>
                <a:pPr marR="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sz="1200" b="1" dirty="0">
                    <a:solidFill>
                      <a:srgbClr val="4F81BD"/>
                    </a:solidFill>
                    <a:effectLst/>
                    <a:latin typeface="Arial" panose="020B0604020202020204" pitchFamily="34" charset="0"/>
                    <a:ea typeface="Times New Roman" panose="02020603050405020304" pitchFamily="18" charset="0"/>
                  </a:rPr>
                  <a:t>Discuss Key Talking Points </a:t>
                </a:r>
                <a:r>
                  <a:rPr lang="en-CA" sz="1200" dirty="0">
                    <a:solidFill>
                      <a:srgbClr val="000000"/>
                    </a:solidFill>
                    <a:effectLst/>
                    <a:latin typeface="Arial" panose="020B0604020202020204" pitchFamily="34" charset="0"/>
                    <a:ea typeface="Times New Roman" panose="02020603050405020304" pitchFamily="18" charset="0"/>
                  </a:rPr>
                  <a:t>below</a:t>
                </a:r>
                <a:r>
                  <a:rPr lang="en-CA" sz="1200" b="1" dirty="0">
                    <a:solidFill>
                      <a:srgbClr val="4F81BD"/>
                    </a:solidFill>
                    <a:effectLst/>
                    <a:latin typeface="Arial" panose="020B0604020202020204" pitchFamily="34" charset="0"/>
                    <a:ea typeface="Times New Roman" panose="02020603050405020304" pitchFamily="18" charset="0"/>
                  </a:rPr>
                  <a:t> </a:t>
                </a:r>
                <a:r>
                  <a:rPr lang="en-CA" sz="1200" dirty="0">
                    <a:effectLst/>
                    <a:latin typeface="Arial" panose="020B0604020202020204" pitchFamily="34" charset="0"/>
                    <a:ea typeface="Times New Roman" panose="02020603050405020304" pitchFamily="18" charset="0"/>
                  </a:rPr>
                  <a:t>for the concept of</a:t>
                </a:r>
                <a:r>
                  <a:rPr lang="en-CA" sz="1200" b="1" dirty="0">
                    <a:effectLst/>
                    <a:latin typeface="Arial" panose="020B0604020202020204" pitchFamily="34" charset="0"/>
                    <a:ea typeface="Times New Roman" panose="02020603050405020304" pitchFamily="18" charset="0"/>
                  </a:rPr>
                  <a:t> </a:t>
                </a:r>
                <a:r>
                  <a:rPr lang="en-CA" sz="1200" b="1" dirty="0">
                    <a:solidFill>
                      <a:srgbClr val="4F81BD"/>
                    </a:solidFill>
                    <a:effectLst/>
                    <a:latin typeface="Arial" panose="020B0604020202020204" pitchFamily="34" charset="0"/>
                    <a:ea typeface="Times New Roman" panose="02020603050405020304" pitchFamily="18" charset="0"/>
                  </a:rPr>
                  <a:t>ADDITION.</a:t>
                </a:r>
                <a:endParaRPr lang="en-US" sz="12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CA" sz="1200" dirty="0">
                    <a:solidFill>
                      <a:srgbClr val="000000"/>
                    </a:solidFill>
                    <a:effectLst/>
                    <a:latin typeface="Arial" panose="020B0604020202020204" pitchFamily="34" charset="0"/>
                    <a:ea typeface="Times New Roman" panose="02020603050405020304" pitchFamily="18" charset="0"/>
                  </a:rPr>
                  <a:t>Now have KaiBot scan cards and</a:t>
                </a:r>
                <a:r>
                  <a:rPr lang="en-CA" sz="1200" b="1" dirty="0">
                    <a:solidFill>
                      <a:srgbClr val="000000"/>
                    </a:solidFill>
                    <a:effectLst/>
                    <a:latin typeface="Arial" panose="020B0604020202020204" pitchFamily="34" charset="0"/>
                    <a:ea typeface="Times New Roman" panose="02020603050405020304" pitchFamily="18" charset="0"/>
                  </a:rPr>
                  <a:t> </a:t>
                </a:r>
                <a:r>
                  <a:rPr lang="en-CA" sz="1200" b="1" dirty="0">
                    <a:solidFill>
                      <a:srgbClr val="4F81BD"/>
                    </a:solidFill>
                    <a:effectLst/>
                    <a:latin typeface="Arial" panose="020B0604020202020204" pitchFamily="34" charset="0"/>
                    <a:ea typeface="Times New Roman" panose="02020603050405020304" pitchFamily="18" charset="0"/>
                  </a:rPr>
                  <a:t>test ADDITION.</a:t>
                </a:r>
                <a:endParaRPr lang="en-US" sz="12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US" sz="1200" dirty="0"/>
              </a:p>
            </p:txBody>
          </p:sp>
          <p:sp>
            <p:nvSpPr>
              <p:cNvPr id="7" name="TextBox 6">
                <a:extLst>
                  <a:ext uri="{FF2B5EF4-FFF2-40B4-BE49-F238E27FC236}">
                    <a16:creationId xmlns:a16="http://schemas.microsoft.com/office/drawing/2014/main" id="{A4CF3834-78F0-4F56-8BB3-BDE374FDD82F}"/>
                  </a:ext>
                </a:extLst>
              </p:cNvPr>
              <p:cNvSpPr txBox="1"/>
              <p:nvPr/>
            </p:nvSpPr>
            <p:spPr>
              <a:xfrm>
                <a:off x="3861305" y="310521"/>
                <a:ext cx="28220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endParaRPr lang="en-US" sz="600" dirty="0"/>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endParaRPr lang="en-US" dirty="0"/>
              </a:p>
            </p:txBody>
          </p:sp>
        </p:grpSp>
        <p:grpSp>
          <p:nvGrpSpPr>
            <p:cNvPr id="15" name="Group 14">
              <a:extLst>
                <a:ext uri="{FF2B5EF4-FFF2-40B4-BE49-F238E27FC236}">
                  <a16:creationId xmlns:a16="http://schemas.microsoft.com/office/drawing/2014/main" id="{4BC2563B-9FE2-492A-8C71-EBF44E4BDCC2}"/>
                </a:ext>
              </a:extLst>
            </p:cNvPr>
            <p:cNvGrpSpPr/>
            <p:nvPr/>
          </p:nvGrpSpPr>
          <p:grpSpPr>
            <a:xfrm>
              <a:off x="3135868" y="21643"/>
              <a:ext cx="6031574" cy="6792006"/>
              <a:chOff x="3254119" y="24062"/>
              <a:chExt cx="6031574" cy="6792006"/>
            </a:xfrm>
          </p:grpSpPr>
          <p:sp>
            <p:nvSpPr>
              <p:cNvPr id="3" name="TextBox 2">
                <a:extLst>
                  <a:ext uri="{FF2B5EF4-FFF2-40B4-BE49-F238E27FC236}">
                    <a16:creationId xmlns:a16="http://schemas.microsoft.com/office/drawing/2014/main" id="{46E7FDDD-4AF4-4852-AD5C-7FD956A3000E}"/>
                  </a:ext>
                </a:extLst>
              </p:cNvPr>
              <p:cNvSpPr txBox="1"/>
              <p:nvPr/>
            </p:nvSpPr>
            <p:spPr>
              <a:xfrm>
                <a:off x="3254119" y="24062"/>
                <a:ext cx="4110421" cy="523220"/>
              </a:xfrm>
              <a:prstGeom prst="rect">
                <a:avLst/>
              </a:prstGeom>
              <a:noFill/>
            </p:spPr>
            <p:txBody>
              <a:bodyPr wrap="none" rtlCol="0">
                <a:spAutoFit/>
              </a:bodyPr>
              <a:lstStyle/>
              <a:p>
                <a:r>
                  <a:rPr lang="en-US" sz="1600" b="1" dirty="0">
                    <a:solidFill>
                      <a:srgbClr val="548DD4"/>
                    </a:solidFill>
                    <a:effectLst/>
                    <a:latin typeface="Arial" panose="020B0604020202020204" pitchFamily="34" charset="0"/>
                    <a:ea typeface="Times New Roman" panose="02020603050405020304" pitchFamily="18" charset="0"/>
                  </a:rPr>
                  <a:t>Program #4:  Predict, then Test Addition</a:t>
                </a:r>
                <a:endParaRPr lang="en-US" sz="1600" dirty="0">
                  <a:effectLst/>
                  <a:latin typeface="Times New Roman" panose="02020603050405020304" pitchFamily="18" charset="0"/>
                  <a:ea typeface="Times New Roman" panose="02020603050405020304" pitchFamily="18" charset="0"/>
                </a:endParaRPr>
              </a:p>
              <a:p>
                <a:endParaRPr lang="en-US" sz="1200" dirty="0"/>
              </a:p>
            </p:txBody>
          </p:sp>
          <p:pic>
            <p:nvPicPr>
              <p:cNvPr id="16" name="Picture 15" descr="Text&#10;&#10;Description automatically generated with medium confidence">
                <a:extLst>
                  <a:ext uri="{FF2B5EF4-FFF2-40B4-BE49-F238E27FC236}">
                    <a16:creationId xmlns:a16="http://schemas.microsoft.com/office/drawing/2014/main" id="{67EA2838-6402-4217-A5A3-D560ABF5841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92523" y="352298"/>
                <a:ext cx="586740" cy="792480"/>
              </a:xfrm>
              <a:prstGeom prst="rect">
                <a:avLst/>
              </a:prstGeom>
              <a:noFill/>
            </p:spPr>
          </p:pic>
          <p:pic>
            <p:nvPicPr>
              <p:cNvPr id="12" name="Picture 11">
                <a:extLst>
                  <a:ext uri="{FF2B5EF4-FFF2-40B4-BE49-F238E27FC236}">
                    <a16:creationId xmlns:a16="http://schemas.microsoft.com/office/drawing/2014/main" id="{30A65532-DF7C-4F48-8293-E6D2F2CF46C3}"/>
                  </a:ext>
                </a:extLst>
              </p:cNvPr>
              <p:cNvPicPr>
                <a:picLocks noChangeAspect="1"/>
              </p:cNvPicPr>
              <p:nvPr/>
            </p:nvPicPr>
            <p:blipFill>
              <a:blip r:embed="rId7"/>
              <a:stretch>
                <a:fillRect/>
              </a:stretch>
            </p:blipFill>
            <p:spPr>
              <a:xfrm>
                <a:off x="3254119" y="1481492"/>
                <a:ext cx="6031574" cy="3067783"/>
              </a:xfrm>
              <a:prstGeom prst="rect">
                <a:avLst/>
              </a:prstGeom>
            </p:spPr>
          </p:pic>
          <p:sp>
            <p:nvSpPr>
              <p:cNvPr id="22" name="TextBox 21">
                <a:extLst>
                  <a:ext uri="{FF2B5EF4-FFF2-40B4-BE49-F238E27FC236}">
                    <a16:creationId xmlns:a16="http://schemas.microsoft.com/office/drawing/2014/main" id="{E8123224-8E61-4D47-A62C-9F08A7A45D7B}"/>
                  </a:ext>
                </a:extLst>
              </p:cNvPr>
              <p:cNvSpPr txBox="1"/>
              <p:nvPr/>
            </p:nvSpPr>
            <p:spPr>
              <a:xfrm>
                <a:off x="3254119" y="4474464"/>
                <a:ext cx="6031574" cy="1169551"/>
              </a:xfrm>
              <a:prstGeom prst="rect">
                <a:avLst/>
              </a:prstGeom>
              <a:noFill/>
            </p:spPr>
            <p:txBody>
              <a:bodyPr wrap="square">
                <a:spAutoFit/>
              </a:bodyPr>
              <a:lstStyle/>
              <a:p>
                <a:pPr marL="0" marR="0">
                  <a:spcBef>
                    <a:spcPts val="0"/>
                  </a:spcBef>
                  <a:spcAft>
                    <a:spcPts val="0"/>
                  </a:spcAft>
                </a:pPr>
                <a:r>
                  <a:rPr lang="en-US" sz="1200" b="1" dirty="0">
                    <a:solidFill>
                      <a:srgbClr val="4F81BD"/>
                    </a:solidFill>
                    <a:effectLst/>
                    <a:latin typeface="Arial" panose="020B0604020202020204" pitchFamily="34" charset="0"/>
                    <a:ea typeface="Times New Roman" panose="02020603050405020304" pitchFamily="18" charset="0"/>
                  </a:rPr>
                  <a:t>Key talking points: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Arial" panose="020B0604020202020204" pitchFamily="34" charset="0"/>
                    <a:ea typeface="Times New Roman" panose="02020603050405020304" pitchFamily="18" charset="0"/>
                  </a:rPr>
                  <a:t>When the</a:t>
                </a:r>
                <a:r>
                  <a:rPr lang="en-US" sz="1200" b="1" dirty="0">
                    <a:effectLst/>
                    <a:latin typeface="Arial" panose="020B0604020202020204" pitchFamily="34" charset="0"/>
                    <a:ea typeface="Times New Roman" panose="02020603050405020304" pitchFamily="18" charset="0"/>
                  </a:rPr>
                  <a:t> Run Program </a:t>
                </a:r>
                <a:r>
                  <a:rPr lang="en-US" sz="1100" dirty="0">
                    <a:effectLst/>
                    <a:latin typeface="Arial" panose="020B0604020202020204" pitchFamily="34" charset="0"/>
                    <a:ea typeface="Times New Roman" panose="02020603050405020304" pitchFamily="18" charset="0"/>
                  </a:rPr>
                  <a:t>card is presented</a:t>
                </a:r>
                <a:r>
                  <a:rPr lang="en-US" b="1" dirty="0">
                    <a:effectLst/>
                    <a:latin typeface="Arial" panose="020B0604020202020204" pitchFamily="34"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rPr>
                  <a:t>Person Robot </a:t>
                </a:r>
                <a:r>
                  <a:rPr lang="en-US" sz="1100" b="1" dirty="0">
                    <a:solidFill>
                      <a:srgbClr val="4F81BD"/>
                    </a:solidFill>
                    <a:effectLst/>
                    <a:latin typeface="Arial" panose="020B0604020202020204" pitchFamily="34" charset="0"/>
                    <a:ea typeface="Times New Roman" panose="02020603050405020304" pitchFamily="18" charset="0"/>
                  </a:rPr>
                  <a:t>starts at 0</a:t>
                </a:r>
                <a:r>
                  <a:rPr lang="en-US" sz="1100" dirty="0">
                    <a:solidFill>
                      <a:srgbClr val="4F81BD"/>
                    </a:solidFill>
                    <a:effectLst/>
                    <a:latin typeface="Arial" panose="020B0604020202020204" pitchFamily="34" charset="0"/>
                    <a:ea typeface="Times New Roman" panose="02020603050405020304" pitchFamily="18" charset="0"/>
                  </a:rPr>
                  <a:t> </a:t>
                </a:r>
                <a:r>
                  <a:rPr lang="en-US" sz="1100" dirty="0">
                    <a:solidFill>
                      <a:srgbClr val="000000"/>
                    </a:solidFill>
                    <a:effectLst/>
                    <a:latin typeface="Arial" panose="020B0604020202020204" pitchFamily="34" charset="0"/>
                    <a:ea typeface="Times New Roman" panose="02020603050405020304" pitchFamily="18" charset="0"/>
                  </a:rPr>
                  <a:t>on a number line when commander points at line 1 of code.</a:t>
                </a:r>
                <a:endParaRPr lang="en-US" sz="1100" dirty="0">
                  <a:effectLst/>
                  <a:latin typeface="Times New Roman" panose="02020603050405020304" pitchFamily="18" charset="0"/>
                  <a:ea typeface="Times New Roman" panose="02020603050405020304" pitchFamily="18" charset="0"/>
                </a:endParaRPr>
              </a:p>
              <a:p>
                <a:pPr marL="0" marR="0" indent="457200" fontAlgn="base">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rPr>
                  <a:t>Then the Person Robot </a:t>
                </a:r>
                <a:r>
                  <a:rPr lang="en-US" sz="1100" b="1" dirty="0">
                    <a:solidFill>
                      <a:srgbClr val="4F81BD"/>
                    </a:solidFill>
                    <a:effectLst/>
                    <a:latin typeface="Arial" panose="020B0604020202020204" pitchFamily="34" charset="0"/>
                    <a:ea typeface="Times New Roman" panose="02020603050405020304" pitchFamily="18" charset="0"/>
                  </a:rPr>
                  <a:t>moves forward</a:t>
                </a:r>
                <a:r>
                  <a:rPr lang="en-US" sz="1100" dirty="0">
                    <a:solidFill>
                      <a:srgbClr val="000000"/>
                    </a:solidFill>
                    <a:effectLst/>
                    <a:latin typeface="Arial" panose="020B0604020202020204" pitchFamily="34" charset="0"/>
                    <a:ea typeface="Times New Roman" panose="02020603050405020304" pitchFamily="18" charset="0"/>
                  </a:rPr>
                  <a:t> on the number line </a:t>
                </a:r>
                <a:r>
                  <a:rPr lang="en-US" sz="1100" b="1" dirty="0">
                    <a:solidFill>
                      <a:srgbClr val="000000"/>
                    </a:solidFill>
                    <a:effectLst/>
                    <a:latin typeface="Arial" panose="020B0604020202020204" pitchFamily="34" charset="0"/>
                    <a:ea typeface="Times New Roman" panose="02020603050405020304" pitchFamily="18" charset="0"/>
                  </a:rPr>
                  <a:t>3 STEPS.</a:t>
                </a:r>
                <a:endParaRPr lang="en-US" sz="1100" dirty="0">
                  <a:effectLst/>
                  <a:latin typeface="Times New Roman" panose="02020603050405020304" pitchFamily="18" charset="0"/>
                  <a:ea typeface="Times New Roman" panose="02020603050405020304" pitchFamily="18" charset="0"/>
                </a:endParaRPr>
              </a:p>
              <a:p>
                <a:pPr marL="457200" marR="0" fontAlgn="base">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rPr>
                  <a:t>Then the Person Robot </a:t>
                </a:r>
                <a:r>
                  <a:rPr lang="en-US" sz="1100" b="1" dirty="0">
                    <a:solidFill>
                      <a:srgbClr val="4F81BD"/>
                    </a:solidFill>
                    <a:effectLst/>
                    <a:latin typeface="Arial" panose="020B0604020202020204" pitchFamily="34" charset="0"/>
                    <a:ea typeface="Times New Roman" panose="02020603050405020304" pitchFamily="18" charset="0"/>
                  </a:rPr>
                  <a:t>moves forward</a:t>
                </a:r>
                <a:r>
                  <a:rPr lang="en-US" sz="1100" dirty="0">
                    <a:solidFill>
                      <a:srgbClr val="4F81BD"/>
                    </a:solidFill>
                    <a:effectLst/>
                    <a:latin typeface="Arial" panose="020B0604020202020204" pitchFamily="34" charset="0"/>
                    <a:ea typeface="Times New Roman" panose="02020603050405020304" pitchFamily="18" charset="0"/>
                  </a:rPr>
                  <a:t> </a:t>
                </a:r>
                <a:r>
                  <a:rPr lang="en-US" sz="1100" dirty="0">
                    <a:solidFill>
                      <a:srgbClr val="000000"/>
                    </a:solidFill>
                    <a:effectLst/>
                    <a:latin typeface="Arial" panose="020B0604020202020204" pitchFamily="34" charset="0"/>
                    <a:ea typeface="Times New Roman" panose="02020603050405020304" pitchFamily="18" charset="0"/>
                  </a:rPr>
                  <a:t>on the number line </a:t>
                </a:r>
                <a:r>
                  <a:rPr lang="en-US" sz="1100" b="1" dirty="0">
                    <a:solidFill>
                      <a:srgbClr val="000000"/>
                    </a:solidFill>
                    <a:effectLst/>
                    <a:latin typeface="Arial" panose="020B0604020202020204" pitchFamily="34" charset="0"/>
                    <a:ea typeface="Times New Roman" panose="02020603050405020304" pitchFamily="18" charset="0"/>
                  </a:rPr>
                  <a:t>5 more STEPS.</a:t>
                </a:r>
                <a:endParaRPr lang="en-US" sz="1100" dirty="0">
                  <a:effectLst/>
                  <a:latin typeface="Times New Roman" panose="02020603050405020304" pitchFamily="18" charset="0"/>
                  <a:ea typeface="Times New Roman" panose="02020603050405020304" pitchFamily="18" charset="0"/>
                </a:endParaRPr>
              </a:p>
              <a:p>
                <a:pPr marL="457200" marR="0" fontAlgn="base">
                  <a:spcBef>
                    <a:spcPts val="0"/>
                  </a:spcBef>
                  <a:spcAft>
                    <a:spcPts val="0"/>
                  </a:spcAft>
                </a:pPr>
                <a:r>
                  <a:rPr lang="en-US" sz="1100" dirty="0">
                    <a:solidFill>
                      <a:srgbClr val="000000"/>
                    </a:solidFill>
                    <a:effectLst/>
                    <a:latin typeface="Arial" panose="020B0604020202020204" pitchFamily="34" charset="0"/>
                    <a:ea typeface="Times New Roman" panose="02020603050405020304" pitchFamily="18" charset="0"/>
                  </a:rPr>
                  <a:t>The Person Robot STOPS and shouts, </a:t>
                </a:r>
                <a:r>
                  <a:rPr lang="en-US" sz="1100" b="1" dirty="0">
                    <a:solidFill>
                      <a:srgbClr val="000000"/>
                    </a:solidFill>
                    <a:effectLst/>
                    <a:latin typeface="Arial" panose="020B0604020202020204" pitchFamily="34" charset="0"/>
                    <a:ea typeface="Times New Roman" panose="02020603050405020304" pitchFamily="18" charset="0"/>
                  </a:rPr>
                  <a:t>“I ended up at ______”</a:t>
                </a:r>
                <a:endParaRPr lang="en-US" sz="1100" dirty="0">
                  <a:effectLst/>
                  <a:latin typeface="Times New Roman" panose="02020603050405020304" pitchFamily="18" charset="0"/>
                  <a:ea typeface="Times New Roman" panose="02020603050405020304" pitchFamily="18" charset="0"/>
                </a:endParaRPr>
              </a:p>
            </p:txBody>
          </p:sp>
          <p:pic>
            <p:nvPicPr>
              <p:cNvPr id="23" name="Picture 22">
                <a:extLst>
                  <a:ext uri="{FF2B5EF4-FFF2-40B4-BE49-F238E27FC236}">
                    <a16:creationId xmlns:a16="http://schemas.microsoft.com/office/drawing/2014/main" id="{32BFD57D-26EE-408F-9BBA-057A7742DF1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921" y="5644015"/>
                <a:ext cx="2552890" cy="903464"/>
              </a:xfrm>
              <a:prstGeom prst="rect">
                <a:avLst/>
              </a:prstGeom>
              <a:noFill/>
              <a:ln>
                <a:noFill/>
              </a:ln>
            </p:spPr>
          </p:pic>
          <p:pic>
            <p:nvPicPr>
              <p:cNvPr id="24" name="Picture 23">
                <a:extLst>
                  <a:ext uri="{FF2B5EF4-FFF2-40B4-BE49-F238E27FC236}">
                    <a16:creationId xmlns:a16="http://schemas.microsoft.com/office/drawing/2014/main" id="{3613023C-241A-4B12-B049-A2A5470875AE}"/>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228168" y="6019301"/>
                <a:ext cx="3057525" cy="356870"/>
              </a:xfrm>
              <a:prstGeom prst="rect">
                <a:avLst/>
              </a:prstGeom>
            </p:spPr>
          </p:pic>
          <p:sp>
            <p:nvSpPr>
              <p:cNvPr id="26" name="TextBox 25">
                <a:extLst>
                  <a:ext uri="{FF2B5EF4-FFF2-40B4-BE49-F238E27FC236}">
                    <a16:creationId xmlns:a16="http://schemas.microsoft.com/office/drawing/2014/main" id="{CF781E11-F033-4B1D-8028-5E3C8676403C}"/>
                  </a:ext>
                </a:extLst>
              </p:cNvPr>
              <p:cNvSpPr txBox="1"/>
              <p:nvPr/>
            </p:nvSpPr>
            <p:spPr>
              <a:xfrm>
                <a:off x="3292523" y="6554458"/>
                <a:ext cx="4247348" cy="261610"/>
              </a:xfrm>
              <a:prstGeom prst="rect">
                <a:avLst/>
              </a:prstGeom>
              <a:noFill/>
            </p:spPr>
            <p:txBody>
              <a:bodyPr wrap="square">
                <a:spAutoFit/>
              </a:bodyPr>
              <a:lstStyle/>
              <a:p>
                <a:pPr marL="0" marR="0" fontAlgn="base">
                  <a:spcBef>
                    <a:spcPts val="0"/>
                  </a:spcBef>
                  <a:spcAft>
                    <a:spcPts val="0"/>
                  </a:spcAft>
                </a:pPr>
                <a:r>
                  <a:rPr lang="en-CA" sz="1050" dirty="0">
                    <a:effectLst/>
                    <a:latin typeface="Arial" panose="020B0604020202020204" pitchFamily="34" charset="0"/>
                    <a:ea typeface="Times New Roman" panose="02020603050405020304" pitchFamily="18" charset="0"/>
                  </a:rPr>
                  <a:t>Repeat the above Task for many other number combinations.</a:t>
                </a:r>
                <a:r>
                  <a:rPr lang="en-CA" sz="1050" dirty="0">
                    <a:effectLst/>
                    <a:latin typeface="Times New Roman" panose="02020603050405020304" pitchFamily="18" charset="0"/>
                    <a:ea typeface="Times New Roman" panose="02020603050405020304" pitchFamily="18" charset="0"/>
                  </a:rPr>
                  <a:t> </a:t>
                </a:r>
                <a:endParaRPr lang="en-US" sz="1050" dirty="0">
                  <a:effectLst/>
                  <a:latin typeface="Times New Roman" panose="02020603050405020304" pitchFamily="18" charset="0"/>
                  <a:ea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6"/>
          <p:cNvPicPr preferRelativeResize="0"/>
          <p:nvPr/>
        </p:nvPicPr>
        <p:blipFill rotWithShape="1">
          <a:blip r:embed="rId3">
            <a:alphaModFix/>
          </a:blip>
          <a:srcRect/>
          <a:stretch/>
        </p:blipFill>
        <p:spPr>
          <a:xfrm>
            <a:off x="2978657" y="198625"/>
            <a:ext cx="6853224" cy="6659375"/>
          </a:xfrm>
          <a:prstGeom prst="rect">
            <a:avLst/>
          </a:prstGeom>
          <a:noFill/>
          <a:ln>
            <a:noFill/>
          </a:ln>
        </p:spPr>
      </p:pic>
      <p:sp>
        <p:nvSpPr>
          <p:cNvPr id="253" name="Google Shape;253;p16"/>
          <p:cNvSpPr txBox="1"/>
          <p:nvPr/>
        </p:nvSpPr>
        <p:spPr>
          <a:xfrm>
            <a:off x="4854600" y="5481600"/>
            <a:ext cx="71934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254" name="Google Shape;254;p16"/>
          <p:cNvSpPr txBox="1"/>
          <p:nvPr/>
        </p:nvSpPr>
        <p:spPr>
          <a:xfrm>
            <a:off x="9690601" y="2497925"/>
            <a:ext cx="2357399"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 </a:t>
            </a:r>
            <a:r>
              <a:rPr lang="en-US" sz="1800" b="1" i="0" u="none" strike="noStrike" cap="none" dirty="0">
                <a:solidFill>
                  <a:schemeClr val="accent1"/>
                </a:solidFill>
                <a:latin typeface="Arial"/>
                <a:ea typeface="Arial"/>
                <a:cs typeface="Arial"/>
                <a:sym typeface="Arial"/>
              </a:rPr>
              <a:t> </a:t>
            </a:r>
            <a:r>
              <a:rPr lang="en-US" sz="1800" b="1" i="0" u="none" strike="noStrike" cap="none" dirty="0">
                <a:solidFill>
                  <a:schemeClr val="accent2"/>
                </a:solidFill>
                <a:latin typeface="Arial"/>
                <a:ea typeface="Arial"/>
                <a:cs typeface="Arial"/>
                <a:sym typeface="Arial"/>
              </a:rPr>
              <a:t> FIRST PREDICT</a:t>
            </a:r>
            <a:endParaRPr dirty="0"/>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accent2"/>
                </a:solidFill>
                <a:latin typeface="Arial"/>
                <a:ea typeface="Arial"/>
                <a:cs typeface="Arial"/>
                <a:sym typeface="Arial"/>
              </a:rPr>
              <a:t>   THE CODE </a:t>
            </a:r>
            <a:endParaRPr sz="1800" b="1" i="0" u="none" strike="noStrike" cap="none" dirty="0">
              <a:solidFill>
                <a:schemeClr val="accent2"/>
              </a:solidFill>
              <a:latin typeface="Arial"/>
              <a:ea typeface="Arial"/>
              <a:cs typeface="Arial"/>
              <a:sym typeface="Arial"/>
            </a:endParaRPr>
          </a:p>
        </p:txBody>
      </p:sp>
      <p:sp>
        <p:nvSpPr>
          <p:cNvPr id="255" name="Google Shape;255;p16"/>
          <p:cNvSpPr txBox="1"/>
          <p:nvPr/>
        </p:nvSpPr>
        <p:spPr>
          <a:xfrm>
            <a:off x="9784436" y="5368651"/>
            <a:ext cx="2357399" cy="10156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 </a:t>
            </a:r>
            <a:r>
              <a:rPr lang="en-US" sz="1800" b="1" i="0" u="none" strike="noStrike" cap="none" dirty="0">
                <a:solidFill>
                  <a:schemeClr val="accent1"/>
                </a:solidFill>
                <a:latin typeface="Arial"/>
                <a:ea typeface="Arial"/>
                <a:cs typeface="Arial"/>
                <a:sym typeface="Arial"/>
              </a:rPr>
              <a:t> </a:t>
            </a:r>
            <a:r>
              <a:rPr lang="en-US" sz="1800" b="1" i="0" u="none" strike="noStrike" cap="none" dirty="0">
                <a:solidFill>
                  <a:schemeClr val="accent2"/>
                </a:solidFill>
                <a:latin typeface="Arial"/>
                <a:ea typeface="Arial"/>
                <a:cs typeface="Arial"/>
                <a:sym typeface="Arial"/>
              </a:rPr>
              <a:t> </a:t>
            </a:r>
            <a:endParaRPr dirty="0"/>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accent2"/>
                </a:solidFill>
                <a:latin typeface="Arial"/>
                <a:ea typeface="Arial"/>
                <a:cs typeface="Arial"/>
                <a:sym typeface="Arial"/>
              </a:rPr>
              <a:t> THEN TEST THE CODE WITH KaiBot. </a:t>
            </a:r>
            <a:endParaRPr sz="1800" b="1" i="0" u="none" strike="noStrike" cap="none" dirty="0">
              <a:solidFill>
                <a:schemeClr val="accent2"/>
              </a:solidFill>
              <a:latin typeface="Arial"/>
              <a:ea typeface="Arial"/>
              <a:cs typeface="Arial"/>
              <a:sym typeface="Arial"/>
            </a:endParaRPr>
          </a:p>
        </p:txBody>
      </p:sp>
      <p:sp>
        <p:nvSpPr>
          <p:cNvPr id="2" name="Google Shape;204;p12">
            <a:extLst>
              <a:ext uri="{FF2B5EF4-FFF2-40B4-BE49-F238E27FC236}">
                <a16:creationId xmlns:a16="http://schemas.microsoft.com/office/drawing/2014/main" id="{6E9D7584-19D7-C7E3-EABB-FBAB31ACC7F3}"/>
              </a:ext>
            </a:extLst>
          </p:cNvPr>
          <p:cNvSpPr txBox="1"/>
          <p:nvPr/>
        </p:nvSpPr>
        <p:spPr>
          <a:xfrm>
            <a:off x="87689" y="1866266"/>
            <a:ext cx="2785967" cy="24006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5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500" b="1" dirty="0">
                <a:solidFill>
                  <a:schemeClr val="dk1"/>
                </a:solidFill>
              </a:rPr>
              <a:t>UNIT</a:t>
            </a:r>
            <a:r>
              <a:rPr lang="en-US" sz="1500" b="1" i="0" u="none" strike="noStrike" cap="none" dirty="0">
                <a:solidFill>
                  <a:schemeClr val="dk1"/>
                </a:solidFill>
                <a:latin typeface="Arial"/>
                <a:ea typeface="Arial"/>
                <a:cs typeface="Arial"/>
                <a:sym typeface="Arial"/>
              </a:rPr>
              <a:t> 3, </a:t>
            </a:r>
            <a:r>
              <a:rPr lang="en-US" sz="1500" b="1" dirty="0">
                <a:solidFill>
                  <a:schemeClr val="dk1"/>
                </a:solidFill>
              </a:rPr>
              <a:t>Page</a:t>
            </a:r>
            <a:r>
              <a:rPr lang="en-US" sz="1500" b="1" i="0" u="none" strike="noStrike" cap="none" dirty="0">
                <a:solidFill>
                  <a:schemeClr val="dk1"/>
                </a:solidFill>
                <a:latin typeface="Arial"/>
                <a:ea typeface="Arial"/>
                <a:cs typeface="Arial"/>
                <a:sym typeface="Arial"/>
              </a:rPr>
              <a:t> </a:t>
            </a:r>
            <a:r>
              <a:rPr lang="en-US" sz="1500" b="1" dirty="0">
                <a:solidFill>
                  <a:schemeClr val="dk1"/>
                </a:solidFill>
              </a:rPr>
              <a:t>39</a:t>
            </a:r>
            <a:endParaRPr lang="en-US" sz="15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5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500" b="1" i="0" u="none" strike="noStrike" cap="none" dirty="0">
                <a:solidFill>
                  <a:schemeClr val="dk1"/>
                </a:solidFill>
                <a:latin typeface="Arial"/>
                <a:ea typeface="Arial"/>
                <a:cs typeface="Arial"/>
                <a:sym typeface="Arial"/>
              </a:rPr>
              <a:t>The INTENT </a:t>
            </a:r>
            <a:r>
              <a:rPr lang="en-US" sz="1500" i="0" u="none" strike="noStrike" cap="none" dirty="0">
                <a:solidFill>
                  <a:schemeClr val="dk1"/>
                </a:solidFill>
                <a:latin typeface="Arial"/>
                <a:ea typeface="Arial"/>
                <a:cs typeface="Arial"/>
                <a:sym typeface="Arial"/>
              </a:rPr>
              <a:t>here is to </a:t>
            </a:r>
            <a:r>
              <a:rPr lang="en-US" sz="1500" dirty="0">
                <a:solidFill>
                  <a:schemeClr val="dk1"/>
                </a:solidFill>
              </a:rPr>
              <a:t>show where the Commander and the person Robot predict Robot Code to result in the path given and record text explanation of each step of code. Then Test with </a:t>
            </a:r>
            <a:r>
              <a:rPr lang="en-US" sz="1500" dirty="0" err="1">
                <a:solidFill>
                  <a:schemeClr val="dk1"/>
                </a:solidFill>
              </a:rPr>
              <a:t>KaiBot</a:t>
            </a:r>
            <a:endParaRPr sz="1500" i="0" u="none" strike="noStrike" cap="none" dirty="0">
              <a:solidFill>
                <a:srgbClr val="000000"/>
              </a:solidFill>
              <a:latin typeface="Arial"/>
              <a:ea typeface="Arial"/>
              <a:cs typeface="Arial"/>
              <a:sym typeface="Arial"/>
            </a:endParaRPr>
          </a:p>
        </p:txBody>
      </p:sp>
      <p:sp>
        <p:nvSpPr>
          <p:cNvPr id="5" name="Rectangle 4">
            <a:extLst>
              <a:ext uri="{FF2B5EF4-FFF2-40B4-BE49-F238E27FC236}">
                <a16:creationId xmlns:a16="http://schemas.microsoft.com/office/drawing/2014/main" id="{EE099C41-75B1-FE3F-D220-1E74E370BA86}"/>
              </a:ext>
            </a:extLst>
          </p:cNvPr>
          <p:cNvSpPr/>
          <p:nvPr/>
        </p:nvSpPr>
        <p:spPr>
          <a:xfrm>
            <a:off x="8361181" y="231348"/>
            <a:ext cx="1239625" cy="44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a:extLst>
              <a:ext uri="{FF2B5EF4-FFF2-40B4-BE49-F238E27FC236}">
                <a16:creationId xmlns:a16="http://schemas.microsoft.com/office/drawing/2014/main" id="{68EF24E0-EBFB-4BF5-AC22-00D269EE0833}"/>
              </a:ext>
            </a:extLst>
          </p:cNvPr>
          <p:cNvPicPr>
            <a:picLocks noChangeAspect="1"/>
          </p:cNvPicPr>
          <p:nvPr/>
        </p:nvPicPr>
        <p:blipFill>
          <a:blip r:embed="rId4"/>
          <a:stretch>
            <a:fillRect/>
          </a:stretch>
        </p:blipFill>
        <p:spPr>
          <a:xfrm>
            <a:off x="2360119" y="1969955"/>
            <a:ext cx="445465" cy="384399"/>
          </a:xfrm>
          <a:prstGeom prst="rect">
            <a:avLst/>
          </a:prstGeom>
        </p:spPr>
      </p:pic>
      <p:sp>
        <p:nvSpPr>
          <p:cNvPr id="10" name="Frame 9">
            <a:extLst>
              <a:ext uri="{FF2B5EF4-FFF2-40B4-BE49-F238E27FC236}">
                <a16:creationId xmlns:a16="http://schemas.microsoft.com/office/drawing/2014/main" id="{26C474AF-08A7-4637-899C-390324CB9446}"/>
              </a:ext>
            </a:extLst>
          </p:cNvPr>
          <p:cNvSpPr/>
          <p:nvPr/>
        </p:nvSpPr>
        <p:spPr>
          <a:xfrm>
            <a:off x="76200" y="1764264"/>
            <a:ext cx="2902457" cy="260462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5B8A7F09-B755-43AB-8C6D-5F8A27A2637D}"/>
              </a:ext>
            </a:extLst>
          </p:cNvPr>
          <p:cNvSpPr/>
          <p:nvPr/>
        </p:nvSpPr>
        <p:spPr>
          <a:xfrm>
            <a:off x="8361181" y="88834"/>
            <a:ext cx="1695236" cy="655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C7DCD10-4715-4DBD-8828-8D2E2CED322C}"/>
              </a:ext>
            </a:extLst>
          </p:cNvPr>
          <p:cNvSpPr txBox="1"/>
          <p:nvPr/>
        </p:nvSpPr>
        <p:spPr>
          <a:xfrm>
            <a:off x="2873656" y="198625"/>
            <a:ext cx="6391493" cy="369332"/>
          </a:xfrm>
          <a:prstGeom prst="rect">
            <a:avLst/>
          </a:prstGeom>
          <a:solidFill>
            <a:schemeClr val="bg1"/>
          </a:solidFill>
        </p:spPr>
        <p:txBody>
          <a:bodyPr wrap="none" rtlCol="0">
            <a:spAutoFit/>
          </a:bodyPr>
          <a:lstStyle/>
          <a:p>
            <a:r>
              <a:rPr lang="en-CA" sz="1800" b="1" dirty="0">
                <a:solidFill>
                  <a:srgbClr val="548DD4"/>
                </a:solidFill>
                <a:effectLst/>
                <a:latin typeface="Arial" panose="020B0604020202020204" pitchFamily="34" charset="0"/>
                <a:ea typeface="Times New Roman" panose="02020603050405020304" pitchFamily="18" charset="0"/>
              </a:rPr>
              <a:t>Program #10</a:t>
            </a:r>
            <a:r>
              <a:rPr lang="en-CA" sz="1800" dirty="0">
                <a:solidFill>
                  <a:srgbClr val="548DD4"/>
                </a:solidFill>
                <a:effectLst/>
                <a:latin typeface="Arial" panose="020B0604020202020204" pitchFamily="34" charset="0"/>
                <a:ea typeface="Times New Roman" panose="02020603050405020304" pitchFamily="18" charset="0"/>
              </a:rPr>
              <a:t>: </a:t>
            </a:r>
            <a:r>
              <a:rPr lang="en-CA" sz="1800" b="1" dirty="0">
                <a:solidFill>
                  <a:srgbClr val="548DD4"/>
                </a:solidFill>
                <a:effectLst/>
                <a:latin typeface="Arial" panose="020B0604020202020204" pitchFamily="34" charset="0"/>
                <a:ea typeface="Times New Roman" panose="02020603050405020304" pitchFamily="18" charset="0"/>
              </a:rPr>
              <a:t>Given Path -</a:t>
            </a:r>
            <a:r>
              <a:rPr lang="en-CA" sz="1800" dirty="0">
                <a:solidFill>
                  <a:srgbClr val="548DD4"/>
                </a:solidFill>
                <a:effectLst/>
                <a:latin typeface="Arial" panose="020B0604020202020204" pitchFamily="34" charset="0"/>
                <a:ea typeface="Times New Roman" panose="02020603050405020304" pitchFamily="18" charset="0"/>
              </a:rPr>
              <a:t> </a:t>
            </a:r>
            <a:r>
              <a:rPr lang="en-CA" sz="1800" b="1" dirty="0">
                <a:solidFill>
                  <a:srgbClr val="548DD4"/>
                </a:solidFill>
                <a:effectLst/>
                <a:latin typeface="Arial" panose="020B0604020202020204" pitchFamily="34" charset="0"/>
                <a:ea typeface="Times New Roman" panose="02020603050405020304" pitchFamily="18" charset="0"/>
              </a:rPr>
              <a:t>Predict, then Test with KaiBot</a:t>
            </a:r>
            <a:endParaRPr lang="en-US" sz="1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7"/>
          <p:cNvSpPr txBox="1"/>
          <p:nvPr/>
        </p:nvSpPr>
        <p:spPr>
          <a:xfrm>
            <a:off x="355599" y="274320"/>
            <a:ext cx="821250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accent1"/>
                </a:solidFill>
                <a:latin typeface="Arial"/>
                <a:ea typeface="Arial"/>
                <a:cs typeface="Arial"/>
                <a:sym typeface="Arial"/>
              </a:rPr>
              <a:t>Program 10:  Given Path – Predict, then Test with </a:t>
            </a:r>
            <a:r>
              <a:rPr lang="en-US" sz="1800" b="1" i="0" u="none" strike="noStrike" cap="none" dirty="0" err="1">
                <a:solidFill>
                  <a:schemeClr val="accent1"/>
                </a:solidFill>
                <a:latin typeface="Arial"/>
                <a:ea typeface="Arial"/>
                <a:cs typeface="Arial"/>
                <a:sym typeface="Arial"/>
              </a:rPr>
              <a:t>KaiBot</a:t>
            </a:r>
            <a:r>
              <a:rPr lang="en-US" sz="1800" b="1" i="0" u="none" strike="noStrike" cap="none" dirty="0">
                <a:solidFill>
                  <a:schemeClr val="dk1"/>
                </a:solidFill>
                <a:latin typeface="Arial"/>
                <a:ea typeface="Arial"/>
                <a:cs typeface="Arial"/>
                <a:sym typeface="Arial"/>
              </a:rPr>
              <a:t> - SOLUTION</a:t>
            </a:r>
            <a:endParaRPr sz="1800" b="1" i="0" u="none" strike="noStrike" cap="none" dirty="0">
              <a:solidFill>
                <a:schemeClr val="accent1"/>
              </a:solidFill>
              <a:latin typeface="Arial"/>
              <a:ea typeface="Arial"/>
              <a:cs typeface="Arial"/>
              <a:sym typeface="Arial"/>
            </a:endParaRPr>
          </a:p>
        </p:txBody>
      </p:sp>
      <p:pic>
        <p:nvPicPr>
          <p:cNvPr id="264" name="Google Shape;264;p17" descr="Chart&#10;&#10;Description automatically generated with low confidence"/>
          <p:cNvPicPr preferRelativeResize="0"/>
          <p:nvPr/>
        </p:nvPicPr>
        <p:blipFill rotWithShape="1">
          <a:blip r:embed="rId3">
            <a:alphaModFix/>
          </a:blip>
          <a:srcRect/>
          <a:stretch/>
        </p:blipFill>
        <p:spPr>
          <a:xfrm>
            <a:off x="7731760" y="869950"/>
            <a:ext cx="3332480" cy="3350260"/>
          </a:xfrm>
          <a:prstGeom prst="rect">
            <a:avLst/>
          </a:prstGeom>
          <a:noFill/>
          <a:ln>
            <a:noFill/>
          </a:ln>
        </p:spPr>
      </p:pic>
      <p:sp>
        <p:nvSpPr>
          <p:cNvPr id="265" name="Google Shape;265;p17"/>
          <p:cNvSpPr txBox="1"/>
          <p:nvPr/>
        </p:nvSpPr>
        <p:spPr>
          <a:xfrm>
            <a:off x="344023" y="1964353"/>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66" name="Google Shape;266;p17"/>
          <p:cNvSpPr txBox="1"/>
          <p:nvPr/>
        </p:nvSpPr>
        <p:spPr>
          <a:xfrm>
            <a:off x="344023" y="2878753"/>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67" name="Google Shape;267;p17"/>
          <p:cNvSpPr txBox="1"/>
          <p:nvPr/>
        </p:nvSpPr>
        <p:spPr>
          <a:xfrm>
            <a:off x="334986" y="3793153"/>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68" name="Google Shape;268;p17"/>
          <p:cNvSpPr txBox="1"/>
          <p:nvPr/>
        </p:nvSpPr>
        <p:spPr>
          <a:xfrm>
            <a:off x="354183" y="4866800"/>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grpSp>
        <p:nvGrpSpPr>
          <p:cNvPr id="269" name="Google Shape;269;p17"/>
          <p:cNvGrpSpPr/>
          <p:nvPr/>
        </p:nvGrpSpPr>
        <p:grpSpPr>
          <a:xfrm>
            <a:off x="802493" y="643652"/>
            <a:ext cx="5720227" cy="6214348"/>
            <a:chOff x="802493" y="643652"/>
            <a:chExt cx="5720227" cy="6214348"/>
          </a:xfrm>
        </p:grpSpPr>
        <p:pic>
          <p:nvPicPr>
            <p:cNvPr id="270" name="Google Shape;270;p17"/>
            <p:cNvPicPr preferRelativeResize="0"/>
            <p:nvPr/>
          </p:nvPicPr>
          <p:blipFill rotWithShape="1">
            <a:blip r:embed="rId4">
              <a:alphaModFix/>
            </a:blip>
            <a:srcRect/>
            <a:stretch/>
          </p:blipFill>
          <p:spPr>
            <a:xfrm>
              <a:off x="802493" y="643652"/>
              <a:ext cx="5720227" cy="6214348"/>
            </a:xfrm>
            <a:prstGeom prst="rect">
              <a:avLst/>
            </a:prstGeom>
            <a:noFill/>
            <a:ln>
              <a:noFill/>
            </a:ln>
          </p:spPr>
        </p:pic>
        <p:cxnSp>
          <p:nvCxnSpPr>
            <p:cNvPr id="271" name="Google Shape;271;p17"/>
            <p:cNvCxnSpPr/>
            <p:nvPr/>
          </p:nvCxnSpPr>
          <p:spPr>
            <a:xfrm>
              <a:off x="6522720" y="643652"/>
              <a:ext cx="0" cy="6041628"/>
            </a:xfrm>
            <a:prstGeom prst="straightConnector1">
              <a:avLst/>
            </a:prstGeom>
            <a:noFill/>
            <a:ln w="9525" cap="flat" cmpd="sng">
              <a:solidFill>
                <a:srgbClr val="3E6EC2"/>
              </a:solidFill>
              <a:prstDash val="solid"/>
              <a:round/>
              <a:headEnd type="none" w="sm" len="sm"/>
              <a:tailEnd type="none" w="sm" len="sm"/>
            </a:ln>
          </p:spPr>
        </p:cxnSp>
      </p:grpSp>
      <p:sp>
        <p:nvSpPr>
          <p:cNvPr id="272" name="Google Shape;272;p17"/>
          <p:cNvSpPr txBox="1"/>
          <p:nvPr/>
        </p:nvSpPr>
        <p:spPr>
          <a:xfrm>
            <a:off x="7892903" y="2643605"/>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273" name="Google Shape;273;p17"/>
          <p:cNvSpPr txBox="1"/>
          <p:nvPr/>
        </p:nvSpPr>
        <p:spPr>
          <a:xfrm>
            <a:off x="9001760" y="1964352"/>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274" name="Google Shape;274;p17"/>
          <p:cNvSpPr txBox="1"/>
          <p:nvPr/>
        </p:nvSpPr>
        <p:spPr>
          <a:xfrm>
            <a:off x="10607039" y="1641186"/>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275" name="Google Shape;275;p17"/>
          <p:cNvSpPr txBox="1"/>
          <p:nvPr/>
        </p:nvSpPr>
        <p:spPr>
          <a:xfrm>
            <a:off x="9772503" y="869950"/>
            <a:ext cx="3962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2" name="Google Shape;204;p12">
            <a:extLst>
              <a:ext uri="{FF2B5EF4-FFF2-40B4-BE49-F238E27FC236}">
                <a16:creationId xmlns:a16="http://schemas.microsoft.com/office/drawing/2014/main" id="{D4198D81-27FF-6E30-255B-42F724EA6259}"/>
              </a:ext>
            </a:extLst>
          </p:cNvPr>
          <p:cNvSpPr txBox="1"/>
          <p:nvPr/>
        </p:nvSpPr>
        <p:spPr>
          <a:xfrm>
            <a:off x="8005017" y="4517162"/>
            <a:ext cx="2998262" cy="892512"/>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From the Activity Book</a:t>
            </a:r>
          </a:p>
          <a:p>
            <a:pPr marL="0" marR="0" lvl="0" indent="0"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3,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a:t>
            </a:r>
            <a:r>
              <a:rPr lang="en-US" sz="1600" b="1" dirty="0">
                <a:solidFill>
                  <a:schemeClr val="dk1"/>
                </a:solidFill>
              </a:rPr>
              <a:t>39</a:t>
            </a:r>
            <a:endParaRPr lang="en-US"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2000" b="1" dirty="0">
              <a:solidFill>
                <a:schemeClr val="dk1"/>
              </a:solidFill>
            </a:endParaRPr>
          </a:p>
        </p:txBody>
      </p:sp>
      <p:pic>
        <p:nvPicPr>
          <p:cNvPr id="16" name="Picture 15">
            <a:extLst>
              <a:ext uri="{FF2B5EF4-FFF2-40B4-BE49-F238E27FC236}">
                <a16:creationId xmlns:a16="http://schemas.microsoft.com/office/drawing/2014/main" id="{5AC1A3C8-E038-44B9-8D57-77D739C6E496}"/>
              </a:ext>
            </a:extLst>
          </p:cNvPr>
          <p:cNvPicPr>
            <a:picLocks noChangeAspect="1"/>
          </p:cNvPicPr>
          <p:nvPr/>
        </p:nvPicPr>
        <p:blipFill>
          <a:blip r:embed="rId5"/>
          <a:stretch>
            <a:fillRect/>
          </a:stretch>
        </p:blipFill>
        <p:spPr>
          <a:xfrm>
            <a:off x="10433045" y="4584210"/>
            <a:ext cx="445465" cy="384399"/>
          </a:xfrm>
          <a:prstGeom prst="rect">
            <a:avLst/>
          </a:prstGeom>
        </p:spPr>
      </p:pic>
      <p:sp>
        <p:nvSpPr>
          <p:cNvPr id="17" name="Frame 16">
            <a:extLst>
              <a:ext uri="{FF2B5EF4-FFF2-40B4-BE49-F238E27FC236}">
                <a16:creationId xmlns:a16="http://schemas.microsoft.com/office/drawing/2014/main" id="{EC5D549B-CF13-4D44-83B4-BC6E5AEED719}"/>
              </a:ext>
            </a:extLst>
          </p:cNvPr>
          <p:cNvSpPr/>
          <p:nvPr/>
        </p:nvSpPr>
        <p:spPr>
          <a:xfrm>
            <a:off x="8005016" y="4446549"/>
            <a:ext cx="2998260" cy="687426"/>
          </a:xfrm>
          <a:prstGeom prst="frame">
            <a:avLst>
              <a:gd name="adj1" fmla="val 3487"/>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2"/>
          <p:cNvSpPr txBox="1">
            <a:spLocks noGrp="1"/>
          </p:cNvSpPr>
          <p:nvPr>
            <p:ph type="title"/>
          </p:nvPr>
        </p:nvSpPr>
        <p:spPr>
          <a:xfrm>
            <a:off x="838200" y="365125"/>
            <a:ext cx="10515600" cy="2720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800"/>
              <a:buFont typeface="Arial"/>
              <a:buNone/>
            </a:pPr>
            <a:r>
              <a:rPr lang="en-US" sz="1800" b="1">
                <a:solidFill>
                  <a:srgbClr val="FFFFFF"/>
                </a:solidFill>
                <a:latin typeface="Arial"/>
                <a:ea typeface="Arial"/>
                <a:cs typeface="Arial"/>
                <a:sym typeface="Arial"/>
              </a:rPr>
              <a:t>NUMBER CARD Pack and Investigation</a:t>
            </a:r>
            <a:endParaRPr/>
          </a:p>
        </p:txBody>
      </p:sp>
      <p:pic>
        <p:nvPicPr>
          <p:cNvPr id="297" name="Google Shape;297;p62"/>
          <p:cNvPicPr preferRelativeResize="0"/>
          <p:nvPr/>
        </p:nvPicPr>
        <p:blipFill rotWithShape="1">
          <a:blip r:embed="rId3">
            <a:alphaModFix/>
          </a:blip>
          <a:srcRect/>
          <a:stretch/>
        </p:blipFill>
        <p:spPr>
          <a:xfrm>
            <a:off x="1154426" y="3763940"/>
            <a:ext cx="8749378" cy="3058970"/>
          </a:xfrm>
          <a:prstGeom prst="rect">
            <a:avLst/>
          </a:prstGeom>
          <a:noFill/>
          <a:ln>
            <a:noFill/>
          </a:ln>
        </p:spPr>
      </p:pic>
      <p:sp>
        <p:nvSpPr>
          <p:cNvPr id="298" name="Google Shape;298;p62"/>
          <p:cNvSpPr txBox="1"/>
          <p:nvPr/>
        </p:nvSpPr>
        <p:spPr>
          <a:xfrm>
            <a:off x="838200" y="103515"/>
            <a:ext cx="783336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a:solidFill>
                  <a:srgbClr val="538CD3"/>
                </a:solidFill>
                <a:latin typeface="Arial"/>
                <a:ea typeface="Arial"/>
                <a:cs typeface="Arial"/>
                <a:sym typeface="Arial"/>
              </a:rPr>
              <a:t>In Review:</a:t>
            </a:r>
            <a:endParaRPr/>
          </a:p>
        </p:txBody>
      </p:sp>
      <p:pic>
        <p:nvPicPr>
          <p:cNvPr id="299" name="Google Shape;299;p62"/>
          <p:cNvPicPr preferRelativeResize="0"/>
          <p:nvPr/>
        </p:nvPicPr>
        <p:blipFill rotWithShape="1">
          <a:blip r:embed="rId4">
            <a:alphaModFix/>
          </a:blip>
          <a:srcRect/>
          <a:stretch/>
        </p:blipFill>
        <p:spPr>
          <a:xfrm>
            <a:off x="10370198" y="5496132"/>
            <a:ext cx="1142864" cy="1152000"/>
          </a:xfrm>
          <a:prstGeom prst="rect">
            <a:avLst/>
          </a:prstGeom>
          <a:noFill/>
          <a:ln>
            <a:noFill/>
          </a:ln>
        </p:spPr>
      </p:pic>
      <p:sp>
        <p:nvSpPr>
          <p:cNvPr id="300" name="Google Shape;300;p62"/>
          <p:cNvSpPr/>
          <p:nvPr/>
        </p:nvSpPr>
        <p:spPr>
          <a:xfrm rot="8001760">
            <a:off x="10837814" y="6380859"/>
            <a:ext cx="317361" cy="329076"/>
          </a:xfrm>
          <a:prstGeom prst="rtTriangle">
            <a:avLst/>
          </a:prstGeom>
          <a:solidFill>
            <a:srgbClr val="F4B08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1" name="Google Shape;301;p62"/>
          <p:cNvPicPr preferRelativeResize="0"/>
          <p:nvPr/>
        </p:nvPicPr>
        <p:blipFill rotWithShape="1">
          <a:blip r:embed="rId5">
            <a:alphaModFix/>
          </a:blip>
          <a:srcRect/>
          <a:stretch/>
        </p:blipFill>
        <p:spPr>
          <a:xfrm>
            <a:off x="929640" y="438277"/>
            <a:ext cx="9807790" cy="3345470"/>
          </a:xfrm>
          <a:prstGeom prst="rect">
            <a:avLst/>
          </a:prstGeom>
          <a:noFill/>
          <a:ln>
            <a:noFill/>
          </a:ln>
        </p:spPr>
      </p:pic>
      <p:pic>
        <p:nvPicPr>
          <p:cNvPr id="302" name="Google Shape;302;p62"/>
          <p:cNvPicPr preferRelativeResize="0"/>
          <p:nvPr/>
        </p:nvPicPr>
        <p:blipFill rotWithShape="1">
          <a:blip r:embed="rId4">
            <a:alphaModFix/>
          </a:blip>
          <a:srcRect/>
          <a:stretch/>
        </p:blipFill>
        <p:spPr>
          <a:xfrm>
            <a:off x="10210936" y="2195710"/>
            <a:ext cx="1142864" cy="1152000"/>
          </a:xfrm>
          <a:prstGeom prst="rect">
            <a:avLst/>
          </a:prstGeom>
          <a:noFill/>
          <a:ln>
            <a:noFill/>
          </a:ln>
        </p:spPr>
      </p:pic>
      <p:sp>
        <p:nvSpPr>
          <p:cNvPr id="303" name="Google Shape;303;p62"/>
          <p:cNvSpPr/>
          <p:nvPr/>
        </p:nvSpPr>
        <p:spPr>
          <a:xfrm rot="8001760">
            <a:off x="10624454" y="3076827"/>
            <a:ext cx="317361" cy="329076"/>
          </a:xfrm>
          <a:prstGeom prst="rtTriangle">
            <a:avLst/>
          </a:prstGeom>
          <a:solidFill>
            <a:srgbClr val="F4B08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81"/>
        <p:cNvGrpSpPr/>
        <p:nvPr/>
      </p:nvGrpSpPr>
      <p:grpSpPr>
        <a:xfrm>
          <a:off x="0" y="0"/>
          <a:ext cx="0" cy="0"/>
          <a:chOff x="0" y="0"/>
          <a:chExt cx="0" cy="0"/>
        </a:xfrm>
      </p:grpSpPr>
      <p:sp>
        <p:nvSpPr>
          <p:cNvPr id="282" name="Google Shape;282;p20"/>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b="0" i="0"/>
              <a:t>Hybrid: Use coding cards to code KaiBot and watch her </a:t>
            </a:r>
            <a:r>
              <a:rPr lang="en-US" sz="3400"/>
              <a:t>in Kainundrum.</a:t>
            </a:r>
            <a:r>
              <a:rPr lang="en-US" sz="3400" b="0" i="0"/>
              <a:t> </a:t>
            </a:r>
            <a:endParaRPr sz="3400"/>
          </a:p>
        </p:txBody>
      </p:sp>
      <p:sp>
        <p:nvSpPr>
          <p:cNvPr id="283" name="Google Shape;283;p20"/>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a:t>Teach KaiBot to read your cards and then KaiBot will play back  the actions on KaiTiles.</a:t>
            </a:r>
            <a:endParaRPr/>
          </a:p>
          <a:p>
            <a:pPr marL="228600" lvl="0" indent="-228600" algn="l" rtl="0">
              <a:lnSpc>
                <a:spcPct val="90000"/>
              </a:lnSpc>
              <a:spcBef>
                <a:spcPts val="1000"/>
              </a:spcBef>
              <a:spcAft>
                <a:spcPts val="0"/>
              </a:spcAft>
              <a:buClr>
                <a:schemeClr val="dk1"/>
              </a:buClr>
              <a:buSzPts val="2200"/>
              <a:buChar char="•"/>
            </a:pPr>
            <a:r>
              <a:rPr lang="en-US" sz="2200"/>
              <a:t>Use your coding cards to solve mazes</a:t>
            </a:r>
            <a:endParaRPr/>
          </a:p>
          <a:p>
            <a:pPr marL="228600" lvl="0" indent="-228600" algn="l" rtl="0">
              <a:lnSpc>
                <a:spcPct val="90000"/>
              </a:lnSpc>
              <a:spcBef>
                <a:spcPts val="1000"/>
              </a:spcBef>
              <a:spcAft>
                <a:spcPts val="0"/>
              </a:spcAft>
              <a:buClr>
                <a:schemeClr val="dk1"/>
              </a:buClr>
              <a:buSzPts val="2200"/>
              <a:buChar char="•"/>
            </a:pPr>
            <a:r>
              <a:rPr lang="en-US" sz="2200"/>
              <a:t>Add more KaiBots to join the race in multiplayer mayhem mode.</a:t>
            </a:r>
            <a:endParaRPr/>
          </a:p>
          <a:p>
            <a:pPr marL="228600" lvl="0" indent="-88900" algn="l" rtl="0">
              <a:lnSpc>
                <a:spcPct val="90000"/>
              </a:lnSpc>
              <a:spcBef>
                <a:spcPts val="1000"/>
              </a:spcBef>
              <a:spcAft>
                <a:spcPts val="0"/>
              </a:spcAft>
              <a:buClr>
                <a:schemeClr val="dk1"/>
              </a:buClr>
              <a:buSzPts val="2200"/>
              <a:buNone/>
            </a:pPr>
            <a:endParaRPr sz="2200"/>
          </a:p>
          <a:p>
            <a:pPr marL="228600" lvl="0" indent="-88900" algn="l" rtl="0">
              <a:lnSpc>
                <a:spcPct val="90000"/>
              </a:lnSpc>
              <a:spcBef>
                <a:spcPts val="1000"/>
              </a:spcBef>
              <a:spcAft>
                <a:spcPts val="0"/>
              </a:spcAft>
              <a:buClr>
                <a:schemeClr val="dk1"/>
              </a:buClr>
              <a:buSzPts val="2200"/>
              <a:buNone/>
            </a:pPr>
            <a:endParaRPr sz="2200"/>
          </a:p>
        </p:txBody>
      </p:sp>
      <p:pic>
        <p:nvPicPr>
          <p:cNvPr id="284" name="Google Shape;284;p20"/>
          <p:cNvPicPr preferRelativeResize="0">
            <a:picLocks noGrp="1"/>
          </p:cNvPicPr>
          <p:nvPr>
            <p:ph type="body" idx="2"/>
          </p:nvPr>
        </p:nvPicPr>
        <p:blipFill rotWithShape="1">
          <a:blip r:embed="rId3">
            <a:alphaModFix/>
          </a:blip>
          <a:srcRect l="22610" r="22610"/>
          <a:stretch/>
        </p:blipFill>
        <p:spPr>
          <a:xfrm flipH="1">
            <a:off x="25187" y="34949"/>
            <a:ext cx="6611359" cy="5221438"/>
          </a:xfrm>
          <a:prstGeom prst="rect">
            <a:avLst/>
          </a:prstGeom>
          <a:noFill/>
          <a:ln>
            <a:noFill/>
          </a:ln>
        </p:spPr>
      </p:pic>
      <p:sp>
        <p:nvSpPr>
          <p:cNvPr id="285" name="Google Shape;285;p20"/>
          <p:cNvSpPr txBox="1"/>
          <p:nvPr/>
        </p:nvSpPr>
        <p:spPr>
          <a:xfrm>
            <a:off x="6745477" y="2781678"/>
            <a:ext cx="5069152" cy="1674309"/>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ct val="108108"/>
              <a:buFont typeface="Arial" panose="020B0604020202020204" pitchFamily="34" charset="0"/>
              <a:buChar char="•"/>
            </a:pPr>
            <a:r>
              <a:rPr lang="en-US" sz="2800" dirty="0">
                <a:solidFill>
                  <a:schemeClr val="dk1"/>
                </a:solidFill>
              </a:rPr>
              <a:t>m</a:t>
            </a:r>
            <a:r>
              <a:rPr lang="en-US" sz="2800" b="0" i="0" u="none" strike="noStrike" cap="none" dirty="0">
                <a:solidFill>
                  <a:schemeClr val="dk1"/>
                </a:solidFill>
                <a:latin typeface="Arial"/>
                <a:ea typeface="Arial"/>
                <a:cs typeface="Arial"/>
                <a:sym typeface="Arial"/>
              </a:rPr>
              <a:t>agnetic snap together</a:t>
            </a:r>
            <a:endParaRPr sz="1400" b="0" i="0" u="none" strike="noStrike" cap="none" dirty="0">
              <a:solidFill>
                <a:srgbClr val="000000"/>
              </a:solidFill>
              <a:latin typeface="Arial"/>
              <a:ea typeface="Arial"/>
              <a:cs typeface="Arial"/>
              <a:sym typeface="Arial"/>
            </a:endParaRPr>
          </a:p>
          <a:p>
            <a:pPr marL="457200" marR="0" lvl="0" indent="-457200" algn="l" rtl="0">
              <a:lnSpc>
                <a:spcPct val="90000"/>
              </a:lnSpc>
              <a:spcBef>
                <a:spcPts val="1000"/>
              </a:spcBef>
              <a:spcAft>
                <a:spcPts val="0"/>
              </a:spcAft>
              <a:buClr>
                <a:schemeClr val="dk1"/>
              </a:buClr>
              <a:buSzPct val="108108"/>
              <a:buFont typeface="Arial" panose="020B0604020202020204" pitchFamily="34" charset="0"/>
              <a:buChar char="•"/>
            </a:pPr>
            <a:r>
              <a:rPr lang="en-US" sz="2800" dirty="0">
                <a:solidFill>
                  <a:schemeClr val="dk1"/>
                </a:solidFill>
              </a:rPr>
              <a:t>g</a:t>
            </a:r>
            <a:r>
              <a:rPr lang="en-US" sz="2800" b="0" i="0" u="none" strike="noStrike" cap="none" dirty="0">
                <a:solidFill>
                  <a:schemeClr val="dk1"/>
                </a:solidFill>
                <a:latin typeface="Arial"/>
                <a:ea typeface="Arial"/>
                <a:cs typeface="Arial"/>
                <a:sym typeface="Arial"/>
              </a:rPr>
              <a:t>ive </a:t>
            </a:r>
            <a:r>
              <a:rPr lang="en-US" sz="2800" dirty="0">
                <a:solidFill>
                  <a:schemeClr val="dk1"/>
                </a:solidFill>
              </a:rPr>
              <a:t>location of </a:t>
            </a:r>
            <a:r>
              <a:rPr lang="en-US" sz="2800" dirty="0" err="1">
                <a:solidFill>
                  <a:schemeClr val="dk1"/>
                </a:solidFill>
              </a:rPr>
              <a:t>KaiBot</a:t>
            </a:r>
            <a:endParaRPr lang="en-US" sz="2800" dirty="0">
              <a:solidFill>
                <a:schemeClr val="dk1"/>
              </a:solidFill>
            </a:endParaRPr>
          </a:p>
          <a:p>
            <a:pPr marL="457200" marR="0" lvl="0" indent="-457200" algn="l" rtl="0">
              <a:lnSpc>
                <a:spcPct val="90000"/>
              </a:lnSpc>
              <a:spcBef>
                <a:spcPts val="1000"/>
              </a:spcBef>
              <a:spcAft>
                <a:spcPts val="0"/>
              </a:spcAft>
              <a:buClr>
                <a:schemeClr val="dk1"/>
              </a:buClr>
              <a:buSzPct val="108108"/>
              <a:buFont typeface="Arial" panose="020B0604020202020204" pitchFamily="34" charset="0"/>
              <a:buChar char="•"/>
            </a:pPr>
            <a:r>
              <a:rPr lang="en-US" sz="2800" dirty="0">
                <a:solidFill>
                  <a:schemeClr val="dk1"/>
                </a:solidFill>
              </a:rPr>
              <a:t>assure accurate movement</a:t>
            </a:r>
            <a:endParaRPr lang="en-US" sz="2800" dirty="0">
              <a:solidFill>
                <a:schemeClr val="tx1"/>
              </a:solidFill>
            </a:endParaRPr>
          </a:p>
          <a:p>
            <a:pPr marL="457200" marR="0" lvl="0" indent="-457200" algn="l" rtl="0">
              <a:lnSpc>
                <a:spcPct val="90000"/>
              </a:lnSpc>
              <a:spcBef>
                <a:spcPts val="1000"/>
              </a:spcBef>
              <a:spcAft>
                <a:spcPts val="0"/>
              </a:spcAft>
              <a:buClr>
                <a:schemeClr val="dk1"/>
              </a:buClr>
              <a:buSzPct val="108108"/>
              <a:buFont typeface="Arial" panose="020B0604020202020204" pitchFamily="34" charset="0"/>
              <a:buChar char="•"/>
            </a:pPr>
            <a:endParaRPr lang="en-US" sz="2800" dirty="0">
              <a:solidFill>
                <a:schemeClr val="tx1"/>
              </a:solidFill>
            </a:endParaRPr>
          </a:p>
          <a:p>
            <a:pPr marL="457200" marR="0" lvl="0" indent="-457200" algn="l" rtl="0">
              <a:lnSpc>
                <a:spcPct val="90000"/>
              </a:lnSpc>
              <a:spcBef>
                <a:spcPts val="1000"/>
              </a:spcBef>
              <a:spcAft>
                <a:spcPts val="0"/>
              </a:spcAft>
              <a:buClr>
                <a:schemeClr val="dk1"/>
              </a:buClr>
              <a:buSzPct val="108108"/>
              <a:buFont typeface="Arial" panose="020B0604020202020204" pitchFamily="34" charset="0"/>
              <a:buChar char="•"/>
            </a:pPr>
            <a:endParaRPr lang="en-US" sz="2800" b="1" dirty="0">
              <a:solidFill>
                <a:schemeClr val="dk1"/>
              </a:solidFill>
            </a:endParaRPr>
          </a:p>
          <a:p>
            <a:pPr marL="285750" marR="0" lvl="0" indent="-285750" algn="l" rtl="0">
              <a:lnSpc>
                <a:spcPct val="90000"/>
              </a:lnSpc>
              <a:spcBef>
                <a:spcPts val="1000"/>
              </a:spcBef>
              <a:spcAft>
                <a:spcPts val="0"/>
              </a:spcAft>
              <a:buClr>
                <a:schemeClr val="dk1"/>
              </a:buClr>
              <a:buSzPct val="108108"/>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chemeClr val="dk1"/>
              </a:buClr>
              <a:buSzPct val="108108"/>
              <a:buFont typeface="Arial" panose="020B0604020202020204" pitchFamily="34" charset="0"/>
              <a:buChar char="•"/>
            </a:pPr>
            <a:endParaRPr sz="1400" b="0" i="0" u="none" strike="noStrike" cap="none" dirty="0">
              <a:solidFill>
                <a:srgbClr val="000000"/>
              </a:solidFill>
              <a:latin typeface="Arial"/>
              <a:ea typeface="Arial"/>
              <a:cs typeface="Arial"/>
              <a:sym typeface="Arial"/>
            </a:endParaRPr>
          </a:p>
        </p:txBody>
      </p:sp>
      <p:sp>
        <p:nvSpPr>
          <p:cNvPr id="286" name="Google Shape;286;p20"/>
          <p:cNvSpPr txBox="1"/>
          <p:nvPr/>
        </p:nvSpPr>
        <p:spPr>
          <a:xfrm>
            <a:off x="6813520" y="1948094"/>
            <a:ext cx="4125854" cy="716729"/>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00000"/>
              </a:lnSpc>
              <a:spcBef>
                <a:spcPts val="0"/>
              </a:spcBef>
              <a:spcAft>
                <a:spcPts val="0"/>
              </a:spcAft>
              <a:buClr>
                <a:srgbClr val="008AD8"/>
              </a:buClr>
              <a:buSzPct val="100000"/>
              <a:buFont typeface="Open Sans ExtraBold"/>
              <a:buNone/>
            </a:pPr>
            <a:r>
              <a:rPr lang="en-US" sz="4200" b="0" i="0" u="none" strike="noStrike" cap="none" dirty="0">
                <a:solidFill>
                  <a:schemeClr val="dk1"/>
                </a:solidFill>
                <a:latin typeface="Arial"/>
                <a:ea typeface="Arial"/>
                <a:cs typeface="Arial"/>
                <a:sym typeface="Arial"/>
              </a:rPr>
              <a:t> </a:t>
            </a:r>
            <a:r>
              <a:rPr lang="en-US" sz="3300" b="1" i="0" u="none" strike="noStrike" cap="none" dirty="0" err="1">
                <a:solidFill>
                  <a:schemeClr val="dk1"/>
                </a:solidFill>
                <a:latin typeface="Arial"/>
                <a:ea typeface="Arial"/>
                <a:cs typeface="Arial"/>
                <a:sym typeface="Arial"/>
              </a:rPr>
              <a:t>KaiTiles</a:t>
            </a:r>
            <a:endParaRPr sz="3300" b="0" i="0" u="none" strike="noStrike" cap="none" dirty="0">
              <a:solidFill>
                <a:srgbClr val="000000"/>
              </a:solidFill>
              <a:latin typeface="Arial"/>
              <a:ea typeface="Arial"/>
              <a:cs typeface="Arial"/>
              <a:sym typeface="Arial"/>
            </a:endParaRPr>
          </a:p>
        </p:txBody>
      </p:sp>
      <p:sp>
        <p:nvSpPr>
          <p:cNvPr id="287" name="Google Shape;287;p20"/>
          <p:cNvSpPr txBox="1"/>
          <p:nvPr/>
        </p:nvSpPr>
        <p:spPr>
          <a:xfrm>
            <a:off x="110872" y="5351589"/>
            <a:ext cx="367528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Video to Review</a:t>
            </a:r>
            <a:endParaRPr sz="2800" b="1" i="0" u="none" strike="noStrike" cap="none">
              <a:solidFill>
                <a:schemeClr val="dk1"/>
              </a:solidFill>
              <a:latin typeface="Calibri"/>
              <a:ea typeface="Calibri"/>
              <a:cs typeface="Calibri"/>
              <a:sym typeface="Calibri"/>
            </a:endParaRPr>
          </a:p>
        </p:txBody>
      </p:sp>
      <p:sp>
        <p:nvSpPr>
          <p:cNvPr id="288" name="Google Shape;288;p20"/>
          <p:cNvSpPr txBox="1"/>
          <p:nvPr/>
        </p:nvSpPr>
        <p:spPr>
          <a:xfrm>
            <a:off x="2590557" y="5432992"/>
            <a:ext cx="3007337" cy="1323439"/>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Sequence</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How to Scan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        Detecting Bugs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        Charging KaiBot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        Using KaiTiles</a:t>
            </a:r>
            <a:endParaRPr sz="1600" b="0" i="0" u="none" strike="noStrike" cap="none">
              <a:solidFill>
                <a:schemeClr val="dk1"/>
              </a:solidFill>
              <a:latin typeface="Calibri"/>
              <a:ea typeface="Calibri"/>
              <a:cs typeface="Calibri"/>
              <a:sym typeface="Calibri"/>
            </a:endParaRPr>
          </a:p>
        </p:txBody>
      </p:sp>
      <p:sp>
        <p:nvSpPr>
          <p:cNvPr id="289" name="Google Shape;289;p20"/>
          <p:cNvSpPr txBox="1"/>
          <p:nvPr/>
        </p:nvSpPr>
        <p:spPr>
          <a:xfrm>
            <a:off x="5888125" y="5819250"/>
            <a:ext cx="6364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90" name="Google Shape;290;p20"/>
          <p:cNvSpPr txBox="1"/>
          <p:nvPr/>
        </p:nvSpPr>
        <p:spPr>
          <a:xfrm>
            <a:off x="5335074" y="5693062"/>
            <a:ext cx="63645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B0F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2800" b="1" i="0" u="none" strike="noStrike" cap="none" dirty="0">
                <a:solidFill>
                  <a:srgbClr val="6A8DBB"/>
                </a:solidFill>
                <a:latin typeface="Arial"/>
                <a:ea typeface="Arial"/>
                <a:cs typeface="Arial"/>
                <a:sym typeface="Arial"/>
              </a:rPr>
              <a:t>Be sure </a:t>
            </a:r>
            <a:r>
              <a:rPr lang="en-US" sz="2800" b="1" dirty="0">
                <a:solidFill>
                  <a:srgbClr val="6A8DBB"/>
                </a:solidFill>
              </a:rPr>
              <a:t> SOUND OUTPUT</a:t>
            </a:r>
            <a:r>
              <a:rPr lang="en-US" sz="2800" b="1" i="0" u="none" strike="noStrike" cap="none" dirty="0">
                <a:solidFill>
                  <a:srgbClr val="6A8DBB"/>
                </a:solidFill>
                <a:latin typeface="Arial"/>
                <a:ea typeface="Arial"/>
                <a:cs typeface="Arial"/>
                <a:sym typeface="Arial"/>
              </a:rPr>
              <a:t> is ON</a:t>
            </a:r>
            <a:r>
              <a:rPr lang="en-US" sz="1400" b="1" i="0" u="none" strike="noStrike" cap="none" dirty="0">
                <a:solidFill>
                  <a:srgbClr val="00B0F0"/>
                </a:solidFill>
                <a:latin typeface="Arial"/>
                <a:ea typeface="Arial"/>
                <a:cs typeface="Arial"/>
                <a:sym typeface="Arial"/>
              </a:rPr>
              <a:t>.</a:t>
            </a:r>
            <a:endParaRPr sz="1400" b="1" i="0" u="none" strike="noStrike" cap="none" dirty="0">
              <a:solidFill>
                <a:srgbClr val="00B0F0"/>
              </a:solidFill>
              <a:latin typeface="Arial"/>
              <a:ea typeface="Arial"/>
              <a:cs typeface="Arial"/>
              <a:sym typeface="Arial"/>
            </a:endParaRPr>
          </a:p>
        </p:txBody>
      </p:sp>
      <p:sp>
        <p:nvSpPr>
          <p:cNvPr id="291" name="Google Shape;291;p20"/>
          <p:cNvSpPr txBox="1"/>
          <p:nvPr/>
        </p:nvSpPr>
        <p:spPr>
          <a:xfrm>
            <a:off x="6884372" y="162641"/>
            <a:ext cx="5016559"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n-US" sz="2800" b="1" i="0" u="none" strike="noStrike" cap="none" dirty="0">
              <a:solidFill>
                <a:srgbClr val="538CD3"/>
              </a:solidFill>
              <a:latin typeface="Arial"/>
              <a:ea typeface="Arial"/>
              <a:cs typeface="Arial"/>
              <a:sym typeface="Arial"/>
            </a:endParaRPr>
          </a:p>
          <a:p>
            <a:pPr marL="0" marR="0" lvl="0" indent="0" algn="l" rtl="0">
              <a:lnSpc>
                <a:spcPct val="100000"/>
              </a:lnSpc>
              <a:spcBef>
                <a:spcPts val="0"/>
              </a:spcBef>
              <a:spcAft>
                <a:spcPts val="0"/>
              </a:spcAft>
              <a:buNone/>
            </a:pPr>
            <a:r>
              <a:rPr lang="en-US" sz="2800" b="1" i="0" u="none" strike="noStrike" cap="none" dirty="0">
                <a:solidFill>
                  <a:srgbClr val="538CD3"/>
                </a:solidFill>
                <a:latin typeface="Arial"/>
                <a:ea typeface="Arial"/>
                <a:cs typeface="Arial"/>
                <a:sym typeface="Arial"/>
              </a:rPr>
              <a:t>Unit 4: Loops</a:t>
            </a:r>
          </a:p>
          <a:p>
            <a:pPr marL="0" marR="0" lvl="0" indent="0" algn="l" rtl="0">
              <a:lnSpc>
                <a:spcPct val="100000"/>
              </a:lnSpc>
              <a:spcBef>
                <a:spcPts val="0"/>
              </a:spcBef>
              <a:spcAft>
                <a:spcPts val="0"/>
              </a:spcAft>
              <a:buNone/>
            </a:pPr>
            <a:r>
              <a:rPr lang="en-US" sz="2800" b="1" dirty="0">
                <a:solidFill>
                  <a:srgbClr val="538CD3"/>
                </a:solidFill>
              </a:rPr>
              <a:t>Understand Code for Loops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11" name="Google Shape;311;p74"/>
          <p:cNvPicPr preferRelativeResize="0"/>
          <p:nvPr/>
        </p:nvPicPr>
        <p:blipFill rotWithShape="1">
          <a:blip r:embed="rId3">
            <a:alphaModFix/>
          </a:blip>
          <a:srcRect/>
          <a:stretch/>
        </p:blipFill>
        <p:spPr>
          <a:xfrm>
            <a:off x="3760298" y="40575"/>
            <a:ext cx="6028199" cy="6804000"/>
          </a:xfrm>
          <a:prstGeom prst="rect">
            <a:avLst/>
          </a:prstGeom>
          <a:noFill/>
          <a:ln>
            <a:noFill/>
          </a:ln>
        </p:spPr>
      </p:pic>
      <p:sp>
        <p:nvSpPr>
          <p:cNvPr id="4" name="Google Shape;204;p12">
            <a:extLst>
              <a:ext uri="{FF2B5EF4-FFF2-40B4-BE49-F238E27FC236}">
                <a16:creationId xmlns:a16="http://schemas.microsoft.com/office/drawing/2014/main" id="{4D7DD04D-9B69-4C7D-6CC3-6DF21F0EACBB}"/>
              </a:ext>
            </a:extLst>
          </p:cNvPr>
          <p:cNvSpPr txBox="1">
            <a:spLocks noGrp="1"/>
          </p:cNvSpPr>
          <p:nvPr>
            <p:ph type="body" idx="1"/>
          </p:nvPr>
        </p:nvSpPr>
        <p:spPr>
          <a:xfrm>
            <a:off x="358055" y="1901541"/>
            <a:ext cx="3262222"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4</a:t>
            </a:r>
            <a:r>
              <a:rPr lang="en-US" sz="1600" b="1" i="0" u="none" strike="noStrike" cap="none" dirty="0">
                <a:solidFill>
                  <a:schemeClr val="dk1"/>
                </a:solidFill>
                <a:latin typeface="Arial"/>
                <a:ea typeface="Arial"/>
                <a:cs typeface="Arial"/>
                <a:sym typeface="Arial"/>
              </a:rPr>
              <a:t>,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42</a:t>
            </a: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to </a:t>
            </a:r>
            <a:r>
              <a:rPr lang="en-US" sz="1600" dirty="0">
                <a:latin typeface="Arial"/>
                <a:ea typeface="Arial"/>
                <a:cs typeface="Arial"/>
                <a:sym typeface="Arial"/>
              </a:rPr>
              <a:t>give the user a feel for the role of the LOOP START &amp; LOOP END cards. Then use KaiBot to TEST their PREDICTION.</a:t>
            </a:r>
            <a:endParaRPr sz="1100" i="0" u="none" strike="noStrike" cap="none"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442A0980-DCD3-4E93-A5CB-E2C2DB54B0D5}"/>
              </a:ext>
            </a:extLst>
          </p:cNvPr>
          <p:cNvPicPr>
            <a:picLocks noChangeAspect="1"/>
          </p:cNvPicPr>
          <p:nvPr/>
        </p:nvPicPr>
        <p:blipFill>
          <a:blip r:embed="rId4"/>
          <a:stretch>
            <a:fillRect/>
          </a:stretch>
        </p:blipFill>
        <p:spPr>
          <a:xfrm>
            <a:off x="2834688" y="1902493"/>
            <a:ext cx="445465" cy="384399"/>
          </a:xfrm>
          <a:prstGeom prst="rect">
            <a:avLst/>
          </a:prstGeom>
        </p:spPr>
      </p:pic>
      <p:sp>
        <p:nvSpPr>
          <p:cNvPr id="7" name="Frame 6">
            <a:extLst>
              <a:ext uri="{FF2B5EF4-FFF2-40B4-BE49-F238E27FC236}">
                <a16:creationId xmlns:a16="http://schemas.microsoft.com/office/drawing/2014/main" id="{5B2FB0AE-BE4D-4C81-8F25-4ED43C315B9C}"/>
              </a:ext>
            </a:extLst>
          </p:cNvPr>
          <p:cNvSpPr/>
          <p:nvPr/>
        </p:nvSpPr>
        <p:spPr>
          <a:xfrm>
            <a:off x="298580" y="1716833"/>
            <a:ext cx="3284375" cy="233265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317" name="Google Shape;317;p19"/>
          <p:cNvGrpSpPr/>
          <p:nvPr/>
        </p:nvGrpSpPr>
        <p:grpSpPr>
          <a:xfrm>
            <a:off x="1614235" y="110582"/>
            <a:ext cx="7021578" cy="6820678"/>
            <a:chOff x="1724042" y="63975"/>
            <a:chExt cx="7021578" cy="6820678"/>
          </a:xfrm>
        </p:grpSpPr>
        <p:grpSp>
          <p:nvGrpSpPr>
            <p:cNvPr id="318" name="Google Shape;318;p19"/>
            <p:cNvGrpSpPr/>
            <p:nvPr/>
          </p:nvGrpSpPr>
          <p:grpSpPr>
            <a:xfrm>
              <a:off x="1724042" y="63975"/>
              <a:ext cx="7021578" cy="6820678"/>
              <a:chOff x="1957896" y="0"/>
              <a:chExt cx="7021578" cy="6820678"/>
            </a:xfrm>
          </p:grpSpPr>
          <p:pic>
            <p:nvPicPr>
              <p:cNvPr id="319" name="Google Shape;319;p19"/>
              <p:cNvPicPr preferRelativeResize="0"/>
              <p:nvPr/>
            </p:nvPicPr>
            <p:blipFill rotWithShape="1">
              <a:blip r:embed="rId3">
                <a:alphaModFix/>
              </a:blip>
              <a:srcRect b="87222"/>
              <a:stretch/>
            </p:blipFill>
            <p:spPr>
              <a:xfrm>
                <a:off x="2094927" y="0"/>
                <a:ext cx="6884547" cy="876300"/>
              </a:xfrm>
              <a:prstGeom prst="rect">
                <a:avLst/>
              </a:prstGeom>
              <a:noFill/>
              <a:ln>
                <a:noFill/>
              </a:ln>
            </p:spPr>
          </p:pic>
          <p:pic>
            <p:nvPicPr>
              <p:cNvPr id="320" name="Google Shape;320;p19"/>
              <p:cNvPicPr preferRelativeResize="0"/>
              <p:nvPr/>
            </p:nvPicPr>
            <p:blipFill rotWithShape="1">
              <a:blip r:embed="rId4">
                <a:alphaModFix/>
              </a:blip>
              <a:srcRect/>
              <a:stretch/>
            </p:blipFill>
            <p:spPr>
              <a:xfrm>
                <a:off x="1957896" y="1167911"/>
                <a:ext cx="6884546" cy="5652767"/>
              </a:xfrm>
              <a:prstGeom prst="rect">
                <a:avLst/>
              </a:prstGeom>
              <a:noFill/>
              <a:ln>
                <a:noFill/>
              </a:ln>
            </p:spPr>
          </p:pic>
          <p:sp>
            <p:nvSpPr>
              <p:cNvPr id="321" name="Google Shape;321;p19"/>
              <p:cNvSpPr txBox="1"/>
              <p:nvPr/>
            </p:nvSpPr>
            <p:spPr>
              <a:xfrm>
                <a:off x="2839452" y="876300"/>
                <a:ext cx="11454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Calibri"/>
                    <a:ea typeface="Calibri"/>
                    <a:cs typeface="Calibri"/>
                    <a:sym typeface="Calibri"/>
                  </a:rPr>
                  <a:t>The CODE</a:t>
                </a:r>
                <a:endParaRPr sz="1400" b="0" i="0" u="none" strike="noStrike" cap="none">
                  <a:solidFill>
                    <a:srgbClr val="000000"/>
                  </a:solidFill>
                  <a:latin typeface="Arial"/>
                  <a:ea typeface="Arial"/>
                  <a:cs typeface="Arial"/>
                  <a:sym typeface="Arial"/>
                </a:endParaRPr>
              </a:p>
            </p:txBody>
          </p:sp>
          <p:sp>
            <p:nvSpPr>
              <p:cNvPr id="322" name="Google Shape;322;p19"/>
              <p:cNvSpPr txBox="1"/>
              <p:nvPr/>
            </p:nvSpPr>
            <p:spPr>
              <a:xfrm>
                <a:off x="4391793" y="814005"/>
                <a:ext cx="11454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Predict Action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(loop 1)</a:t>
                </a:r>
                <a:endParaRPr sz="1400" b="0" i="0" u="none" strike="noStrike" cap="none">
                  <a:solidFill>
                    <a:srgbClr val="000000"/>
                  </a:solidFill>
                  <a:latin typeface="Arial"/>
                  <a:ea typeface="Arial"/>
                  <a:cs typeface="Arial"/>
                  <a:sym typeface="Arial"/>
                </a:endParaRPr>
              </a:p>
            </p:txBody>
          </p:sp>
          <p:sp>
            <p:nvSpPr>
              <p:cNvPr id="323" name="Google Shape;323;p19"/>
              <p:cNvSpPr txBox="1"/>
              <p:nvPr/>
            </p:nvSpPr>
            <p:spPr>
              <a:xfrm>
                <a:off x="5763027" y="797073"/>
                <a:ext cx="11454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Predict Action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Calibri"/>
                    <a:ea typeface="Calibri"/>
                    <a:cs typeface="Calibri"/>
                    <a:sym typeface="Calibri"/>
                  </a:rPr>
                  <a:t>(loop 2)</a:t>
                </a:r>
                <a:endParaRPr sz="1400" b="0" i="0" u="none" strike="noStrike" cap="none">
                  <a:solidFill>
                    <a:srgbClr val="000000"/>
                  </a:solidFill>
                  <a:latin typeface="Arial"/>
                  <a:ea typeface="Arial"/>
                  <a:cs typeface="Arial"/>
                  <a:sym typeface="Arial"/>
                </a:endParaRPr>
              </a:p>
            </p:txBody>
          </p:sp>
          <p:sp>
            <p:nvSpPr>
              <p:cNvPr id="324" name="Google Shape;324;p19"/>
              <p:cNvSpPr txBox="1"/>
              <p:nvPr/>
            </p:nvSpPr>
            <p:spPr>
              <a:xfrm>
                <a:off x="7134261" y="814004"/>
                <a:ext cx="114540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accent1"/>
                    </a:solidFill>
                    <a:latin typeface="Calibri"/>
                    <a:ea typeface="Calibri"/>
                    <a:cs typeface="Calibri"/>
                    <a:sym typeface="Calibri"/>
                  </a:rPr>
                  <a:t>Predict Action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solidFill>
                      <a:schemeClr val="accent1"/>
                    </a:solidFill>
                    <a:latin typeface="Calibri"/>
                    <a:ea typeface="Calibri"/>
                    <a:cs typeface="Calibri"/>
                    <a:sym typeface="Calibri"/>
                  </a:rPr>
                  <a:t>(loop 3)  … etc.</a:t>
                </a:r>
                <a:endParaRPr sz="1400" b="0" i="0" u="none" strike="noStrike" cap="none" dirty="0">
                  <a:solidFill>
                    <a:srgbClr val="000000"/>
                  </a:solidFill>
                  <a:latin typeface="Arial"/>
                  <a:ea typeface="Arial"/>
                  <a:cs typeface="Arial"/>
                  <a:sym typeface="Arial"/>
                </a:endParaRPr>
              </a:p>
            </p:txBody>
          </p:sp>
        </p:grpSp>
        <p:pic>
          <p:nvPicPr>
            <p:cNvPr id="325" name="Google Shape;325;p19"/>
            <p:cNvPicPr preferRelativeResize="0"/>
            <p:nvPr/>
          </p:nvPicPr>
          <p:blipFill rotWithShape="1">
            <a:blip r:embed="rId5">
              <a:alphaModFix/>
            </a:blip>
            <a:srcRect/>
            <a:stretch/>
          </p:blipFill>
          <p:spPr>
            <a:xfrm>
              <a:off x="4071544" y="3626407"/>
              <a:ext cx="1337456" cy="929718"/>
            </a:xfrm>
            <a:prstGeom prst="rect">
              <a:avLst/>
            </a:prstGeom>
            <a:noFill/>
            <a:ln>
              <a:noFill/>
            </a:ln>
          </p:spPr>
        </p:pic>
        <p:pic>
          <p:nvPicPr>
            <p:cNvPr id="326" name="Google Shape;326;p19"/>
            <p:cNvPicPr preferRelativeResize="0"/>
            <p:nvPr/>
          </p:nvPicPr>
          <p:blipFill rotWithShape="1">
            <a:blip r:embed="rId5">
              <a:alphaModFix/>
            </a:blip>
            <a:srcRect/>
            <a:stretch/>
          </p:blipFill>
          <p:spPr>
            <a:xfrm>
              <a:off x="5324476" y="3626407"/>
              <a:ext cx="1584324" cy="929718"/>
            </a:xfrm>
            <a:prstGeom prst="rect">
              <a:avLst/>
            </a:prstGeom>
            <a:noFill/>
            <a:ln>
              <a:noFill/>
            </a:ln>
          </p:spPr>
        </p:pic>
      </p:grpSp>
      <p:sp>
        <p:nvSpPr>
          <p:cNvPr id="328" name="Google Shape;328;p19"/>
          <p:cNvSpPr/>
          <p:nvPr/>
        </p:nvSpPr>
        <p:spPr>
          <a:xfrm>
            <a:off x="3458598" y="2889925"/>
            <a:ext cx="2742468" cy="2434793"/>
          </a:xfrm>
          <a:prstGeom prst="rect">
            <a:avLst/>
          </a:prstGeom>
          <a:noFill/>
          <a:ln w="25400"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29" name="Google Shape;329;p19"/>
          <p:cNvCxnSpPr/>
          <p:nvPr/>
        </p:nvCxnSpPr>
        <p:spPr>
          <a:xfrm rot="10800000" flipH="1">
            <a:off x="6198980" y="2262725"/>
            <a:ext cx="1408611" cy="612901"/>
          </a:xfrm>
          <a:prstGeom prst="straightConnector1">
            <a:avLst/>
          </a:prstGeom>
          <a:noFill/>
          <a:ln w="50800" cap="flat" cmpd="sng">
            <a:solidFill>
              <a:srgbClr val="3E6EC2"/>
            </a:solidFill>
            <a:prstDash val="solid"/>
            <a:round/>
            <a:headEnd type="none" w="sm" len="sm"/>
            <a:tailEnd type="triangle" w="med" len="med"/>
          </a:ln>
        </p:spPr>
      </p:cxnSp>
      <p:grpSp>
        <p:nvGrpSpPr>
          <p:cNvPr id="330" name="Google Shape;330;p19"/>
          <p:cNvGrpSpPr/>
          <p:nvPr/>
        </p:nvGrpSpPr>
        <p:grpSpPr>
          <a:xfrm>
            <a:off x="7933475" y="797073"/>
            <a:ext cx="3915991" cy="5131552"/>
            <a:chOff x="7319305" y="445534"/>
            <a:chExt cx="4292124" cy="5483100"/>
          </a:xfrm>
        </p:grpSpPr>
        <p:sp>
          <p:nvSpPr>
            <p:cNvPr id="331" name="Google Shape;331;p19"/>
            <p:cNvSpPr/>
            <p:nvPr/>
          </p:nvSpPr>
          <p:spPr>
            <a:xfrm>
              <a:off x="7319306" y="445535"/>
              <a:ext cx="4292123" cy="5482977"/>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19"/>
            <p:cNvSpPr/>
            <p:nvPr/>
          </p:nvSpPr>
          <p:spPr>
            <a:xfrm>
              <a:off x="7319305" y="445534"/>
              <a:ext cx="4292123" cy="1850874"/>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3" name="Google Shape;333;p19"/>
            <p:cNvSpPr/>
            <p:nvPr/>
          </p:nvSpPr>
          <p:spPr>
            <a:xfrm>
              <a:off x="7319305" y="4067149"/>
              <a:ext cx="4292123" cy="1850874"/>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34" name="Google Shape;334;p19"/>
            <p:cNvCxnSpPr>
              <a:stCxn id="332" idx="0"/>
              <a:endCxn id="331" idx="2"/>
            </p:cNvCxnSpPr>
            <p:nvPr/>
          </p:nvCxnSpPr>
          <p:spPr>
            <a:xfrm>
              <a:off x="9465367" y="445534"/>
              <a:ext cx="0" cy="5483100"/>
            </a:xfrm>
            <a:prstGeom prst="straightConnector1">
              <a:avLst/>
            </a:prstGeom>
            <a:noFill/>
            <a:ln w="22225" cap="flat" cmpd="sng">
              <a:solidFill>
                <a:srgbClr val="3E6EC2"/>
              </a:solidFill>
              <a:prstDash val="solid"/>
              <a:round/>
              <a:headEnd type="none" w="sm" len="sm"/>
              <a:tailEnd type="none" w="sm" len="sm"/>
            </a:ln>
          </p:spPr>
        </p:cxnSp>
      </p:grpSp>
      <p:sp>
        <p:nvSpPr>
          <p:cNvPr id="335" name="Google Shape;335;p19"/>
          <p:cNvSpPr txBox="1"/>
          <p:nvPr/>
        </p:nvSpPr>
        <p:spPr>
          <a:xfrm>
            <a:off x="7773939" y="466059"/>
            <a:ext cx="10786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(loop 1)</a:t>
            </a:r>
            <a:endParaRPr/>
          </a:p>
        </p:txBody>
      </p:sp>
      <p:sp>
        <p:nvSpPr>
          <p:cNvPr id="336" name="Google Shape;336;p19"/>
          <p:cNvSpPr txBox="1"/>
          <p:nvPr/>
        </p:nvSpPr>
        <p:spPr>
          <a:xfrm>
            <a:off x="9666618" y="484543"/>
            <a:ext cx="107869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(loop 2)</a:t>
            </a:r>
            <a:endParaRPr/>
          </a:p>
        </p:txBody>
      </p:sp>
      <p:pic>
        <p:nvPicPr>
          <p:cNvPr id="337" name="Google Shape;337;p19"/>
          <p:cNvPicPr preferRelativeResize="0"/>
          <p:nvPr/>
        </p:nvPicPr>
        <p:blipFill rotWithShape="1">
          <a:blip r:embed="rId6">
            <a:alphaModFix/>
          </a:blip>
          <a:srcRect/>
          <a:stretch/>
        </p:blipFill>
        <p:spPr>
          <a:xfrm>
            <a:off x="4078320" y="2872467"/>
            <a:ext cx="845772" cy="848383"/>
          </a:xfrm>
          <a:prstGeom prst="rect">
            <a:avLst/>
          </a:prstGeom>
          <a:noFill/>
          <a:ln>
            <a:noFill/>
          </a:ln>
        </p:spPr>
      </p:pic>
      <p:pic>
        <p:nvPicPr>
          <p:cNvPr id="338" name="Google Shape;338;p19"/>
          <p:cNvPicPr preferRelativeResize="0"/>
          <p:nvPr/>
        </p:nvPicPr>
        <p:blipFill rotWithShape="1">
          <a:blip r:embed="rId7">
            <a:alphaModFix/>
          </a:blip>
          <a:srcRect/>
          <a:stretch/>
        </p:blipFill>
        <p:spPr>
          <a:xfrm>
            <a:off x="4078320" y="3714496"/>
            <a:ext cx="836289" cy="838550"/>
          </a:xfrm>
          <a:prstGeom prst="rect">
            <a:avLst/>
          </a:prstGeom>
          <a:noFill/>
          <a:ln>
            <a:noFill/>
          </a:ln>
        </p:spPr>
      </p:pic>
      <p:pic>
        <p:nvPicPr>
          <p:cNvPr id="339" name="Google Shape;339;p19"/>
          <p:cNvPicPr preferRelativeResize="0"/>
          <p:nvPr/>
        </p:nvPicPr>
        <p:blipFill rotWithShape="1">
          <a:blip r:embed="rId7">
            <a:alphaModFix/>
          </a:blip>
          <a:srcRect/>
          <a:stretch/>
        </p:blipFill>
        <p:spPr>
          <a:xfrm>
            <a:off x="7995144" y="2664673"/>
            <a:ext cx="1512000" cy="1512000"/>
          </a:xfrm>
          <a:prstGeom prst="rect">
            <a:avLst/>
          </a:prstGeom>
          <a:noFill/>
          <a:ln>
            <a:noFill/>
          </a:ln>
        </p:spPr>
      </p:pic>
      <p:pic>
        <p:nvPicPr>
          <p:cNvPr id="340" name="Google Shape;340;p19"/>
          <p:cNvPicPr preferRelativeResize="0"/>
          <p:nvPr/>
        </p:nvPicPr>
        <p:blipFill rotWithShape="1">
          <a:blip r:embed="rId6">
            <a:alphaModFix/>
          </a:blip>
          <a:srcRect/>
          <a:stretch/>
        </p:blipFill>
        <p:spPr>
          <a:xfrm>
            <a:off x="7995144" y="1078630"/>
            <a:ext cx="1512000" cy="1512000"/>
          </a:xfrm>
          <a:prstGeom prst="rect">
            <a:avLst/>
          </a:prstGeom>
          <a:noFill/>
          <a:ln>
            <a:noFill/>
          </a:ln>
        </p:spPr>
      </p:pic>
      <p:pic>
        <p:nvPicPr>
          <p:cNvPr id="341" name="Google Shape;341;p19"/>
          <p:cNvPicPr preferRelativeResize="0"/>
          <p:nvPr/>
        </p:nvPicPr>
        <p:blipFill rotWithShape="1">
          <a:blip r:embed="rId8">
            <a:alphaModFix/>
          </a:blip>
          <a:srcRect/>
          <a:stretch/>
        </p:blipFill>
        <p:spPr>
          <a:xfrm>
            <a:off x="4110535" y="4550455"/>
            <a:ext cx="778686" cy="780790"/>
          </a:xfrm>
          <a:prstGeom prst="rect">
            <a:avLst/>
          </a:prstGeom>
          <a:noFill/>
          <a:ln>
            <a:noFill/>
          </a:ln>
        </p:spPr>
      </p:pic>
      <p:pic>
        <p:nvPicPr>
          <p:cNvPr id="342" name="Google Shape;342;p19"/>
          <p:cNvPicPr preferRelativeResize="0"/>
          <p:nvPr/>
        </p:nvPicPr>
        <p:blipFill rotWithShape="1">
          <a:blip r:embed="rId8">
            <a:alphaModFix/>
          </a:blip>
          <a:srcRect/>
          <a:stretch/>
        </p:blipFill>
        <p:spPr>
          <a:xfrm>
            <a:off x="8037752" y="4325643"/>
            <a:ext cx="1512000" cy="1512000"/>
          </a:xfrm>
          <a:prstGeom prst="rect">
            <a:avLst/>
          </a:prstGeom>
          <a:noFill/>
          <a:ln>
            <a:noFill/>
          </a:ln>
        </p:spPr>
      </p:pic>
      <p:pic>
        <p:nvPicPr>
          <p:cNvPr id="343" name="Google Shape;343;p19"/>
          <p:cNvPicPr preferRelativeResize="0"/>
          <p:nvPr/>
        </p:nvPicPr>
        <p:blipFill rotWithShape="1">
          <a:blip r:embed="rId9">
            <a:alphaModFix/>
          </a:blip>
          <a:srcRect/>
          <a:stretch/>
        </p:blipFill>
        <p:spPr>
          <a:xfrm>
            <a:off x="5338860" y="2889247"/>
            <a:ext cx="845772" cy="845772"/>
          </a:xfrm>
          <a:prstGeom prst="rect">
            <a:avLst/>
          </a:prstGeom>
          <a:noFill/>
          <a:ln>
            <a:noFill/>
          </a:ln>
        </p:spPr>
      </p:pic>
      <p:pic>
        <p:nvPicPr>
          <p:cNvPr id="344" name="Google Shape;344;p19"/>
          <p:cNvPicPr preferRelativeResize="0"/>
          <p:nvPr/>
        </p:nvPicPr>
        <p:blipFill rotWithShape="1">
          <a:blip r:embed="rId9">
            <a:alphaModFix/>
          </a:blip>
          <a:srcRect/>
          <a:stretch/>
        </p:blipFill>
        <p:spPr>
          <a:xfrm>
            <a:off x="10133578" y="1003978"/>
            <a:ext cx="1512000" cy="1512000"/>
          </a:xfrm>
          <a:prstGeom prst="rect">
            <a:avLst/>
          </a:prstGeom>
          <a:noFill/>
          <a:ln>
            <a:noFill/>
          </a:ln>
        </p:spPr>
      </p:pic>
      <p:pic>
        <p:nvPicPr>
          <p:cNvPr id="345" name="Google Shape;345;p19"/>
          <p:cNvPicPr preferRelativeResize="0"/>
          <p:nvPr/>
        </p:nvPicPr>
        <p:blipFill rotWithShape="1">
          <a:blip r:embed="rId10">
            <a:alphaModFix/>
          </a:blip>
          <a:srcRect/>
          <a:stretch/>
        </p:blipFill>
        <p:spPr>
          <a:xfrm>
            <a:off x="5361409" y="3716172"/>
            <a:ext cx="800149" cy="800149"/>
          </a:xfrm>
          <a:prstGeom prst="rect">
            <a:avLst/>
          </a:prstGeom>
          <a:noFill/>
          <a:ln>
            <a:noFill/>
          </a:ln>
        </p:spPr>
      </p:pic>
      <p:pic>
        <p:nvPicPr>
          <p:cNvPr id="346" name="Google Shape;346;p19"/>
          <p:cNvPicPr preferRelativeResize="0"/>
          <p:nvPr/>
        </p:nvPicPr>
        <p:blipFill rotWithShape="1">
          <a:blip r:embed="rId10">
            <a:alphaModFix/>
          </a:blip>
          <a:srcRect/>
          <a:stretch/>
        </p:blipFill>
        <p:spPr>
          <a:xfrm>
            <a:off x="10119966" y="2673500"/>
            <a:ext cx="1512000" cy="1512000"/>
          </a:xfrm>
          <a:prstGeom prst="rect">
            <a:avLst/>
          </a:prstGeom>
          <a:noFill/>
          <a:ln>
            <a:noFill/>
          </a:ln>
        </p:spPr>
      </p:pic>
      <p:pic>
        <p:nvPicPr>
          <p:cNvPr id="347" name="Google Shape;347;p19"/>
          <p:cNvPicPr preferRelativeResize="0"/>
          <p:nvPr/>
        </p:nvPicPr>
        <p:blipFill rotWithShape="1">
          <a:blip r:embed="rId11">
            <a:alphaModFix/>
          </a:blip>
          <a:srcRect/>
          <a:stretch/>
        </p:blipFill>
        <p:spPr>
          <a:xfrm>
            <a:off x="5368255" y="4512965"/>
            <a:ext cx="825485" cy="825485"/>
          </a:xfrm>
          <a:prstGeom prst="rect">
            <a:avLst/>
          </a:prstGeom>
          <a:noFill/>
          <a:ln>
            <a:noFill/>
          </a:ln>
        </p:spPr>
      </p:pic>
      <p:pic>
        <p:nvPicPr>
          <p:cNvPr id="348" name="Google Shape;348;p19"/>
          <p:cNvPicPr preferRelativeResize="0"/>
          <p:nvPr/>
        </p:nvPicPr>
        <p:blipFill rotWithShape="1">
          <a:blip r:embed="rId11">
            <a:alphaModFix/>
          </a:blip>
          <a:srcRect/>
          <a:stretch/>
        </p:blipFill>
        <p:spPr>
          <a:xfrm>
            <a:off x="10115290" y="4402738"/>
            <a:ext cx="1512000" cy="1512000"/>
          </a:xfrm>
          <a:prstGeom prst="rect">
            <a:avLst/>
          </a:prstGeom>
          <a:noFill/>
          <a:ln>
            <a:noFill/>
          </a:ln>
        </p:spPr>
      </p:pic>
      <p:sp>
        <p:nvSpPr>
          <p:cNvPr id="349" name="Google Shape;349;p19"/>
          <p:cNvSpPr txBox="1"/>
          <p:nvPr/>
        </p:nvSpPr>
        <p:spPr>
          <a:xfrm>
            <a:off x="7384837" y="110582"/>
            <a:ext cx="61630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accent1"/>
                </a:solidFill>
                <a:latin typeface="Arial"/>
                <a:ea typeface="Arial"/>
                <a:cs typeface="Arial"/>
                <a:sym typeface="Arial"/>
              </a:rPr>
              <a:t>LOOP INTRODUCTION 3</a:t>
            </a:r>
            <a:endParaRPr sz="2400" b="0" i="0" u="none" strike="noStrike" cap="none" dirty="0">
              <a:solidFill>
                <a:schemeClr val="accent1"/>
              </a:solidFill>
              <a:latin typeface="Arial"/>
              <a:ea typeface="Arial"/>
              <a:cs typeface="Arial"/>
              <a:sym typeface="Arial"/>
            </a:endParaRPr>
          </a:p>
        </p:txBody>
      </p:sp>
      <p:sp>
        <p:nvSpPr>
          <p:cNvPr id="2" name="Google Shape;204;p12">
            <a:extLst>
              <a:ext uri="{FF2B5EF4-FFF2-40B4-BE49-F238E27FC236}">
                <a16:creationId xmlns:a16="http://schemas.microsoft.com/office/drawing/2014/main" id="{CB3D55B4-22A0-44D6-E2EA-F2F76D94D6FA}"/>
              </a:ext>
            </a:extLst>
          </p:cNvPr>
          <p:cNvSpPr txBox="1">
            <a:spLocks noGrp="1"/>
          </p:cNvSpPr>
          <p:nvPr>
            <p:ph type="body" idx="1"/>
          </p:nvPr>
        </p:nvSpPr>
        <p:spPr>
          <a:xfrm>
            <a:off x="76502" y="1984922"/>
            <a:ext cx="2105122"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From the </a:t>
            </a: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Activity Book</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4</a:t>
            </a:r>
            <a:r>
              <a:rPr lang="en-US" sz="1600" b="1" i="0" u="none" strike="noStrike" cap="none" dirty="0">
                <a:solidFill>
                  <a:schemeClr val="dk1"/>
                </a:solidFill>
                <a:latin typeface="Arial"/>
                <a:ea typeface="Arial"/>
                <a:cs typeface="Arial"/>
                <a:sym typeface="Arial"/>
              </a:rPr>
              <a:t>,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44</a:t>
            </a: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to show in pictures the role of the 2 LOOP cards. </a:t>
            </a:r>
            <a:r>
              <a:rPr lang="en-US" sz="1600" dirty="0">
                <a:latin typeface="Arial"/>
                <a:ea typeface="Arial"/>
                <a:cs typeface="Arial"/>
                <a:sym typeface="Arial"/>
              </a:rPr>
              <a:t> Then use KaiBot to TEST their PREDICTION.</a:t>
            </a:r>
            <a:endParaRPr sz="1600" i="0" u="none" strike="noStrike" cap="none" dirty="0">
              <a:solidFill>
                <a:srgbClr val="000000"/>
              </a:solidFill>
              <a:latin typeface="Arial"/>
              <a:ea typeface="Arial"/>
              <a:cs typeface="Arial"/>
              <a:sym typeface="Arial"/>
            </a:endParaRPr>
          </a:p>
        </p:txBody>
      </p:sp>
      <p:pic>
        <p:nvPicPr>
          <p:cNvPr id="35" name="Picture 34">
            <a:extLst>
              <a:ext uri="{FF2B5EF4-FFF2-40B4-BE49-F238E27FC236}">
                <a16:creationId xmlns:a16="http://schemas.microsoft.com/office/drawing/2014/main" id="{152FC34D-3C68-404B-B7ED-13308DE694EA}"/>
              </a:ext>
            </a:extLst>
          </p:cNvPr>
          <p:cNvPicPr>
            <a:picLocks noChangeAspect="1"/>
          </p:cNvPicPr>
          <p:nvPr/>
        </p:nvPicPr>
        <p:blipFill>
          <a:blip r:embed="rId12"/>
          <a:stretch>
            <a:fillRect/>
          </a:stretch>
        </p:blipFill>
        <p:spPr>
          <a:xfrm>
            <a:off x="1528533" y="2131579"/>
            <a:ext cx="445465" cy="384399"/>
          </a:xfrm>
          <a:prstGeom prst="rect">
            <a:avLst/>
          </a:prstGeom>
        </p:spPr>
      </p:pic>
      <p:sp>
        <p:nvSpPr>
          <p:cNvPr id="36" name="Frame 35">
            <a:extLst>
              <a:ext uri="{FF2B5EF4-FFF2-40B4-BE49-F238E27FC236}">
                <a16:creationId xmlns:a16="http://schemas.microsoft.com/office/drawing/2014/main" id="{ACFB6246-67AF-42FD-86B2-0E9351940529}"/>
              </a:ext>
            </a:extLst>
          </p:cNvPr>
          <p:cNvSpPr/>
          <p:nvPr/>
        </p:nvSpPr>
        <p:spPr>
          <a:xfrm>
            <a:off x="61015" y="1945832"/>
            <a:ext cx="2004893" cy="260462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4" descr="A desk with a computer and a large screen&#10;&#10;Description automatically generated with medium confidence"/>
          <p:cNvPicPr preferRelativeResize="0"/>
          <p:nvPr/>
        </p:nvPicPr>
        <p:blipFill rotWithShape="1">
          <a:blip r:embed="rId3">
            <a:alphaModFix/>
          </a:blip>
          <a:srcRect/>
          <a:stretch/>
        </p:blipFill>
        <p:spPr>
          <a:xfrm rot="5400000">
            <a:off x="6121389" y="857250"/>
            <a:ext cx="6858000" cy="5143500"/>
          </a:xfrm>
          <a:prstGeom prst="rect">
            <a:avLst/>
          </a:prstGeom>
          <a:noFill/>
          <a:ln>
            <a:noFill/>
          </a:ln>
        </p:spPr>
      </p:pic>
      <p:sp>
        <p:nvSpPr>
          <p:cNvPr id="2" name="TextBox 1">
            <a:extLst>
              <a:ext uri="{FF2B5EF4-FFF2-40B4-BE49-F238E27FC236}">
                <a16:creationId xmlns:a16="http://schemas.microsoft.com/office/drawing/2014/main" id="{76263E48-5E71-5773-9573-FAB8D0C9888A}"/>
              </a:ext>
            </a:extLst>
          </p:cNvPr>
          <p:cNvSpPr txBox="1"/>
          <p:nvPr/>
        </p:nvSpPr>
        <p:spPr>
          <a:xfrm>
            <a:off x="169337" y="164772"/>
            <a:ext cx="4679486" cy="3046988"/>
          </a:xfrm>
          <a:prstGeom prst="rect">
            <a:avLst/>
          </a:prstGeom>
          <a:noFill/>
        </p:spPr>
        <p:txBody>
          <a:bodyPr wrap="none" rtlCol="0">
            <a:spAutoFit/>
          </a:bodyPr>
          <a:lstStyle/>
          <a:p>
            <a:r>
              <a:rPr lang="en-US" sz="2400" b="1" dirty="0"/>
              <a:t>Neufeld Learning Systems Inc.</a:t>
            </a:r>
          </a:p>
          <a:p>
            <a:r>
              <a:rPr lang="en-US" sz="2400" b="1" dirty="0"/>
              <a:t>Office for presenting Webinars</a:t>
            </a:r>
          </a:p>
          <a:p>
            <a:endParaRPr lang="en-US" sz="2400" b="1" dirty="0"/>
          </a:p>
          <a:p>
            <a:r>
              <a:rPr lang="en-US" sz="2400" b="1" dirty="0">
                <a:hlinkClick r:id="rId4"/>
              </a:rPr>
              <a:t>www.umathx.com</a:t>
            </a:r>
            <a:endParaRPr lang="en-US" sz="2400" b="1" dirty="0"/>
          </a:p>
          <a:p>
            <a:r>
              <a:rPr lang="en-US" sz="2400" b="1" dirty="0">
                <a:hlinkClick r:id="rId5"/>
              </a:rPr>
              <a:t>rudyneufeld@umathx.com</a:t>
            </a:r>
            <a:endParaRPr lang="en-US" sz="2400" b="1" dirty="0"/>
          </a:p>
          <a:p>
            <a:r>
              <a:rPr lang="en-US" sz="2400" b="1" dirty="0"/>
              <a:t>1 519 657 9334</a:t>
            </a:r>
          </a:p>
          <a:p>
            <a:endParaRPr lang="en-US" sz="2400" b="1" dirty="0"/>
          </a:p>
          <a:p>
            <a:r>
              <a:rPr lang="en-US" sz="2400" b="1" dirty="0"/>
              <a:t>Where Are We?</a:t>
            </a:r>
            <a:endParaRPr lang="en-CA" sz="2400" b="1" dirty="0"/>
          </a:p>
        </p:txBody>
      </p:sp>
      <p:pic>
        <p:nvPicPr>
          <p:cNvPr id="6" name="Picture 5">
            <a:extLst>
              <a:ext uri="{FF2B5EF4-FFF2-40B4-BE49-F238E27FC236}">
                <a16:creationId xmlns:a16="http://schemas.microsoft.com/office/drawing/2014/main" id="{917988D3-342D-9FEE-92F5-697E071FF1F8}"/>
              </a:ext>
            </a:extLst>
          </p:cNvPr>
          <p:cNvPicPr>
            <a:picLocks noChangeAspect="1"/>
          </p:cNvPicPr>
          <p:nvPr/>
        </p:nvPicPr>
        <p:blipFill>
          <a:blip r:embed="rId6"/>
          <a:stretch>
            <a:fillRect/>
          </a:stretch>
        </p:blipFill>
        <p:spPr>
          <a:xfrm>
            <a:off x="389203" y="3369733"/>
            <a:ext cx="6096528" cy="320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6" name="Google Shape;356;p21"/>
          <p:cNvPicPr preferRelativeResize="0"/>
          <p:nvPr/>
        </p:nvPicPr>
        <p:blipFill rotWithShape="1">
          <a:blip r:embed="rId3">
            <a:alphaModFix/>
          </a:blip>
          <a:srcRect/>
          <a:stretch/>
        </p:blipFill>
        <p:spPr>
          <a:xfrm>
            <a:off x="4345313" y="369000"/>
            <a:ext cx="6207066" cy="6120000"/>
          </a:xfrm>
          <a:prstGeom prst="rect">
            <a:avLst/>
          </a:prstGeom>
          <a:noFill/>
          <a:ln>
            <a:noFill/>
          </a:ln>
        </p:spPr>
      </p:pic>
      <p:sp>
        <p:nvSpPr>
          <p:cNvPr id="359" name="Google Shape;359;p21"/>
          <p:cNvSpPr txBox="1"/>
          <p:nvPr/>
        </p:nvSpPr>
        <p:spPr>
          <a:xfrm>
            <a:off x="241132" y="1112314"/>
            <a:ext cx="3973551" cy="37548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dirty="0">
                <a:solidFill>
                  <a:schemeClr val="tx1"/>
                </a:solidFill>
                <a:latin typeface="Arial" panose="020B0604020202020204" pitchFamily="34" charset="0"/>
                <a:ea typeface="Calibri"/>
                <a:cs typeface="Arial" panose="020B0604020202020204" pitchFamily="34" charset="0"/>
                <a:sym typeface="Calibri"/>
              </a:rPr>
              <a:t>In UNIT  4 Extra …</a:t>
            </a:r>
          </a:p>
          <a:p>
            <a:pPr marL="0" marR="0" lvl="0" indent="0" algn="l" rtl="0">
              <a:lnSpc>
                <a:spcPct val="100000"/>
              </a:lnSpc>
              <a:spcBef>
                <a:spcPts val="0"/>
              </a:spcBef>
              <a:spcAft>
                <a:spcPts val="0"/>
              </a:spcAft>
              <a:buClr>
                <a:srgbClr val="000000"/>
              </a:buClr>
              <a:buSzPts val="1800"/>
              <a:buFont typeface="Arial"/>
              <a:buNone/>
            </a:pPr>
            <a:endParaRPr lang="en-US" sz="2000" b="1" i="0" u="none" strike="noStrike" cap="none" dirty="0">
              <a:solidFill>
                <a:schemeClr val="tx1"/>
              </a:solidFill>
              <a:latin typeface="Arial" panose="020B0604020202020204" pitchFamily="34" charset="0"/>
              <a:ea typeface="Calibri"/>
              <a:cs typeface="Arial" panose="020B0604020202020204" pitchFamily="34" charset="0"/>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dirty="0">
                <a:solidFill>
                  <a:schemeClr val="accent1"/>
                </a:solidFill>
                <a:latin typeface="Calibri"/>
                <a:ea typeface="Calibri"/>
                <a:cs typeface="Calibri"/>
                <a:sym typeface="Calibri"/>
              </a:rPr>
              <a:t>Exercise </a:t>
            </a:r>
            <a:r>
              <a:rPr lang="en-US" sz="1800" b="1" i="0" u="none" strike="noStrike" cap="none" dirty="0">
                <a:solidFill>
                  <a:schemeClr val="accent1"/>
                </a:solidFill>
                <a:latin typeface="Calibri"/>
                <a:ea typeface="Calibri"/>
                <a:cs typeface="Calibri"/>
                <a:sym typeface="Calibri"/>
              </a:rPr>
              <a:t>WOW .. LOOP within a LOOP!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You are given the program in coding cards.</a:t>
            </a:r>
          </a:p>
          <a:p>
            <a:pPr marL="0" marR="0" lvl="0" indent="0" algn="l" rtl="0">
              <a:lnSpc>
                <a:spcPct val="100000"/>
              </a:lnSpc>
              <a:spcBef>
                <a:spcPts val="0"/>
              </a:spcBef>
              <a:spcAft>
                <a:spcPts val="0"/>
              </a:spcAft>
              <a:buClr>
                <a:srgbClr val="000000"/>
              </a:buClr>
              <a:buSzPts val="1800"/>
              <a:buFont typeface="Arial"/>
              <a:buNone/>
            </a:pPr>
            <a:endParaRPr lang="en-US"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dirty="0">
                <a:solidFill>
                  <a:schemeClr val="dk1"/>
                </a:solidFill>
                <a:latin typeface="Calibri"/>
                <a:ea typeface="Calibri"/>
                <a:cs typeface="Calibri"/>
                <a:sym typeface="Calibri"/>
              </a:rPr>
              <a:t>C</a:t>
            </a:r>
            <a:r>
              <a:rPr lang="en-US" sz="1800" b="0" i="0" u="none" strike="noStrike" cap="none" dirty="0">
                <a:solidFill>
                  <a:schemeClr val="dk1"/>
                </a:solidFill>
                <a:latin typeface="Calibri"/>
                <a:ea typeface="Calibri"/>
                <a:cs typeface="Calibri"/>
                <a:sym typeface="Calibri"/>
              </a:rPr>
              <a:t>ards are organized  vertically to help  in unde</a:t>
            </a:r>
            <a:r>
              <a:rPr lang="en-US" sz="1800" dirty="0">
                <a:solidFill>
                  <a:schemeClr val="dk1"/>
                </a:solidFill>
                <a:latin typeface="Calibri"/>
                <a:ea typeface="Calibri"/>
                <a:cs typeface="Calibri"/>
                <a:sym typeface="Calibri"/>
              </a:rPr>
              <a:t>rstanding.</a:t>
            </a:r>
          </a:p>
          <a:p>
            <a:pPr marL="0" marR="0" lvl="0" indent="0" algn="l" rtl="0">
              <a:lnSpc>
                <a:spcPct val="100000"/>
              </a:lnSpc>
              <a:spcBef>
                <a:spcPts val="0"/>
              </a:spcBef>
              <a:spcAft>
                <a:spcPts val="0"/>
              </a:spcAft>
              <a:buClr>
                <a:srgbClr val="000000"/>
              </a:buClr>
              <a:buSzPts val="1800"/>
              <a:buFont typeface="Arial"/>
              <a:buNone/>
            </a:pPr>
            <a:endParaRPr lang="en-US"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dirty="0">
                <a:solidFill>
                  <a:schemeClr val="dk1"/>
                </a:solidFill>
                <a:latin typeface="Calibri"/>
                <a:ea typeface="Calibri"/>
                <a:cs typeface="Calibri"/>
                <a:sym typeface="Calibri"/>
              </a:rPr>
              <a:t>First PREDICT  and  RECORD in the last column in book.</a:t>
            </a: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Then TEST  your prediction by </a:t>
            </a:r>
            <a:r>
              <a:rPr lang="en-US" sz="1800" dirty="0">
                <a:solidFill>
                  <a:schemeClr val="dk1"/>
                </a:solidFill>
                <a:latin typeface="Calibri"/>
                <a:ea typeface="Calibri"/>
                <a:cs typeface="Calibri"/>
                <a:sym typeface="Calibri"/>
              </a:rPr>
              <a:t>coding </a:t>
            </a:r>
            <a:r>
              <a:rPr lang="en-US" sz="1800" dirty="0" err="1">
                <a:solidFill>
                  <a:schemeClr val="dk1"/>
                </a:solidFill>
                <a:latin typeface="Calibri"/>
                <a:ea typeface="Calibri"/>
                <a:cs typeface="Calibri"/>
                <a:sym typeface="Calibri"/>
              </a:rPr>
              <a:t>KaiBot</a:t>
            </a:r>
            <a:r>
              <a:rPr lang="en-US" sz="1800" dirty="0">
                <a:solidFill>
                  <a:schemeClr val="dk1"/>
                </a:solidFill>
                <a:latin typeface="Calibri"/>
                <a:ea typeface="Calibri"/>
                <a:cs typeface="Calibri"/>
                <a:sym typeface="Calibri"/>
              </a:rPr>
              <a:t>.</a:t>
            </a:r>
            <a:r>
              <a:rPr lang="en-US" sz="1800" b="0" i="0" u="none" strike="noStrike" cap="none" dirty="0">
                <a:solidFill>
                  <a:schemeClr val="dk1"/>
                </a:solidFill>
                <a:latin typeface="Calibri"/>
                <a:ea typeface="Calibri"/>
                <a:cs typeface="Calibri"/>
                <a:sym typeface="Calibri"/>
              </a:rPr>
              <a:t> </a:t>
            </a:r>
            <a:endParaRPr sz="1800" b="0" i="0" u="none" strike="noStrike" cap="none"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C4281CAF-2BDA-44FB-A2A5-A1D959430207}"/>
              </a:ext>
            </a:extLst>
          </p:cNvPr>
          <p:cNvPicPr>
            <a:picLocks noChangeAspect="1"/>
          </p:cNvPicPr>
          <p:nvPr/>
        </p:nvPicPr>
        <p:blipFill>
          <a:blip r:embed="rId4"/>
          <a:stretch>
            <a:fillRect/>
          </a:stretch>
        </p:blipFill>
        <p:spPr>
          <a:xfrm>
            <a:off x="3054718" y="1112314"/>
            <a:ext cx="445465" cy="384399"/>
          </a:xfrm>
          <a:prstGeom prst="rect">
            <a:avLst/>
          </a:prstGeom>
        </p:spPr>
      </p:pic>
      <p:sp>
        <p:nvSpPr>
          <p:cNvPr id="7" name="Frame 6">
            <a:extLst>
              <a:ext uri="{FF2B5EF4-FFF2-40B4-BE49-F238E27FC236}">
                <a16:creationId xmlns:a16="http://schemas.microsoft.com/office/drawing/2014/main" id="{4C407205-E799-474E-B063-6DBFC1195AF2}"/>
              </a:ext>
            </a:extLst>
          </p:cNvPr>
          <p:cNvSpPr/>
          <p:nvPr/>
        </p:nvSpPr>
        <p:spPr>
          <a:xfrm>
            <a:off x="241132" y="894357"/>
            <a:ext cx="3416468" cy="641421"/>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75"/>
          <p:cNvSpPr txBox="1"/>
          <p:nvPr/>
        </p:nvSpPr>
        <p:spPr>
          <a:xfrm>
            <a:off x="549093" y="154976"/>
            <a:ext cx="9949544"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chemeClr val="accent1"/>
                </a:solidFill>
                <a:latin typeface="Calibri"/>
                <a:ea typeface="Calibri"/>
                <a:cs typeface="Calibri"/>
                <a:sym typeface="Calibri"/>
              </a:rPr>
              <a:t>WOW .. LOOP within a LOOP!  </a:t>
            </a:r>
          </a:p>
          <a:p>
            <a:pPr marL="0" marR="0" lvl="0" indent="0" algn="l" rtl="0">
              <a:lnSpc>
                <a:spcPct val="100000"/>
              </a:lnSpc>
              <a:spcBef>
                <a:spcPts val="600"/>
              </a:spcBef>
              <a:spcAft>
                <a:spcPts val="600"/>
              </a:spcAft>
              <a:buClr>
                <a:srgbClr val="000000"/>
              </a:buClr>
              <a:buSzPts val="1800"/>
              <a:buFont typeface="Arial"/>
              <a:buNone/>
            </a:pPr>
            <a:r>
              <a:rPr lang="en-US" sz="2400" b="1" i="0" u="none" strike="noStrike" cap="none" dirty="0">
                <a:solidFill>
                  <a:schemeClr val="dk1"/>
                </a:solidFill>
                <a:latin typeface="Calibri"/>
                <a:ea typeface="Calibri"/>
                <a:cs typeface="Calibri"/>
                <a:sym typeface="Calibri"/>
              </a:rPr>
              <a:t>This is the result of </a:t>
            </a:r>
            <a:r>
              <a:rPr lang="en-US" sz="2400" b="1" dirty="0">
                <a:solidFill>
                  <a:schemeClr val="dk1"/>
                </a:solidFill>
                <a:latin typeface="Calibri"/>
                <a:ea typeface="Calibri"/>
                <a:cs typeface="Calibri"/>
                <a:sym typeface="Calibri"/>
              </a:rPr>
              <a:t> code on previous slide</a:t>
            </a:r>
            <a:r>
              <a:rPr lang="en-US" sz="24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600"/>
              </a:spcBef>
              <a:spcAft>
                <a:spcPts val="600"/>
              </a:spcAft>
              <a:buClr>
                <a:srgbClr val="000000"/>
              </a:buClr>
              <a:buSzPts val="1800"/>
              <a:buFont typeface="Arial"/>
              <a:buNone/>
            </a:pPr>
            <a:r>
              <a:rPr lang="en-US" sz="2400" b="1" dirty="0">
                <a:solidFill>
                  <a:schemeClr val="dk1"/>
                </a:solidFill>
                <a:latin typeface="Calibri"/>
                <a:ea typeface="Calibri"/>
                <a:cs typeface="Calibri"/>
                <a:sym typeface="Calibri"/>
              </a:rPr>
              <a:t>The INTENT here is to show t</a:t>
            </a:r>
            <a:r>
              <a:rPr lang="en-US" sz="2400" b="1" i="0" u="none" strike="noStrike" cap="none" dirty="0">
                <a:solidFill>
                  <a:schemeClr val="dk1"/>
                </a:solidFill>
                <a:latin typeface="Calibri"/>
                <a:ea typeface="Calibri"/>
                <a:cs typeface="Calibri"/>
                <a:sym typeface="Calibri"/>
              </a:rPr>
              <a:t>he Path of the Action </a:t>
            </a:r>
            <a:r>
              <a:rPr lang="en-US" sz="2400" b="1" dirty="0">
                <a:solidFill>
                  <a:schemeClr val="dk1"/>
                </a:solidFill>
                <a:latin typeface="Calibri"/>
                <a:ea typeface="Calibri"/>
                <a:cs typeface="Calibri"/>
                <a:sym typeface="Calibri"/>
              </a:rPr>
              <a:t>by </a:t>
            </a:r>
            <a:r>
              <a:rPr lang="en-US" sz="2400" b="1" i="0" u="none" strike="noStrike" cap="none" dirty="0">
                <a:solidFill>
                  <a:schemeClr val="dk1"/>
                </a:solidFill>
                <a:latin typeface="Calibri"/>
                <a:ea typeface="Calibri"/>
                <a:cs typeface="Calibri"/>
                <a:sym typeface="Calibri"/>
              </a:rPr>
              <a:t>KaiBot after Coding it.</a:t>
            </a:r>
          </a:p>
          <a:p>
            <a:pPr marL="0" marR="0" lvl="0" indent="0" algn="l" rtl="0">
              <a:lnSpc>
                <a:spcPct val="100000"/>
              </a:lnSpc>
              <a:spcBef>
                <a:spcPts val="0"/>
              </a:spcBef>
              <a:spcAft>
                <a:spcPts val="0"/>
              </a:spcAft>
              <a:buClr>
                <a:srgbClr val="000000"/>
              </a:buClr>
              <a:buSzPts val="1800"/>
              <a:buFont typeface="Arial"/>
              <a:buNone/>
            </a:pPr>
            <a:endParaRPr lang="en-US" sz="24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US" sz="2400" b="1" i="0" u="none" strike="noStrike" cap="none" dirty="0">
              <a:solidFill>
                <a:schemeClr val="dk1"/>
              </a:solidFill>
              <a:latin typeface="Calibri"/>
              <a:ea typeface="Calibri"/>
              <a:cs typeface="Calibri"/>
              <a:sym typeface="Calibri"/>
            </a:endParaRPr>
          </a:p>
        </p:txBody>
      </p:sp>
      <p:grpSp>
        <p:nvGrpSpPr>
          <p:cNvPr id="365" name="Google Shape;365;p75"/>
          <p:cNvGrpSpPr/>
          <p:nvPr/>
        </p:nvGrpSpPr>
        <p:grpSpPr>
          <a:xfrm>
            <a:off x="942521" y="2279650"/>
            <a:ext cx="2261575" cy="2286000"/>
            <a:chOff x="942521" y="2279650"/>
            <a:chExt cx="2261575" cy="2286000"/>
          </a:xfrm>
        </p:grpSpPr>
        <p:pic>
          <p:nvPicPr>
            <p:cNvPr id="366" name="Google Shape;366;p75" title="Image"/>
            <p:cNvPicPr preferRelativeResize="0"/>
            <p:nvPr/>
          </p:nvPicPr>
          <p:blipFill rotWithShape="1">
            <a:blip r:embed="rId3">
              <a:alphaModFix/>
            </a:blip>
            <a:srcRect/>
            <a:stretch/>
          </p:blipFill>
          <p:spPr>
            <a:xfrm>
              <a:off x="942521" y="2285982"/>
              <a:ext cx="759889" cy="759889"/>
            </a:xfrm>
            <a:prstGeom prst="rect">
              <a:avLst/>
            </a:prstGeom>
            <a:noFill/>
            <a:ln>
              <a:noFill/>
            </a:ln>
          </p:spPr>
        </p:pic>
        <p:pic>
          <p:nvPicPr>
            <p:cNvPr id="367" name="Google Shape;367;p75" title="Image"/>
            <p:cNvPicPr preferRelativeResize="0"/>
            <p:nvPr/>
          </p:nvPicPr>
          <p:blipFill rotWithShape="1">
            <a:blip r:embed="rId3">
              <a:alphaModFix/>
            </a:blip>
            <a:srcRect/>
            <a:stretch/>
          </p:blipFill>
          <p:spPr>
            <a:xfrm>
              <a:off x="1693363" y="2285982"/>
              <a:ext cx="759889" cy="759889"/>
            </a:xfrm>
            <a:prstGeom prst="rect">
              <a:avLst/>
            </a:prstGeom>
            <a:noFill/>
            <a:ln>
              <a:noFill/>
            </a:ln>
          </p:spPr>
        </p:pic>
        <p:pic>
          <p:nvPicPr>
            <p:cNvPr id="368" name="Google Shape;368;p75" title="Image"/>
            <p:cNvPicPr preferRelativeResize="0"/>
            <p:nvPr/>
          </p:nvPicPr>
          <p:blipFill rotWithShape="1">
            <a:blip r:embed="rId3">
              <a:alphaModFix/>
            </a:blip>
            <a:srcRect/>
            <a:stretch/>
          </p:blipFill>
          <p:spPr>
            <a:xfrm>
              <a:off x="2444207" y="2285982"/>
              <a:ext cx="759889" cy="759889"/>
            </a:xfrm>
            <a:prstGeom prst="rect">
              <a:avLst/>
            </a:prstGeom>
            <a:noFill/>
            <a:ln>
              <a:noFill/>
            </a:ln>
          </p:spPr>
        </p:pic>
        <p:pic>
          <p:nvPicPr>
            <p:cNvPr id="369" name="Google Shape;369;p75" title="Image"/>
            <p:cNvPicPr preferRelativeResize="0"/>
            <p:nvPr/>
          </p:nvPicPr>
          <p:blipFill rotWithShape="1">
            <a:blip r:embed="rId3">
              <a:alphaModFix/>
            </a:blip>
            <a:srcRect/>
            <a:stretch/>
          </p:blipFill>
          <p:spPr>
            <a:xfrm>
              <a:off x="942521" y="3045872"/>
              <a:ext cx="759889" cy="759889"/>
            </a:xfrm>
            <a:prstGeom prst="rect">
              <a:avLst/>
            </a:prstGeom>
            <a:noFill/>
            <a:ln>
              <a:noFill/>
            </a:ln>
          </p:spPr>
        </p:pic>
        <p:pic>
          <p:nvPicPr>
            <p:cNvPr id="370" name="Google Shape;370;p75" title="Image"/>
            <p:cNvPicPr preferRelativeResize="0"/>
            <p:nvPr/>
          </p:nvPicPr>
          <p:blipFill rotWithShape="1">
            <a:blip r:embed="rId3">
              <a:alphaModFix/>
            </a:blip>
            <a:srcRect/>
            <a:stretch/>
          </p:blipFill>
          <p:spPr>
            <a:xfrm>
              <a:off x="1693363" y="3045872"/>
              <a:ext cx="759889" cy="759889"/>
            </a:xfrm>
            <a:prstGeom prst="rect">
              <a:avLst/>
            </a:prstGeom>
            <a:noFill/>
            <a:ln>
              <a:noFill/>
            </a:ln>
          </p:spPr>
        </p:pic>
        <p:pic>
          <p:nvPicPr>
            <p:cNvPr id="371" name="Google Shape;371;p75" title="Image"/>
            <p:cNvPicPr preferRelativeResize="0"/>
            <p:nvPr/>
          </p:nvPicPr>
          <p:blipFill rotWithShape="1">
            <a:blip r:embed="rId3">
              <a:alphaModFix/>
            </a:blip>
            <a:srcRect/>
            <a:stretch/>
          </p:blipFill>
          <p:spPr>
            <a:xfrm>
              <a:off x="2444207" y="3045872"/>
              <a:ext cx="759889" cy="759889"/>
            </a:xfrm>
            <a:prstGeom prst="rect">
              <a:avLst/>
            </a:prstGeom>
            <a:noFill/>
            <a:ln>
              <a:noFill/>
            </a:ln>
          </p:spPr>
        </p:pic>
        <p:pic>
          <p:nvPicPr>
            <p:cNvPr id="372" name="Google Shape;372;p75" title="Image"/>
            <p:cNvPicPr preferRelativeResize="0"/>
            <p:nvPr/>
          </p:nvPicPr>
          <p:blipFill rotWithShape="1">
            <a:blip r:embed="rId3">
              <a:alphaModFix/>
            </a:blip>
            <a:srcRect/>
            <a:stretch/>
          </p:blipFill>
          <p:spPr>
            <a:xfrm>
              <a:off x="942521" y="3805761"/>
              <a:ext cx="759889" cy="759889"/>
            </a:xfrm>
            <a:prstGeom prst="rect">
              <a:avLst/>
            </a:prstGeom>
            <a:noFill/>
            <a:ln>
              <a:noFill/>
            </a:ln>
          </p:spPr>
        </p:pic>
        <p:pic>
          <p:nvPicPr>
            <p:cNvPr id="373" name="Google Shape;373;p75" title="Image"/>
            <p:cNvPicPr preferRelativeResize="0"/>
            <p:nvPr/>
          </p:nvPicPr>
          <p:blipFill rotWithShape="1">
            <a:blip r:embed="rId3">
              <a:alphaModFix/>
            </a:blip>
            <a:srcRect/>
            <a:stretch/>
          </p:blipFill>
          <p:spPr>
            <a:xfrm>
              <a:off x="1693363" y="3805761"/>
              <a:ext cx="759889" cy="759889"/>
            </a:xfrm>
            <a:prstGeom prst="rect">
              <a:avLst/>
            </a:prstGeom>
            <a:noFill/>
            <a:ln>
              <a:noFill/>
            </a:ln>
          </p:spPr>
        </p:pic>
        <p:pic>
          <p:nvPicPr>
            <p:cNvPr id="374" name="Google Shape;374;p75" title="Image"/>
            <p:cNvPicPr preferRelativeResize="0"/>
            <p:nvPr/>
          </p:nvPicPr>
          <p:blipFill rotWithShape="1">
            <a:blip r:embed="rId3">
              <a:alphaModFix/>
            </a:blip>
            <a:srcRect/>
            <a:stretch/>
          </p:blipFill>
          <p:spPr>
            <a:xfrm>
              <a:off x="2444207" y="3805761"/>
              <a:ext cx="759889" cy="759889"/>
            </a:xfrm>
            <a:prstGeom prst="rect">
              <a:avLst/>
            </a:prstGeom>
            <a:noFill/>
            <a:ln>
              <a:noFill/>
            </a:ln>
          </p:spPr>
        </p:pic>
        <p:sp>
          <p:nvSpPr>
            <p:cNvPr id="375" name="Google Shape;375;p75"/>
            <p:cNvSpPr txBox="1"/>
            <p:nvPr/>
          </p:nvSpPr>
          <p:spPr>
            <a:xfrm>
              <a:off x="1159632" y="2466426"/>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1</a:t>
              </a:r>
              <a:endParaRPr/>
            </a:p>
          </p:txBody>
        </p:sp>
        <p:sp>
          <p:nvSpPr>
            <p:cNvPr id="376" name="Google Shape;376;p75"/>
            <p:cNvSpPr txBox="1"/>
            <p:nvPr/>
          </p:nvSpPr>
          <p:spPr>
            <a:xfrm>
              <a:off x="1910474" y="2469622"/>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2</a:t>
              </a:r>
              <a:endParaRPr/>
            </a:p>
          </p:txBody>
        </p:sp>
        <p:sp>
          <p:nvSpPr>
            <p:cNvPr id="377" name="Google Shape;377;p75"/>
            <p:cNvSpPr txBox="1"/>
            <p:nvPr/>
          </p:nvSpPr>
          <p:spPr>
            <a:xfrm>
              <a:off x="2652271" y="2466426"/>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3</a:t>
              </a:r>
              <a:endParaRPr/>
            </a:p>
          </p:txBody>
        </p:sp>
        <p:sp>
          <p:nvSpPr>
            <p:cNvPr id="378" name="Google Shape;378;p75"/>
            <p:cNvSpPr txBox="1"/>
            <p:nvPr/>
          </p:nvSpPr>
          <p:spPr>
            <a:xfrm>
              <a:off x="1159632" y="3226315"/>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4</a:t>
              </a:r>
              <a:endParaRPr/>
            </a:p>
          </p:txBody>
        </p:sp>
        <p:sp>
          <p:nvSpPr>
            <p:cNvPr id="379" name="Google Shape;379;p75"/>
            <p:cNvSpPr txBox="1"/>
            <p:nvPr/>
          </p:nvSpPr>
          <p:spPr>
            <a:xfrm>
              <a:off x="1910474" y="3223119"/>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5</a:t>
              </a:r>
              <a:endParaRPr/>
            </a:p>
          </p:txBody>
        </p:sp>
        <p:sp>
          <p:nvSpPr>
            <p:cNvPr id="380" name="Google Shape;380;p75"/>
            <p:cNvSpPr txBox="1"/>
            <p:nvPr/>
          </p:nvSpPr>
          <p:spPr>
            <a:xfrm>
              <a:off x="2652271" y="3219983"/>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6</a:t>
              </a:r>
              <a:endParaRPr/>
            </a:p>
          </p:txBody>
        </p:sp>
        <p:sp>
          <p:nvSpPr>
            <p:cNvPr id="381" name="Google Shape;381;p75"/>
            <p:cNvSpPr txBox="1"/>
            <p:nvPr/>
          </p:nvSpPr>
          <p:spPr>
            <a:xfrm>
              <a:off x="1168678" y="3978245"/>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7</a:t>
              </a:r>
              <a:endParaRPr/>
            </a:p>
          </p:txBody>
        </p:sp>
        <p:sp>
          <p:nvSpPr>
            <p:cNvPr id="382" name="Google Shape;382;p75"/>
            <p:cNvSpPr txBox="1"/>
            <p:nvPr/>
          </p:nvSpPr>
          <p:spPr>
            <a:xfrm>
              <a:off x="1919521" y="3986205"/>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8</a:t>
              </a:r>
              <a:endParaRPr/>
            </a:p>
          </p:txBody>
        </p:sp>
        <p:sp>
          <p:nvSpPr>
            <p:cNvPr id="383" name="Google Shape;383;p75"/>
            <p:cNvSpPr txBox="1"/>
            <p:nvPr/>
          </p:nvSpPr>
          <p:spPr>
            <a:xfrm>
              <a:off x="2670364" y="3978245"/>
              <a:ext cx="316621" cy="3990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9</a:t>
              </a:r>
              <a:endParaRPr/>
            </a:p>
          </p:txBody>
        </p:sp>
        <p:sp>
          <p:nvSpPr>
            <p:cNvPr id="384" name="Google Shape;384;p75"/>
            <p:cNvSpPr/>
            <p:nvPr/>
          </p:nvSpPr>
          <p:spPr>
            <a:xfrm>
              <a:off x="942521" y="2285982"/>
              <a:ext cx="2261575" cy="2279668"/>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85" name="Google Shape;385;p75"/>
            <p:cNvCxnSpPr/>
            <p:nvPr/>
          </p:nvCxnSpPr>
          <p:spPr>
            <a:xfrm flipH="1">
              <a:off x="1684317" y="2285982"/>
              <a:ext cx="18094" cy="2279668"/>
            </a:xfrm>
            <a:prstGeom prst="straightConnector1">
              <a:avLst/>
            </a:prstGeom>
            <a:noFill/>
            <a:ln w="9525" cap="flat" cmpd="sng">
              <a:solidFill>
                <a:schemeClr val="dk1"/>
              </a:solidFill>
              <a:prstDash val="solid"/>
              <a:round/>
              <a:headEnd type="none" w="sm" len="sm"/>
              <a:tailEnd type="none" w="sm" len="sm"/>
            </a:ln>
          </p:spPr>
        </p:cxnSp>
        <p:cxnSp>
          <p:nvCxnSpPr>
            <p:cNvPr id="386" name="Google Shape;386;p75"/>
            <p:cNvCxnSpPr/>
            <p:nvPr/>
          </p:nvCxnSpPr>
          <p:spPr>
            <a:xfrm flipH="1">
              <a:off x="2435157" y="2279650"/>
              <a:ext cx="18094" cy="2279668"/>
            </a:xfrm>
            <a:prstGeom prst="straightConnector1">
              <a:avLst/>
            </a:prstGeom>
            <a:noFill/>
            <a:ln w="9525" cap="flat" cmpd="sng">
              <a:solidFill>
                <a:schemeClr val="dk1"/>
              </a:solidFill>
              <a:prstDash val="solid"/>
              <a:round/>
              <a:headEnd type="none" w="sm" len="sm"/>
              <a:tailEnd type="none" w="sm" len="sm"/>
            </a:ln>
          </p:spPr>
        </p:cxnSp>
        <p:cxnSp>
          <p:nvCxnSpPr>
            <p:cNvPr id="387" name="Google Shape;387;p75"/>
            <p:cNvCxnSpPr/>
            <p:nvPr/>
          </p:nvCxnSpPr>
          <p:spPr>
            <a:xfrm>
              <a:off x="942521" y="3045872"/>
              <a:ext cx="2261575" cy="0"/>
            </a:xfrm>
            <a:prstGeom prst="straightConnector1">
              <a:avLst/>
            </a:prstGeom>
            <a:noFill/>
            <a:ln w="9525" cap="flat" cmpd="sng">
              <a:solidFill>
                <a:schemeClr val="dk1"/>
              </a:solidFill>
              <a:prstDash val="solid"/>
              <a:round/>
              <a:headEnd type="none" w="sm" len="sm"/>
              <a:tailEnd type="none" w="sm" len="sm"/>
            </a:ln>
          </p:spPr>
        </p:cxnSp>
        <p:cxnSp>
          <p:nvCxnSpPr>
            <p:cNvPr id="388" name="Google Shape;388;p75"/>
            <p:cNvCxnSpPr/>
            <p:nvPr/>
          </p:nvCxnSpPr>
          <p:spPr>
            <a:xfrm>
              <a:off x="942521" y="3805761"/>
              <a:ext cx="2261575" cy="0"/>
            </a:xfrm>
            <a:prstGeom prst="straightConnector1">
              <a:avLst/>
            </a:prstGeom>
            <a:noFill/>
            <a:ln w="9525" cap="flat" cmpd="sng">
              <a:solidFill>
                <a:schemeClr val="dk1"/>
              </a:solidFill>
              <a:prstDash val="solid"/>
              <a:round/>
              <a:headEnd type="none" w="sm" len="sm"/>
              <a:tailEnd type="none" w="sm" len="sm"/>
            </a:ln>
          </p:spPr>
        </p:cxnSp>
      </p:grpSp>
      <p:pic>
        <p:nvPicPr>
          <p:cNvPr id="389" name="Google Shape;389;p75"/>
          <p:cNvPicPr preferRelativeResize="0"/>
          <p:nvPr/>
        </p:nvPicPr>
        <p:blipFill rotWithShape="1">
          <a:blip r:embed="rId4">
            <a:alphaModFix/>
          </a:blip>
          <a:srcRect/>
          <a:stretch/>
        </p:blipFill>
        <p:spPr>
          <a:xfrm>
            <a:off x="606751" y="1800342"/>
            <a:ext cx="3212583" cy="3238284"/>
          </a:xfrm>
          <a:prstGeom prst="rect">
            <a:avLst/>
          </a:prstGeom>
          <a:noFill/>
          <a:ln>
            <a:noFill/>
          </a:ln>
        </p:spPr>
      </p:pic>
      <p:pic>
        <p:nvPicPr>
          <p:cNvPr id="390" name="Google Shape;390;p75"/>
          <p:cNvPicPr preferRelativeResize="0"/>
          <p:nvPr/>
        </p:nvPicPr>
        <p:blipFill rotWithShape="1">
          <a:blip r:embed="rId4">
            <a:alphaModFix/>
          </a:blip>
          <a:srcRect/>
          <a:stretch/>
        </p:blipFill>
        <p:spPr>
          <a:xfrm>
            <a:off x="4489708" y="1809858"/>
            <a:ext cx="3212583" cy="3238284"/>
          </a:xfrm>
          <a:prstGeom prst="rect">
            <a:avLst/>
          </a:prstGeom>
          <a:noFill/>
          <a:ln>
            <a:noFill/>
          </a:ln>
        </p:spPr>
      </p:pic>
      <p:pic>
        <p:nvPicPr>
          <p:cNvPr id="391" name="Google Shape;391;p75"/>
          <p:cNvPicPr preferRelativeResize="0"/>
          <p:nvPr/>
        </p:nvPicPr>
        <p:blipFill rotWithShape="1">
          <a:blip r:embed="rId4">
            <a:alphaModFix/>
          </a:blip>
          <a:srcRect/>
          <a:stretch/>
        </p:blipFill>
        <p:spPr>
          <a:xfrm>
            <a:off x="8372665" y="1809858"/>
            <a:ext cx="3212583" cy="3238284"/>
          </a:xfrm>
          <a:prstGeom prst="rect">
            <a:avLst/>
          </a:prstGeom>
          <a:noFill/>
          <a:ln>
            <a:noFill/>
          </a:ln>
        </p:spPr>
      </p:pic>
      <p:sp>
        <p:nvSpPr>
          <p:cNvPr id="392" name="Google Shape;392;p75"/>
          <p:cNvSpPr txBox="1"/>
          <p:nvPr/>
        </p:nvSpPr>
        <p:spPr>
          <a:xfrm>
            <a:off x="792401" y="5345668"/>
            <a:ext cx="27736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After first loop</a:t>
            </a:r>
            <a:endParaRPr/>
          </a:p>
        </p:txBody>
      </p:sp>
      <p:sp>
        <p:nvSpPr>
          <p:cNvPr id="393" name="Google Shape;393;p75"/>
          <p:cNvSpPr txBox="1"/>
          <p:nvPr/>
        </p:nvSpPr>
        <p:spPr>
          <a:xfrm>
            <a:off x="4489708" y="5347751"/>
            <a:ext cx="27736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After second loop</a:t>
            </a:r>
            <a:endParaRPr/>
          </a:p>
        </p:txBody>
      </p:sp>
      <p:sp>
        <p:nvSpPr>
          <p:cNvPr id="394" name="Google Shape;394;p75"/>
          <p:cNvSpPr txBox="1"/>
          <p:nvPr/>
        </p:nvSpPr>
        <p:spPr>
          <a:xfrm>
            <a:off x="8372276" y="5347750"/>
            <a:ext cx="27736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To the End</a:t>
            </a:r>
            <a:endParaRPr/>
          </a:p>
        </p:txBody>
      </p:sp>
      <p:sp>
        <p:nvSpPr>
          <p:cNvPr id="395" name="Google Shape;395;p75"/>
          <p:cNvSpPr/>
          <p:nvPr/>
        </p:nvSpPr>
        <p:spPr>
          <a:xfrm>
            <a:off x="8901552" y="3355811"/>
            <a:ext cx="1085556" cy="1139833"/>
          </a:xfrm>
          <a:prstGeom prst="rect">
            <a:avLst/>
          </a:prstGeom>
          <a:noFill/>
          <a:ln w="412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96" name="Google Shape;396;p75"/>
          <p:cNvCxnSpPr/>
          <p:nvPr/>
        </p:nvCxnSpPr>
        <p:spPr>
          <a:xfrm rot="10800000" flipH="1">
            <a:off x="4008120" y="3419484"/>
            <a:ext cx="304800" cy="9516"/>
          </a:xfrm>
          <a:prstGeom prst="straightConnector1">
            <a:avLst/>
          </a:prstGeom>
          <a:noFill/>
          <a:ln w="44450" cap="flat" cmpd="sng">
            <a:solidFill>
              <a:srgbClr val="3E6EC2"/>
            </a:solidFill>
            <a:prstDash val="solid"/>
            <a:round/>
            <a:headEnd type="none" w="sm" len="sm"/>
            <a:tailEnd type="triangle" w="med" len="med"/>
          </a:ln>
        </p:spPr>
      </p:cxnSp>
      <p:cxnSp>
        <p:nvCxnSpPr>
          <p:cNvPr id="397" name="Google Shape;397;p75"/>
          <p:cNvCxnSpPr/>
          <p:nvPr/>
        </p:nvCxnSpPr>
        <p:spPr>
          <a:xfrm rot="10800000" flipH="1">
            <a:off x="7879079" y="3419484"/>
            <a:ext cx="304800" cy="9516"/>
          </a:xfrm>
          <a:prstGeom prst="straightConnector1">
            <a:avLst/>
          </a:prstGeom>
          <a:noFill/>
          <a:ln w="44450" cap="flat" cmpd="sng">
            <a:solidFill>
              <a:srgbClr val="3E6EC2"/>
            </a:solidFill>
            <a:prstDash val="solid"/>
            <a:round/>
            <a:headEnd type="none" w="sm" len="sm"/>
            <a:tailEnd type="triangle" w="med" len="med"/>
          </a:ln>
        </p:spPr>
      </p:cxnSp>
      <p:grpSp>
        <p:nvGrpSpPr>
          <p:cNvPr id="398" name="Google Shape;398;p75"/>
          <p:cNvGrpSpPr/>
          <p:nvPr/>
        </p:nvGrpSpPr>
        <p:grpSpPr>
          <a:xfrm>
            <a:off x="8670097" y="1876556"/>
            <a:ext cx="462910" cy="678844"/>
            <a:chOff x="3498401" y="555201"/>
            <a:chExt cx="337814" cy="479003"/>
          </a:xfrm>
        </p:grpSpPr>
        <p:pic>
          <p:nvPicPr>
            <p:cNvPr id="399" name="Google Shape;399;p75"/>
            <p:cNvPicPr preferRelativeResize="0"/>
            <p:nvPr/>
          </p:nvPicPr>
          <p:blipFill rotWithShape="1">
            <a:blip r:embed="rId5">
              <a:alphaModFix/>
            </a:blip>
            <a:srcRect/>
            <a:stretch/>
          </p:blipFill>
          <p:spPr>
            <a:xfrm>
              <a:off x="3498401" y="698022"/>
              <a:ext cx="337814" cy="336182"/>
            </a:xfrm>
            <a:prstGeom prst="rect">
              <a:avLst/>
            </a:prstGeom>
            <a:noFill/>
            <a:ln>
              <a:noFill/>
            </a:ln>
          </p:spPr>
        </p:pic>
        <p:sp>
          <p:nvSpPr>
            <p:cNvPr id="400" name="Google Shape;400;p75"/>
            <p:cNvSpPr/>
            <p:nvPr/>
          </p:nvSpPr>
          <p:spPr>
            <a:xfrm>
              <a:off x="3498401" y="555201"/>
              <a:ext cx="330196" cy="142821"/>
            </a:xfrm>
            <a:prstGeom prst="triangle">
              <a:avLst>
                <a:gd name="adj" fmla="val 50000"/>
              </a:avLst>
            </a:prstGeom>
            <a:solidFill>
              <a:schemeClr val="lt1"/>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0" i="0" u="none" strike="noStrike" cap="none">
                  <a:solidFill>
                    <a:schemeClr val="dk1"/>
                  </a:solidFill>
                  <a:latin typeface="Arial"/>
                  <a:ea typeface="Arial"/>
                  <a:cs typeface="Arial"/>
                  <a:sym typeface="Arial"/>
                </a:rPr>
                <a:t>F</a:t>
              </a:r>
              <a:endParaRPr sz="1400" b="0" i="0" u="none" strike="noStrike" cap="none">
                <a:solidFill>
                  <a:schemeClr val="dk1"/>
                </a:solidFill>
                <a:latin typeface="Arial"/>
                <a:ea typeface="Arial"/>
                <a:cs typeface="Arial"/>
                <a:sym typeface="Arial"/>
              </a:endParaRPr>
            </a:p>
          </p:txBody>
        </p:sp>
      </p:grpSp>
      <p:cxnSp>
        <p:nvCxnSpPr>
          <p:cNvPr id="401" name="Google Shape;401;p75"/>
          <p:cNvCxnSpPr/>
          <p:nvPr/>
        </p:nvCxnSpPr>
        <p:spPr>
          <a:xfrm rot="10800000">
            <a:off x="1400132" y="4500066"/>
            <a:ext cx="867290" cy="0"/>
          </a:xfrm>
          <a:prstGeom prst="straightConnector1">
            <a:avLst/>
          </a:prstGeom>
          <a:noFill/>
          <a:ln w="60325" cap="flat" cmpd="sng">
            <a:solidFill>
              <a:srgbClr val="FF0000"/>
            </a:solidFill>
            <a:prstDash val="solid"/>
            <a:round/>
            <a:headEnd type="none" w="sm" len="sm"/>
            <a:tailEnd type="triangle" w="med" len="med"/>
          </a:ln>
        </p:spPr>
      </p:cxnSp>
      <p:cxnSp>
        <p:nvCxnSpPr>
          <p:cNvPr id="402" name="Google Shape;402;p75"/>
          <p:cNvCxnSpPr/>
          <p:nvPr/>
        </p:nvCxnSpPr>
        <p:spPr>
          <a:xfrm rot="10800000">
            <a:off x="8896332" y="2555401"/>
            <a:ext cx="0" cy="1968526"/>
          </a:xfrm>
          <a:prstGeom prst="straightConnector1">
            <a:avLst/>
          </a:prstGeom>
          <a:noFill/>
          <a:ln w="60325" cap="flat" cmpd="sng">
            <a:solidFill>
              <a:srgbClr val="FF0000"/>
            </a:solidFill>
            <a:prstDash val="solid"/>
            <a:round/>
            <a:headEnd type="none" w="sm" len="sm"/>
            <a:tailEnd type="triangle" w="med" len="med"/>
          </a:ln>
        </p:spPr>
      </p:cxnSp>
      <p:cxnSp>
        <p:nvCxnSpPr>
          <p:cNvPr id="403" name="Google Shape;403;p75"/>
          <p:cNvCxnSpPr/>
          <p:nvPr/>
        </p:nvCxnSpPr>
        <p:spPr>
          <a:xfrm flipH="1">
            <a:off x="2247940" y="3332785"/>
            <a:ext cx="33383" cy="1191142"/>
          </a:xfrm>
          <a:prstGeom prst="straightConnector1">
            <a:avLst/>
          </a:prstGeom>
          <a:noFill/>
          <a:ln w="60325" cap="flat" cmpd="sng">
            <a:solidFill>
              <a:srgbClr val="FF0000"/>
            </a:solidFill>
            <a:prstDash val="solid"/>
            <a:round/>
            <a:headEnd type="none" w="sm" len="sm"/>
            <a:tailEnd type="triangle" w="med" len="med"/>
          </a:ln>
        </p:spPr>
      </p:cxnSp>
      <p:cxnSp>
        <p:nvCxnSpPr>
          <p:cNvPr id="404" name="Google Shape;404;p75"/>
          <p:cNvCxnSpPr/>
          <p:nvPr/>
        </p:nvCxnSpPr>
        <p:spPr>
          <a:xfrm>
            <a:off x="1145728" y="3352603"/>
            <a:ext cx="1121691" cy="10213"/>
          </a:xfrm>
          <a:prstGeom prst="straightConnector1">
            <a:avLst/>
          </a:prstGeom>
          <a:noFill/>
          <a:ln w="60325" cap="flat" cmpd="sng">
            <a:solidFill>
              <a:srgbClr val="FF0000"/>
            </a:solidFill>
            <a:prstDash val="solid"/>
            <a:round/>
            <a:headEnd type="none" w="sm" len="sm"/>
            <a:tailEnd type="triangle" w="med" len="med"/>
          </a:ln>
        </p:spPr>
      </p:cxnSp>
      <p:cxnSp>
        <p:nvCxnSpPr>
          <p:cNvPr id="405" name="Google Shape;405;p75"/>
          <p:cNvCxnSpPr/>
          <p:nvPr/>
        </p:nvCxnSpPr>
        <p:spPr>
          <a:xfrm rot="10800000" flipH="1">
            <a:off x="1168676" y="3355811"/>
            <a:ext cx="2" cy="1168116"/>
          </a:xfrm>
          <a:prstGeom prst="straightConnector1">
            <a:avLst/>
          </a:prstGeom>
          <a:noFill/>
          <a:ln w="60325" cap="flat" cmpd="sng">
            <a:solidFill>
              <a:srgbClr val="FF0000"/>
            </a:solidFill>
            <a:prstDash val="solid"/>
            <a:round/>
            <a:headEnd type="none" w="sm" len="sm"/>
            <a:tailEnd type="triangle" w="med" len="med"/>
          </a:ln>
        </p:spPr>
      </p:cxnSp>
      <p:grpSp>
        <p:nvGrpSpPr>
          <p:cNvPr id="406" name="Google Shape;406;p75"/>
          <p:cNvGrpSpPr/>
          <p:nvPr/>
        </p:nvGrpSpPr>
        <p:grpSpPr>
          <a:xfrm>
            <a:off x="937222" y="4042113"/>
            <a:ext cx="462910" cy="678844"/>
            <a:chOff x="3498401" y="555201"/>
            <a:chExt cx="337814" cy="479003"/>
          </a:xfrm>
        </p:grpSpPr>
        <p:pic>
          <p:nvPicPr>
            <p:cNvPr id="407" name="Google Shape;407;p75"/>
            <p:cNvPicPr preferRelativeResize="0"/>
            <p:nvPr/>
          </p:nvPicPr>
          <p:blipFill rotWithShape="1">
            <a:blip r:embed="rId5">
              <a:alphaModFix/>
            </a:blip>
            <a:srcRect/>
            <a:stretch/>
          </p:blipFill>
          <p:spPr>
            <a:xfrm>
              <a:off x="3498401" y="698022"/>
              <a:ext cx="337814" cy="336182"/>
            </a:xfrm>
            <a:prstGeom prst="rect">
              <a:avLst/>
            </a:prstGeom>
            <a:noFill/>
            <a:ln>
              <a:noFill/>
            </a:ln>
          </p:spPr>
        </p:pic>
        <p:sp>
          <p:nvSpPr>
            <p:cNvPr id="408" name="Google Shape;408;p75"/>
            <p:cNvSpPr/>
            <p:nvPr/>
          </p:nvSpPr>
          <p:spPr>
            <a:xfrm>
              <a:off x="3498401" y="555201"/>
              <a:ext cx="330196" cy="142821"/>
            </a:xfrm>
            <a:prstGeom prst="triangle">
              <a:avLst>
                <a:gd name="adj" fmla="val 50000"/>
              </a:avLst>
            </a:prstGeom>
            <a:solidFill>
              <a:schemeClr val="lt1"/>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0" i="0" u="none" strike="noStrike" cap="none">
                  <a:solidFill>
                    <a:schemeClr val="dk1"/>
                  </a:solidFill>
                  <a:latin typeface="Arial"/>
                  <a:ea typeface="Arial"/>
                  <a:cs typeface="Arial"/>
                  <a:sym typeface="Arial"/>
                </a:rPr>
                <a:t>F</a:t>
              </a:r>
              <a:endParaRPr sz="1400" b="0" i="0" u="none" strike="noStrike" cap="none">
                <a:solidFill>
                  <a:schemeClr val="dk1"/>
                </a:solidFill>
                <a:latin typeface="Arial"/>
                <a:ea typeface="Arial"/>
                <a:cs typeface="Arial"/>
                <a:sym typeface="Arial"/>
              </a:endParaRPr>
            </a:p>
          </p:txBody>
        </p:sp>
      </p:grpSp>
      <p:cxnSp>
        <p:nvCxnSpPr>
          <p:cNvPr id="409" name="Google Shape;409;p75"/>
          <p:cNvCxnSpPr/>
          <p:nvPr/>
        </p:nvCxnSpPr>
        <p:spPr>
          <a:xfrm flipH="1">
            <a:off x="5253711" y="4495644"/>
            <a:ext cx="874592" cy="5505"/>
          </a:xfrm>
          <a:prstGeom prst="straightConnector1">
            <a:avLst/>
          </a:prstGeom>
          <a:noFill/>
          <a:ln w="60325" cap="flat" cmpd="sng">
            <a:solidFill>
              <a:srgbClr val="FF0000"/>
            </a:solidFill>
            <a:prstDash val="solid"/>
            <a:round/>
            <a:headEnd type="none" w="sm" len="sm"/>
            <a:tailEnd type="triangle" w="med" len="med"/>
          </a:ln>
        </p:spPr>
      </p:cxnSp>
      <p:cxnSp>
        <p:nvCxnSpPr>
          <p:cNvPr id="410" name="Google Shape;410;p75"/>
          <p:cNvCxnSpPr/>
          <p:nvPr/>
        </p:nvCxnSpPr>
        <p:spPr>
          <a:xfrm flipH="1">
            <a:off x="6122005" y="3368171"/>
            <a:ext cx="6297" cy="1182773"/>
          </a:xfrm>
          <a:prstGeom prst="straightConnector1">
            <a:avLst/>
          </a:prstGeom>
          <a:noFill/>
          <a:ln w="60325" cap="flat" cmpd="sng">
            <a:solidFill>
              <a:srgbClr val="FF0000"/>
            </a:solidFill>
            <a:prstDash val="solid"/>
            <a:round/>
            <a:headEnd type="none" w="sm" len="sm"/>
            <a:tailEnd type="triangle" w="med" len="med"/>
          </a:ln>
        </p:spPr>
      </p:cxnSp>
      <p:cxnSp>
        <p:nvCxnSpPr>
          <p:cNvPr id="411" name="Google Shape;411;p75"/>
          <p:cNvCxnSpPr/>
          <p:nvPr/>
        </p:nvCxnSpPr>
        <p:spPr>
          <a:xfrm>
            <a:off x="5016856" y="3365746"/>
            <a:ext cx="1121691" cy="10213"/>
          </a:xfrm>
          <a:prstGeom prst="straightConnector1">
            <a:avLst/>
          </a:prstGeom>
          <a:noFill/>
          <a:ln w="60325" cap="flat" cmpd="sng">
            <a:solidFill>
              <a:srgbClr val="FF0000"/>
            </a:solidFill>
            <a:prstDash val="solid"/>
            <a:round/>
            <a:headEnd type="none" w="sm" len="sm"/>
            <a:tailEnd type="triangle" w="med" len="med"/>
          </a:ln>
        </p:spPr>
      </p:cxnSp>
      <p:cxnSp>
        <p:nvCxnSpPr>
          <p:cNvPr id="412" name="Google Shape;412;p75"/>
          <p:cNvCxnSpPr/>
          <p:nvPr/>
        </p:nvCxnSpPr>
        <p:spPr>
          <a:xfrm rot="10800000" flipH="1">
            <a:off x="5039804" y="3368954"/>
            <a:ext cx="2" cy="1168116"/>
          </a:xfrm>
          <a:prstGeom prst="straightConnector1">
            <a:avLst/>
          </a:prstGeom>
          <a:noFill/>
          <a:ln w="60325" cap="flat" cmpd="sng">
            <a:solidFill>
              <a:srgbClr val="FF0000"/>
            </a:solidFill>
            <a:prstDash val="solid"/>
            <a:round/>
            <a:headEnd type="none" w="sm" len="sm"/>
            <a:tailEnd type="triangle" w="med" len="med"/>
          </a:ln>
        </p:spPr>
      </p:cxnSp>
      <p:grpSp>
        <p:nvGrpSpPr>
          <p:cNvPr id="413" name="Google Shape;413;p75"/>
          <p:cNvGrpSpPr/>
          <p:nvPr/>
        </p:nvGrpSpPr>
        <p:grpSpPr>
          <a:xfrm>
            <a:off x="4801046" y="4096553"/>
            <a:ext cx="462910" cy="678844"/>
            <a:chOff x="3498401" y="555201"/>
            <a:chExt cx="337814" cy="479003"/>
          </a:xfrm>
        </p:grpSpPr>
        <p:pic>
          <p:nvPicPr>
            <p:cNvPr id="414" name="Google Shape;414;p75"/>
            <p:cNvPicPr preferRelativeResize="0"/>
            <p:nvPr/>
          </p:nvPicPr>
          <p:blipFill rotWithShape="1">
            <a:blip r:embed="rId5">
              <a:alphaModFix/>
            </a:blip>
            <a:srcRect/>
            <a:stretch/>
          </p:blipFill>
          <p:spPr>
            <a:xfrm>
              <a:off x="3498401" y="698022"/>
              <a:ext cx="337814" cy="336182"/>
            </a:xfrm>
            <a:prstGeom prst="rect">
              <a:avLst/>
            </a:prstGeom>
            <a:noFill/>
            <a:ln>
              <a:noFill/>
            </a:ln>
          </p:spPr>
        </p:pic>
        <p:sp>
          <p:nvSpPr>
            <p:cNvPr id="415" name="Google Shape;415;p75"/>
            <p:cNvSpPr/>
            <p:nvPr/>
          </p:nvSpPr>
          <p:spPr>
            <a:xfrm>
              <a:off x="3498401" y="555201"/>
              <a:ext cx="330196" cy="142821"/>
            </a:xfrm>
            <a:prstGeom prst="triangle">
              <a:avLst>
                <a:gd name="adj" fmla="val 50000"/>
              </a:avLst>
            </a:prstGeom>
            <a:solidFill>
              <a:schemeClr val="lt1"/>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100" b="0" i="0" u="none" strike="noStrike" cap="none">
                  <a:solidFill>
                    <a:schemeClr val="dk1"/>
                  </a:solidFill>
                  <a:latin typeface="Arial"/>
                  <a:ea typeface="Arial"/>
                  <a:cs typeface="Arial"/>
                  <a:sym typeface="Arial"/>
                </a:rPr>
                <a:t>F</a:t>
              </a:r>
              <a:endParaRPr sz="1400" b="0" i="0" u="none" strike="noStrike" cap="none">
                <a:solidFill>
                  <a:schemeClr val="dk1"/>
                </a:solidFill>
                <a:latin typeface="Arial"/>
                <a:ea typeface="Arial"/>
                <a:cs typeface="Arial"/>
                <a:sym typeface="Arial"/>
              </a:endParaRPr>
            </a:p>
          </p:txBody>
        </p:sp>
      </p:grpSp>
      <p:pic>
        <p:nvPicPr>
          <p:cNvPr id="54" name="Picture 53">
            <a:extLst>
              <a:ext uri="{FF2B5EF4-FFF2-40B4-BE49-F238E27FC236}">
                <a16:creationId xmlns:a16="http://schemas.microsoft.com/office/drawing/2014/main" id="{0396B078-F6F6-4A02-89CF-12A912FB3EAB}"/>
              </a:ext>
            </a:extLst>
          </p:cNvPr>
          <p:cNvPicPr>
            <a:picLocks noChangeAspect="1"/>
          </p:cNvPicPr>
          <p:nvPr/>
        </p:nvPicPr>
        <p:blipFill>
          <a:blip r:embed="rId6"/>
          <a:stretch>
            <a:fillRect/>
          </a:stretch>
        </p:blipFill>
        <p:spPr>
          <a:xfrm>
            <a:off x="6331392" y="711517"/>
            <a:ext cx="445465" cy="384399"/>
          </a:xfrm>
          <a:prstGeom prst="rect">
            <a:avLst/>
          </a:prstGeom>
        </p:spPr>
      </p:pic>
      <p:sp>
        <p:nvSpPr>
          <p:cNvPr id="55" name="Frame 54">
            <a:extLst>
              <a:ext uri="{FF2B5EF4-FFF2-40B4-BE49-F238E27FC236}">
                <a16:creationId xmlns:a16="http://schemas.microsoft.com/office/drawing/2014/main" id="{BAB33F63-8987-4A3A-AE82-DB5179B56CE8}"/>
              </a:ext>
            </a:extLst>
          </p:cNvPr>
          <p:cNvSpPr/>
          <p:nvPr/>
        </p:nvSpPr>
        <p:spPr>
          <a:xfrm>
            <a:off x="549093" y="584802"/>
            <a:ext cx="9949544" cy="1025779"/>
          </a:xfrm>
          <a:prstGeom prst="frame">
            <a:avLst>
              <a:gd name="adj1" fmla="val 61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aphicFrame>
        <p:nvGraphicFramePr>
          <p:cNvPr id="421" name="Google Shape;421;p22"/>
          <p:cNvGraphicFramePr/>
          <p:nvPr/>
        </p:nvGraphicFramePr>
        <p:xfrm>
          <a:off x="6175107" y="1820822"/>
          <a:ext cx="5175775" cy="4361000"/>
        </p:xfrm>
        <a:graphic>
          <a:graphicData uri="http://schemas.openxmlformats.org/drawingml/2006/table">
            <a:tbl>
              <a:tblPr firstRow="1" firstCol="1" bandRow="1">
                <a:noFill/>
                <a:tableStyleId>{82931560-5AED-4D6D-8F9E-5EA18F3FDC5E}</a:tableStyleId>
              </a:tblPr>
              <a:tblGrid>
                <a:gridCol w="634225">
                  <a:extLst>
                    <a:ext uri="{9D8B030D-6E8A-4147-A177-3AD203B41FA5}">
                      <a16:colId xmlns:a16="http://schemas.microsoft.com/office/drawing/2014/main" val="20000"/>
                    </a:ext>
                  </a:extLst>
                </a:gridCol>
                <a:gridCol w="634225">
                  <a:extLst>
                    <a:ext uri="{9D8B030D-6E8A-4147-A177-3AD203B41FA5}">
                      <a16:colId xmlns:a16="http://schemas.microsoft.com/office/drawing/2014/main" val="20001"/>
                    </a:ext>
                  </a:extLst>
                </a:gridCol>
                <a:gridCol w="575900">
                  <a:extLst>
                    <a:ext uri="{9D8B030D-6E8A-4147-A177-3AD203B41FA5}">
                      <a16:colId xmlns:a16="http://schemas.microsoft.com/office/drawing/2014/main" val="20002"/>
                    </a:ext>
                  </a:extLst>
                </a:gridCol>
                <a:gridCol w="3331425">
                  <a:extLst>
                    <a:ext uri="{9D8B030D-6E8A-4147-A177-3AD203B41FA5}">
                      <a16:colId xmlns:a16="http://schemas.microsoft.com/office/drawing/2014/main" val="20003"/>
                    </a:ext>
                  </a:extLst>
                </a:gridCol>
              </a:tblGrid>
              <a:tr h="2564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Code</a:t>
                      </a: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Code</a:t>
                      </a: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Code</a:t>
                      </a: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Draw Sketch and write Instructions</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0"/>
                  </a:ext>
                </a:extLst>
              </a:tr>
              <a:tr h="256425">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Record Program Start at tile #1. Open brackets</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1"/>
                  </a:ext>
                </a:extLst>
              </a:tr>
              <a:tr h="256425">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Move 2 Tiles Forward</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2"/>
                  </a:ext>
                </a:extLst>
              </a:tr>
              <a:tr h="256425">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Turn 90 degrees right</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3"/>
                  </a:ext>
                </a:extLst>
              </a:tr>
              <a:tr h="256425">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Move 2 Tiles Forward</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4"/>
                  </a:ext>
                </a:extLst>
              </a:tr>
              <a:tr h="256425">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Backwards … </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5"/>
                  </a:ext>
                </a:extLst>
              </a:tr>
              <a:tr h="256425">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Turn left … </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6"/>
                  </a:ext>
                </a:extLst>
              </a:tr>
              <a:tr h="256425">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Move backwards … </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7"/>
                  </a:ext>
                </a:extLst>
              </a:tr>
              <a:tr h="256425">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Move </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8"/>
                  </a:ext>
                </a:extLst>
              </a:tr>
              <a:tr h="735650">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  ????</a:t>
                      </a:r>
                      <a:endParaRPr sz="1000" u="none" strike="noStrike" cap="none"/>
                    </a:p>
                    <a:p>
                      <a:pPr marL="0" marR="0" lvl="0" indent="0" algn="l" rtl="0">
                        <a:lnSpc>
                          <a:spcPct val="100000"/>
                        </a:lnSpc>
                        <a:spcBef>
                          <a:spcPts val="0"/>
                        </a:spcBef>
                        <a:spcAft>
                          <a:spcPts val="0"/>
                        </a:spcAft>
                        <a:buClr>
                          <a:srgbClr val="000000"/>
                        </a:buClr>
                        <a:buSzPts val="800"/>
                        <a:buFont typeface="Arial"/>
                        <a:buNone/>
                      </a:pPr>
                      <a:r>
                        <a:rPr lang="en-US" sz="800" u="none" strike="noStrike" cap="none"/>
                        <a:t>Must a Number </a:t>
                      </a:r>
                      <a:endParaRPr sz="1000" u="none" strike="noStrike" cap="none"/>
                    </a:p>
                    <a:p>
                      <a:pPr marL="0" marR="0" lvl="0" indent="0" algn="l" rtl="0">
                        <a:lnSpc>
                          <a:spcPct val="100000"/>
                        </a:lnSpc>
                        <a:spcBef>
                          <a:spcPts val="0"/>
                        </a:spcBef>
                        <a:spcAft>
                          <a:spcPts val="0"/>
                        </a:spcAft>
                        <a:buClr>
                          <a:srgbClr val="000000"/>
                        </a:buClr>
                        <a:buSzPts val="800"/>
                        <a:buFont typeface="Arial"/>
                        <a:buNone/>
                      </a:pPr>
                      <a:r>
                        <a:rPr lang="en-US" sz="800" u="none" strike="noStrike" cap="none"/>
                        <a:t>Card be </a:t>
                      </a:r>
                      <a:endParaRPr sz="1000" u="none" strike="noStrike" cap="none"/>
                    </a:p>
                    <a:p>
                      <a:pPr marL="0" marR="0" lvl="0" indent="0" algn="l" rtl="0">
                        <a:lnSpc>
                          <a:spcPct val="100000"/>
                        </a:lnSpc>
                        <a:spcBef>
                          <a:spcPts val="0"/>
                        </a:spcBef>
                        <a:spcAft>
                          <a:spcPts val="0"/>
                        </a:spcAft>
                        <a:buClr>
                          <a:srgbClr val="000000"/>
                        </a:buClr>
                        <a:buSzPts val="800"/>
                        <a:buFont typeface="Arial"/>
                        <a:buNone/>
                      </a:pPr>
                      <a:r>
                        <a:rPr lang="en-US" sz="800" u="none" strike="noStrike" cap="none"/>
                        <a:t>here?</a:t>
                      </a: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  </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09"/>
                  </a:ext>
                </a:extLst>
              </a:tr>
              <a:tr h="6983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 </a:t>
                      </a: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 </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10"/>
                  </a:ext>
                </a:extLst>
              </a:tr>
              <a:tr h="609525">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solidFill>
                          <a:srgbClr val="000000"/>
                        </a:solidFill>
                        <a:latin typeface="Arial"/>
                        <a:ea typeface="Arial"/>
                        <a:cs typeface="Arial"/>
                        <a:sym typeface="Arial"/>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latin typeface="Times New Roman"/>
                        <a:ea typeface="Times New Roman"/>
                        <a:cs typeface="Times New Roman"/>
                        <a:sym typeface="Times New Roman"/>
                      </a:endParaRPr>
                    </a:p>
                  </a:txBody>
                  <a:tcPr marL="52550" marR="52550" marT="52550" marB="52550"/>
                </a:tc>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t>Record Program End. Close brackets</a:t>
                      </a:r>
                      <a:endParaRPr sz="1000" u="none" strike="noStrike" cap="none"/>
                    </a:p>
                    <a:p>
                      <a:pPr marL="0" marR="0" lvl="0" indent="0" algn="l" rtl="0">
                        <a:lnSpc>
                          <a:spcPct val="100000"/>
                        </a:lnSpc>
                        <a:spcBef>
                          <a:spcPts val="0"/>
                        </a:spcBef>
                        <a:spcAft>
                          <a:spcPts val="0"/>
                        </a:spcAft>
                        <a:buClr>
                          <a:srgbClr val="000000"/>
                        </a:buClr>
                        <a:buSzPts val="800"/>
                        <a:buFont typeface="Arial"/>
                        <a:buNone/>
                      </a:pPr>
                      <a:r>
                        <a:rPr lang="en-US" sz="800" u="none" strike="noStrike" cap="none"/>
                        <a:t> </a:t>
                      </a:r>
                      <a:endParaRPr sz="1000" u="none" strike="noStrike" cap="none"/>
                    </a:p>
                    <a:p>
                      <a:pPr marL="0" marR="0" lvl="0" indent="0" algn="l" rtl="0">
                        <a:lnSpc>
                          <a:spcPct val="100000"/>
                        </a:lnSpc>
                        <a:spcBef>
                          <a:spcPts val="0"/>
                        </a:spcBef>
                        <a:spcAft>
                          <a:spcPts val="0"/>
                        </a:spcAft>
                        <a:buClr>
                          <a:srgbClr val="000000"/>
                        </a:buClr>
                        <a:buSzPts val="800"/>
                        <a:buFont typeface="Arial"/>
                        <a:buNone/>
                      </a:pPr>
                      <a:r>
                        <a:rPr lang="en-US" sz="800" u="none" strike="noStrike" cap="none"/>
                        <a:t>Once the robot person is presented this card, they should act out the sequence they were programmed to do.</a:t>
                      </a:r>
                      <a:endParaRPr sz="1000" u="none" strike="noStrike" cap="none">
                        <a:latin typeface="Times New Roman"/>
                        <a:ea typeface="Times New Roman"/>
                        <a:cs typeface="Times New Roman"/>
                        <a:sym typeface="Times New Roman"/>
                      </a:endParaRPr>
                    </a:p>
                  </a:txBody>
                  <a:tcPr marL="52550" marR="52550" marT="52550" marB="52550"/>
                </a:tc>
                <a:extLst>
                  <a:ext uri="{0D108BD9-81ED-4DB2-BD59-A6C34878D82A}">
                    <a16:rowId xmlns:a16="http://schemas.microsoft.com/office/drawing/2014/main" val="10011"/>
                  </a:ext>
                </a:extLst>
              </a:tr>
            </a:tbl>
          </a:graphicData>
        </a:graphic>
      </p:graphicFrame>
      <p:sp>
        <p:nvSpPr>
          <p:cNvPr id="422" name="Google Shape;422;p22"/>
          <p:cNvSpPr txBox="1"/>
          <p:nvPr/>
        </p:nvSpPr>
        <p:spPr>
          <a:xfrm>
            <a:off x="8799987" y="380455"/>
            <a:ext cx="174462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dirty="0">
                <a:solidFill>
                  <a:schemeClr val="dk1"/>
                </a:solidFill>
                <a:latin typeface="Calibri"/>
                <a:ea typeface="Calibri"/>
                <a:cs typeface="Calibri"/>
                <a:sym typeface="Calibri"/>
              </a:rPr>
              <a:t>UNIT 4, </a:t>
            </a:r>
            <a:r>
              <a:rPr lang="en-US" sz="1800" b="1" i="0" u="none" strike="noStrike" cap="none" dirty="0">
                <a:solidFill>
                  <a:schemeClr val="dk1"/>
                </a:solidFill>
                <a:latin typeface="Calibri"/>
                <a:ea typeface="Calibri"/>
                <a:cs typeface="Calibri"/>
                <a:sym typeface="Calibri"/>
              </a:rPr>
              <a:t>Page </a:t>
            </a:r>
            <a:r>
              <a:rPr lang="en-US" sz="1800" b="1" dirty="0">
                <a:solidFill>
                  <a:schemeClr val="dk1"/>
                </a:solidFill>
                <a:latin typeface="Calibri"/>
                <a:ea typeface="Calibri"/>
                <a:cs typeface="Calibri"/>
                <a:sym typeface="Calibri"/>
              </a:rPr>
              <a:t>57</a:t>
            </a:r>
            <a:endParaRPr sz="1400" b="0" i="0" u="none" strike="noStrike" cap="none" dirty="0">
              <a:solidFill>
                <a:srgbClr val="000000"/>
              </a:solidFill>
              <a:latin typeface="Arial"/>
              <a:ea typeface="Arial"/>
              <a:cs typeface="Arial"/>
              <a:sym typeface="Arial"/>
            </a:endParaRPr>
          </a:p>
        </p:txBody>
      </p:sp>
      <p:sp>
        <p:nvSpPr>
          <p:cNvPr id="423" name="Google Shape;423;p22"/>
          <p:cNvSpPr txBox="1"/>
          <p:nvPr/>
        </p:nvSpPr>
        <p:spPr>
          <a:xfrm>
            <a:off x="456806" y="-13694"/>
            <a:ext cx="293520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dirty="0">
                <a:solidFill>
                  <a:srgbClr val="4F81BD"/>
                </a:solidFill>
                <a:latin typeface="Arial"/>
                <a:ea typeface="Arial"/>
                <a:cs typeface="Arial"/>
                <a:sym typeface="Arial"/>
              </a:rPr>
              <a:t>Program the Path</a:t>
            </a:r>
            <a:endParaRPr sz="2000" b="0" i="0" u="none" strike="noStrike" cap="none" dirty="0">
              <a:solidFill>
                <a:schemeClr val="dk1"/>
              </a:solidFill>
              <a:latin typeface="Arial"/>
              <a:ea typeface="Arial"/>
              <a:cs typeface="Arial"/>
              <a:sym typeface="Arial"/>
            </a:endParaRPr>
          </a:p>
        </p:txBody>
      </p:sp>
      <p:pic>
        <p:nvPicPr>
          <p:cNvPr id="424" name="Google Shape;424;p22"/>
          <p:cNvPicPr preferRelativeResize="0"/>
          <p:nvPr/>
        </p:nvPicPr>
        <p:blipFill rotWithShape="1">
          <a:blip r:embed="rId3">
            <a:alphaModFix/>
          </a:blip>
          <a:srcRect/>
          <a:stretch/>
        </p:blipFill>
        <p:spPr>
          <a:xfrm>
            <a:off x="5850492" y="1242000"/>
            <a:ext cx="5624559" cy="5616000"/>
          </a:xfrm>
          <a:prstGeom prst="rect">
            <a:avLst/>
          </a:prstGeom>
          <a:noFill/>
          <a:ln>
            <a:noFill/>
          </a:ln>
        </p:spPr>
      </p:pic>
      <p:pic>
        <p:nvPicPr>
          <p:cNvPr id="7" name="Picture 6">
            <a:extLst>
              <a:ext uri="{FF2B5EF4-FFF2-40B4-BE49-F238E27FC236}">
                <a16:creationId xmlns:a16="http://schemas.microsoft.com/office/drawing/2014/main" id="{D2A2D4EE-C154-4C3E-93A2-3065B3EDD0C2}"/>
              </a:ext>
            </a:extLst>
          </p:cNvPr>
          <p:cNvPicPr>
            <a:picLocks noChangeAspect="1"/>
          </p:cNvPicPr>
          <p:nvPr/>
        </p:nvPicPr>
        <p:blipFill>
          <a:blip r:embed="rId4"/>
          <a:stretch>
            <a:fillRect/>
          </a:stretch>
        </p:blipFill>
        <p:spPr>
          <a:xfrm>
            <a:off x="10504571" y="413554"/>
            <a:ext cx="445465" cy="384399"/>
          </a:xfrm>
          <a:prstGeom prst="rect">
            <a:avLst/>
          </a:prstGeom>
        </p:spPr>
      </p:pic>
      <p:sp>
        <p:nvSpPr>
          <p:cNvPr id="8" name="Frame 7">
            <a:extLst>
              <a:ext uri="{FF2B5EF4-FFF2-40B4-BE49-F238E27FC236}">
                <a16:creationId xmlns:a16="http://schemas.microsoft.com/office/drawing/2014/main" id="{C3C9160A-A90D-49E8-91CE-562AFF20B24D}"/>
              </a:ext>
            </a:extLst>
          </p:cNvPr>
          <p:cNvSpPr/>
          <p:nvPr/>
        </p:nvSpPr>
        <p:spPr>
          <a:xfrm>
            <a:off x="8799987" y="346417"/>
            <a:ext cx="2325274" cy="461624"/>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7BD23F3B-898D-424B-A981-2532B543E9A4}"/>
              </a:ext>
            </a:extLst>
          </p:cNvPr>
          <p:cNvPicPr>
            <a:picLocks noChangeAspect="1"/>
          </p:cNvPicPr>
          <p:nvPr/>
        </p:nvPicPr>
        <p:blipFill>
          <a:blip r:embed="rId5"/>
          <a:stretch>
            <a:fillRect/>
          </a:stretch>
        </p:blipFill>
        <p:spPr>
          <a:xfrm>
            <a:off x="332637" y="1390943"/>
            <a:ext cx="5279186" cy="5467057"/>
          </a:xfrm>
          <a:prstGeom prst="rect">
            <a:avLst/>
          </a:prstGeom>
        </p:spPr>
      </p:pic>
      <p:sp>
        <p:nvSpPr>
          <p:cNvPr id="4" name="TextBox 3">
            <a:extLst>
              <a:ext uri="{FF2B5EF4-FFF2-40B4-BE49-F238E27FC236}">
                <a16:creationId xmlns:a16="http://schemas.microsoft.com/office/drawing/2014/main" id="{8DC03FFE-CA11-47C2-84DD-10DE5F44544F}"/>
              </a:ext>
            </a:extLst>
          </p:cNvPr>
          <p:cNvSpPr txBox="1"/>
          <p:nvPr/>
        </p:nvSpPr>
        <p:spPr>
          <a:xfrm>
            <a:off x="1179643" y="380455"/>
            <a:ext cx="4434227" cy="1061829"/>
          </a:xfrm>
          <a:prstGeom prst="rect">
            <a:avLst/>
          </a:prstGeom>
          <a:noFill/>
        </p:spPr>
        <p:txBody>
          <a:bodyPr wrap="none" rtlCol="0">
            <a:spAutoFit/>
          </a:bodyPr>
          <a:lstStyle/>
          <a:p>
            <a:r>
              <a:rPr lang="en-US" sz="1100" dirty="0"/>
              <a:t>A sketch is given for KaiBot paths.</a:t>
            </a:r>
          </a:p>
          <a:p>
            <a:r>
              <a:rPr lang="en-US" sz="1100" b="1" dirty="0"/>
              <a:t>Look for Patterns!</a:t>
            </a:r>
          </a:p>
          <a:p>
            <a:endParaRPr lang="en-US" sz="700" b="1" dirty="0"/>
          </a:p>
          <a:p>
            <a:pPr marL="0" marR="0">
              <a:spcBef>
                <a:spcPts val="0"/>
              </a:spcBef>
              <a:spcAft>
                <a:spcPts val="0"/>
              </a:spcAft>
              <a:tabLst>
                <a:tab pos="1682750" algn="l"/>
              </a:tabLst>
            </a:pPr>
            <a:r>
              <a:rPr lang="en-CA" sz="1100" dirty="0">
                <a:effectLst/>
                <a:latin typeface="Arial" panose="020B0604020202020204" pitchFamily="34" charset="0"/>
                <a:ea typeface="Arial" panose="020B0604020202020204" pitchFamily="34" charset="0"/>
              </a:rPr>
              <a:t>In each exercise, note beginning and end.</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1682750" algn="l"/>
              </a:tabLst>
            </a:pPr>
            <a:r>
              <a:rPr lang="en-CA" sz="1100" dirty="0">
                <a:effectLst/>
                <a:latin typeface="Arial" panose="020B0604020202020204" pitchFamily="34" charset="0"/>
                <a:ea typeface="Arial" panose="020B0604020202020204" pitchFamily="34" charset="0"/>
              </a:rPr>
              <a:t>For each path, </a:t>
            </a:r>
            <a:r>
              <a:rPr lang="en-CA" sz="1100" b="1" dirty="0">
                <a:solidFill>
                  <a:srgbClr val="4F81BD"/>
                </a:solidFill>
                <a:effectLst/>
                <a:latin typeface="Arial" panose="020B0604020202020204" pitchFamily="34" charset="0"/>
                <a:ea typeface="Arial" panose="020B0604020202020204" pitchFamily="34" charset="0"/>
              </a:rPr>
              <a:t>predict and design a possible program</a:t>
            </a:r>
            <a:r>
              <a:rPr lang="en-CA" sz="1100" dirty="0">
                <a:solidFill>
                  <a:srgbClr val="4F81BD"/>
                </a:solidFill>
                <a:effectLst/>
                <a:latin typeface="Arial" panose="020B0604020202020204" pitchFamily="34" charset="0"/>
                <a:ea typeface="Arial" panose="020B0604020202020204" pitchFamily="34" charset="0"/>
              </a:rPr>
              <a:t> </a:t>
            </a:r>
            <a:r>
              <a:rPr lang="en-CA" sz="1100" dirty="0">
                <a:effectLst/>
                <a:latin typeface="Arial" panose="020B0604020202020204" pitchFamily="34" charset="0"/>
                <a:ea typeface="Arial" panose="020B0604020202020204" pitchFamily="34" charset="0"/>
              </a:rPr>
              <a:t>with cards.</a:t>
            </a:r>
            <a:endParaRPr lang="en-US" sz="1100" dirty="0">
              <a:effectLst/>
              <a:latin typeface="Times New Roman" panose="02020603050405020304" pitchFamily="18" charset="0"/>
              <a:ea typeface="Times New Roman" panose="02020603050405020304" pitchFamily="18" charset="0"/>
            </a:endParaRPr>
          </a:p>
          <a:p>
            <a:r>
              <a:rPr lang="en-CA" sz="1100" b="1" dirty="0">
                <a:solidFill>
                  <a:srgbClr val="4F81BD"/>
                </a:solidFill>
                <a:effectLst/>
                <a:latin typeface="Arial" panose="020B0604020202020204" pitchFamily="34" charset="0"/>
                <a:ea typeface="Arial" panose="020B0604020202020204" pitchFamily="34" charset="0"/>
              </a:rPr>
              <a:t>Test</a:t>
            </a:r>
            <a:r>
              <a:rPr lang="en-CA" sz="1100" dirty="0">
                <a:effectLst/>
                <a:latin typeface="Arial" panose="020B0604020202020204" pitchFamily="34" charset="0"/>
                <a:ea typeface="Arial" panose="020B0604020202020204" pitchFamily="34" charset="0"/>
              </a:rPr>
              <a:t> your coding with KaiBot.</a:t>
            </a:r>
            <a:endParaRPr lang="en-US" sz="1100" dirty="0"/>
          </a:p>
        </p:txBody>
      </p:sp>
      <p:pic>
        <p:nvPicPr>
          <p:cNvPr id="12" name="Picture 11" descr="Text&#10;&#10;Description automatically generated with medium confidence">
            <a:extLst>
              <a:ext uri="{FF2B5EF4-FFF2-40B4-BE49-F238E27FC236}">
                <a16:creationId xmlns:a16="http://schemas.microsoft.com/office/drawing/2014/main" id="{931AD7BA-637D-4E6F-A716-B964D6AD98A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43168" y="472623"/>
            <a:ext cx="586740" cy="792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30" name="Google Shape;430;p31"/>
          <p:cNvGrpSpPr/>
          <p:nvPr/>
        </p:nvGrpSpPr>
        <p:grpSpPr>
          <a:xfrm>
            <a:off x="294626" y="3451703"/>
            <a:ext cx="3070747" cy="1118737"/>
            <a:chOff x="403973" y="1207903"/>
            <a:chExt cx="2939850" cy="977169"/>
          </a:xfrm>
        </p:grpSpPr>
        <p:pic>
          <p:nvPicPr>
            <p:cNvPr id="431" name="Google Shape;431;p31" descr="Icon&#10;&#10;Description automatically generated"/>
            <p:cNvPicPr preferRelativeResize="0"/>
            <p:nvPr/>
          </p:nvPicPr>
          <p:blipFill rotWithShape="1">
            <a:blip r:embed="rId3">
              <a:alphaModFix/>
            </a:blip>
            <a:srcRect/>
            <a:stretch/>
          </p:blipFill>
          <p:spPr>
            <a:xfrm>
              <a:off x="936492" y="1207903"/>
              <a:ext cx="1940560" cy="933450"/>
            </a:xfrm>
            <a:prstGeom prst="rect">
              <a:avLst/>
            </a:prstGeom>
            <a:noFill/>
            <a:ln>
              <a:noFill/>
            </a:ln>
          </p:spPr>
        </p:pic>
        <p:sp>
          <p:nvSpPr>
            <p:cNvPr id="432" name="Google Shape;432;p31"/>
            <p:cNvSpPr/>
            <p:nvPr/>
          </p:nvSpPr>
          <p:spPr>
            <a:xfrm rot="5400000">
              <a:off x="841089" y="1991262"/>
              <a:ext cx="190805" cy="79844"/>
            </a:xfrm>
            <a:prstGeom prst="triangle">
              <a:avLst>
                <a:gd name="adj" fmla="val 50000"/>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3" name="Google Shape;433;p31"/>
            <p:cNvSpPr txBox="1"/>
            <p:nvPr/>
          </p:nvSpPr>
          <p:spPr>
            <a:xfrm>
              <a:off x="403973" y="1877295"/>
              <a:ext cx="5325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start</a:t>
              </a:r>
              <a:endParaRPr sz="1400" b="0" i="0" u="none" strike="noStrike" cap="none">
                <a:solidFill>
                  <a:srgbClr val="000000"/>
                </a:solidFill>
                <a:latin typeface="Arial"/>
                <a:ea typeface="Arial"/>
                <a:cs typeface="Arial"/>
                <a:sym typeface="Arial"/>
              </a:endParaRPr>
            </a:p>
          </p:txBody>
        </p:sp>
        <p:sp>
          <p:nvSpPr>
            <p:cNvPr id="434" name="Google Shape;434;p31"/>
            <p:cNvSpPr txBox="1"/>
            <p:nvPr/>
          </p:nvSpPr>
          <p:spPr>
            <a:xfrm>
              <a:off x="2740773" y="1855435"/>
              <a:ext cx="6030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finish</a:t>
              </a:r>
              <a:endParaRPr sz="1400" b="0" i="0" u="none" strike="noStrike" cap="none">
                <a:solidFill>
                  <a:srgbClr val="000000"/>
                </a:solidFill>
                <a:latin typeface="Arial"/>
                <a:ea typeface="Arial"/>
                <a:cs typeface="Arial"/>
                <a:sym typeface="Arial"/>
              </a:endParaRPr>
            </a:p>
          </p:txBody>
        </p:sp>
        <p:cxnSp>
          <p:nvCxnSpPr>
            <p:cNvPr id="435" name="Google Shape;435;p31"/>
            <p:cNvCxnSpPr/>
            <p:nvPr/>
          </p:nvCxnSpPr>
          <p:spPr>
            <a:xfrm>
              <a:off x="1033463" y="2032771"/>
              <a:ext cx="354012"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862"/>
                </a:srgbClr>
              </a:outerShdw>
            </a:effectLst>
          </p:spPr>
        </p:cxnSp>
        <p:cxnSp>
          <p:nvCxnSpPr>
            <p:cNvPr id="436" name="Google Shape;436;p31"/>
            <p:cNvCxnSpPr/>
            <p:nvPr/>
          </p:nvCxnSpPr>
          <p:spPr>
            <a:xfrm>
              <a:off x="1403350" y="1693046"/>
              <a:ext cx="3302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862"/>
                </a:srgbClr>
              </a:outerShdw>
            </a:effectLst>
          </p:spPr>
        </p:cxnSp>
        <p:cxnSp>
          <p:nvCxnSpPr>
            <p:cNvPr id="437" name="Google Shape;437;p31"/>
            <p:cNvCxnSpPr/>
            <p:nvPr/>
          </p:nvCxnSpPr>
          <p:spPr>
            <a:xfrm rot="10800000">
              <a:off x="1387475" y="1703387"/>
              <a:ext cx="0" cy="344488"/>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862"/>
                </a:srgbClr>
              </a:outerShdw>
            </a:effectLst>
          </p:spPr>
        </p:cxnSp>
        <p:cxnSp>
          <p:nvCxnSpPr>
            <p:cNvPr id="438" name="Google Shape;438;p31"/>
            <p:cNvCxnSpPr/>
            <p:nvPr/>
          </p:nvCxnSpPr>
          <p:spPr>
            <a:xfrm rot="10800000">
              <a:off x="1728786" y="1344613"/>
              <a:ext cx="0" cy="358774"/>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862"/>
                </a:srgbClr>
              </a:outerShdw>
            </a:effectLst>
          </p:spPr>
        </p:cxnSp>
        <p:sp>
          <p:nvSpPr>
            <p:cNvPr id="439" name="Google Shape;439;p31"/>
            <p:cNvSpPr txBox="1"/>
            <p:nvPr/>
          </p:nvSpPr>
          <p:spPr>
            <a:xfrm>
              <a:off x="1090612" y="1723406"/>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C55A1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440" name="Google Shape;440;p31"/>
            <p:cNvSpPr txBox="1"/>
            <p:nvPr/>
          </p:nvSpPr>
          <p:spPr>
            <a:xfrm>
              <a:off x="1416105" y="1363410"/>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C55A1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cxnSp>
          <p:nvCxnSpPr>
            <p:cNvPr id="441" name="Google Shape;441;p31"/>
            <p:cNvCxnSpPr/>
            <p:nvPr/>
          </p:nvCxnSpPr>
          <p:spPr>
            <a:xfrm>
              <a:off x="2070100" y="1344613"/>
              <a:ext cx="0" cy="358774"/>
            </a:xfrm>
            <a:prstGeom prst="straightConnector1">
              <a:avLst/>
            </a:prstGeom>
            <a:noFill/>
            <a:ln w="25400" cap="flat" cmpd="sng">
              <a:solidFill>
                <a:schemeClr val="accent6"/>
              </a:solidFill>
              <a:prstDash val="solid"/>
              <a:round/>
              <a:headEnd type="none" w="sm" len="sm"/>
              <a:tailEnd type="none" w="sm" len="sm"/>
            </a:ln>
            <a:effectLst>
              <a:outerShdw blurRad="40000" dist="20000" dir="5400000" rotWithShape="0">
                <a:srgbClr val="000000">
                  <a:alpha val="36862"/>
                </a:srgbClr>
              </a:outerShdw>
            </a:effectLst>
          </p:spPr>
        </p:cxnSp>
        <p:cxnSp>
          <p:nvCxnSpPr>
            <p:cNvPr id="442" name="Google Shape;442;p31"/>
            <p:cNvCxnSpPr/>
            <p:nvPr/>
          </p:nvCxnSpPr>
          <p:spPr>
            <a:xfrm>
              <a:off x="2419350" y="1711325"/>
              <a:ext cx="0" cy="336550"/>
            </a:xfrm>
            <a:prstGeom prst="straightConnector1">
              <a:avLst/>
            </a:prstGeom>
            <a:noFill/>
            <a:ln w="25400" cap="flat" cmpd="sng">
              <a:solidFill>
                <a:schemeClr val="accent6"/>
              </a:solidFill>
              <a:prstDash val="solid"/>
              <a:round/>
              <a:headEnd type="none" w="sm" len="sm"/>
              <a:tailEnd type="none" w="sm" len="sm"/>
            </a:ln>
            <a:effectLst>
              <a:outerShdw blurRad="40000" dist="20000" dir="5400000" rotWithShape="0">
                <a:srgbClr val="000000">
                  <a:alpha val="36862"/>
                </a:srgbClr>
              </a:outerShdw>
            </a:effectLst>
          </p:spPr>
        </p:cxnSp>
        <p:cxnSp>
          <p:nvCxnSpPr>
            <p:cNvPr id="443" name="Google Shape;443;p31"/>
            <p:cNvCxnSpPr/>
            <p:nvPr/>
          </p:nvCxnSpPr>
          <p:spPr>
            <a:xfrm rot="10800000">
              <a:off x="2055810" y="1700170"/>
              <a:ext cx="350840" cy="3217"/>
            </a:xfrm>
            <a:prstGeom prst="straightConnector1">
              <a:avLst/>
            </a:prstGeom>
            <a:noFill/>
            <a:ln w="25400" cap="flat" cmpd="sng">
              <a:solidFill>
                <a:schemeClr val="accent6"/>
              </a:solidFill>
              <a:prstDash val="solid"/>
              <a:round/>
              <a:headEnd type="none" w="sm" len="sm"/>
              <a:tailEnd type="none" w="sm" len="sm"/>
            </a:ln>
            <a:effectLst>
              <a:outerShdw blurRad="40000" dist="20000" dir="5400000" rotWithShape="0">
                <a:srgbClr val="000000">
                  <a:alpha val="36862"/>
                </a:srgbClr>
              </a:outerShdw>
            </a:effectLst>
          </p:spPr>
        </p:cxnSp>
        <p:cxnSp>
          <p:nvCxnSpPr>
            <p:cNvPr id="444" name="Google Shape;444;p31"/>
            <p:cNvCxnSpPr/>
            <p:nvPr/>
          </p:nvCxnSpPr>
          <p:spPr>
            <a:xfrm rot="10800000">
              <a:off x="2427289" y="2029574"/>
              <a:ext cx="350840" cy="3217"/>
            </a:xfrm>
            <a:prstGeom prst="straightConnector1">
              <a:avLst/>
            </a:prstGeom>
            <a:noFill/>
            <a:ln w="25400" cap="flat" cmpd="sng">
              <a:solidFill>
                <a:schemeClr val="accent6"/>
              </a:solidFill>
              <a:prstDash val="solid"/>
              <a:round/>
              <a:headEnd type="none" w="sm" len="sm"/>
              <a:tailEnd type="none" w="sm" len="sm"/>
            </a:ln>
            <a:effectLst>
              <a:outerShdw blurRad="40000" dist="20000" dir="5400000" rotWithShape="0">
                <a:srgbClr val="000000">
                  <a:alpha val="36862"/>
                </a:srgbClr>
              </a:outerShdw>
            </a:effectLst>
          </p:spPr>
        </p:cxnSp>
        <p:sp>
          <p:nvSpPr>
            <p:cNvPr id="445" name="Google Shape;445;p31"/>
            <p:cNvSpPr txBox="1"/>
            <p:nvPr/>
          </p:nvSpPr>
          <p:spPr>
            <a:xfrm>
              <a:off x="2096349" y="1363410"/>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6"/>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446" name="Google Shape;446;p31"/>
            <p:cNvSpPr txBox="1"/>
            <p:nvPr/>
          </p:nvSpPr>
          <p:spPr>
            <a:xfrm>
              <a:off x="2446327" y="1699938"/>
              <a:ext cx="28405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6"/>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grpSp>
      <p:graphicFrame>
        <p:nvGraphicFramePr>
          <p:cNvPr id="447" name="Google Shape;447;p31"/>
          <p:cNvGraphicFramePr/>
          <p:nvPr/>
        </p:nvGraphicFramePr>
        <p:xfrm>
          <a:off x="3873007" y="319138"/>
          <a:ext cx="3628300" cy="6264525"/>
        </p:xfrm>
        <a:graphic>
          <a:graphicData uri="http://schemas.openxmlformats.org/drawingml/2006/table">
            <a:tbl>
              <a:tblPr firstRow="1" bandRow="1">
                <a:noFill/>
                <a:tableStyleId>{19F43413-E597-4CDF-80CF-17D63FFAF04F}</a:tableStyleId>
              </a:tblPr>
              <a:tblGrid>
                <a:gridCol w="885125">
                  <a:extLst>
                    <a:ext uri="{9D8B030D-6E8A-4147-A177-3AD203B41FA5}">
                      <a16:colId xmlns:a16="http://schemas.microsoft.com/office/drawing/2014/main" val="20000"/>
                    </a:ext>
                  </a:extLst>
                </a:gridCol>
                <a:gridCol w="873750">
                  <a:extLst>
                    <a:ext uri="{9D8B030D-6E8A-4147-A177-3AD203B41FA5}">
                      <a16:colId xmlns:a16="http://schemas.microsoft.com/office/drawing/2014/main" val="20001"/>
                    </a:ext>
                  </a:extLst>
                </a:gridCol>
                <a:gridCol w="924550">
                  <a:extLst>
                    <a:ext uri="{9D8B030D-6E8A-4147-A177-3AD203B41FA5}">
                      <a16:colId xmlns:a16="http://schemas.microsoft.com/office/drawing/2014/main" val="20002"/>
                    </a:ext>
                  </a:extLst>
                </a:gridCol>
                <a:gridCol w="944875">
                  <a:extLst>
                    <a:ext uri="{9D8B030D-6E8A-4147-A177-3AD203B41FA5}">
                      <a16:colId xmlns:a16="http://schemas.microsoft.com/office/drawing/2014/main" val="20003"/>
                    </a:ext>
                  </a:extLst>
                </a:gridCol>
              </a:tblGrid>
              <a:tr h="372150">
                <a:tc gridSpan="4">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Code</a:t>
                      </a:r>
                      <a:endParaRPr sz="1400" u="none" strike="noStrike" cap="none" dirty="0"/>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78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1178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1178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r h="1178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4"/>
                  </a:ext>
                </a:extLst>
              </a:tr>
              <a:tr h="11784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50" marR="91450" marT="45725" marB="45725"/>
                </a:tc>
                <a:extLst>
                  <a:ext uri="{0D108BD9-81ED-4DB2-BD59-A6C34878D82A}">
                    <a16:rowId xmlns:a16="http://schemas.microsoft.com/office/drawing/2014/main" val="10005"/>
                  </a:ext>
                </a:extLst>
              </a:tr>
            </a:tbl>
          </a:graphicData>
        </a:graphic>
      </p:graphicFrame>
      <p:pic>
        <p:nvPicPr>
          <p:cNvPr id="448" name="Google Shape;448;p31" descr="Diagram&#10;&#10;Description automatically generated"/>
          <p:cNvPicPr preferRelativeResize="0"/>
          <p:nvPr/>
        </p:nvPicPr>
        <p:blipFill rotWithShape="1">
          <a:blip r:embed="rId4">
            <a:alphaModFix/>
          </a:blip>
          <a:srcRect/>
          <a:stretch/>
        </p:blipFill>
        <p:spPr>
          <a:xfrm>
            <a:off x="3956903" y="696393"/>
            <a:ext cx="732734" cy="1122680"/>
          </a:xfrm>
          <a:prstGeom prst="rect">
            <a:avLst/>
          </a:prstGeom>
          <a:noFill/>
          <a:ln>
            <a:noFill/>
          </a:ln>
        </p:spPr>
      </p:pic>
      <p:pic>
        <p:nvPicPr>
          <p:cNvPr id="449" name="Google Shape;449;p31"/>
          <p:cNvPicPr preferRelativeResize="0"/>
          <p:nvPr/>
        </p:nvPicPr>
        <p:blipFill rotWithShape="1">
          <a:blip r:embed="rId5">
            <a:alphaModFix/>
          </a:blip>
          <a:srcRect/>
          <a:stretch/>
        </p:blipFill>
        <p:spPr>
          <a:xfrm>
            <a:off x="4810570" y="709093"/>
            <a:ext cx="732734" cy="1122679"/>
          </a:xfrm>
          <a:prstGeom prst="rect">
            <a:avLst/>
          </a:prstGeom>
          <a:noFill/>
          <a:ln>
            <a:noFill/>
          </a:ln>
        </p:spPr>
      </p:pic>
      <p:pic>
        <p:nvPicPr>
          <p:cNvPr id="450" name="Google Shape;450;p31"/>
          <p:cNvPicPr preferRelativeResize="0"/>
          <p:nvPr/>
        </p:nvPicPr>
        <p:blipFill rotWithShape="1">
          <a:blip r:embed="rId6">
            <a:alphaModFix/>
          </a:blip>
          <a:srcRect/>
          <a:stretch/>
        </p:blipFill>
        <p:spPr>
          <a:xfrm>
            <a:off x="5701200" y="709094"/>
            <a:ext cx="732734" cy="1122678"/>
          </a:xfrm>
          <a:prstGeom prst="rect">
            <a:avLst/>
          </a:prstGeom>
          <a:noFill/>
          <a:ln>
            <a:noFill/>
          </a:ln>
        </p:spPr>
      </p:pic>
      <p:pic>
        <p:nvPicPr>
          <p:cNvPr id="451" name="Google Shape;451;p31" descr="A picture containing shape&#10;&#10;Description automatically generated"/>
          <p:cNvPicPr preferRelativeResize="0"/>
          <p:nvPr/>
        </p:nvPicPr>
        <p:blipFill rotWithShape="1">
          <a:blip r:embed="rId7">
            <a:alphaModFix/>
          </a:blip>
          <a:srcRect/>
          <a:stretch/>
        </p:blipFill>
        <p:spPr>
          <a:xfrm>
            <a:off x="5714930" y="1891424"/>
            <a:ext cx="731520" cy="1124712"/>
          </a:xfrm>
          <a:prstGeom prst="rect">
            <a:avLst/>
          </a:prstGeom>
          <a:noFill/>
          <a:ln>
            <a:noFill/>
          </a:ln>
        </p:spPr>
      </p:pic>
      <p:pic>
        <p:nvPicPr>
          <p:cNvPr id="452" name="Google Shape;452;p31"/>
          <p:cNvPicPr preferRelativeResize="0"/>
          <p:nvPr/>
        </p:nvPicPr>
        <p:blipFill rotWithShape="1">
          <a:blip r:embed="rId8">
            <a:alphaModFix/>
          </a:blip>
          <a:srcRect/>
          <a:stretch/>
        </p:blipFill>
        <p:spPr>
          <a:xfrm>
            <a:off x="6663706" y="1891422"/>
            <a:ext cx="731520" cy="1124712"/>
          </a:xfrm>
          <a:prstGeom prst="rect">
            <a:avLst/>
          </a:prstGeom>
          <a:noFill/>
          <a:ln>
            <a:noFill/>
          </a:ln>
        </p:spPr>
      </p:pic>
      <p:pic>
        <p:nvPicPr>
          <p:cNvPr id="453" name="Google Shape;453;p31" descr="A picture containing shape&#10;&#10;Description automatically generated"/>
          <p:cNvPicPr preferRelativeResize="0"/>
          <p:nvPr/>
        </p:nvPicPr>
        <p:blipFill rotWithShape="1">
          <a:blip r:embed="rId7">
            <a:alphaModFix/>
          </a:blip>
          <a:srcRect/>
          <a:stretch/>
        </p:blipFill>
        <p:spPr>
          <a:xfrm>
            <a:off x="5710825" y="3062309"/>
            <a:ext cx="731520" cy="1124712"/>
          </a:xfrm>
          <a:prstGeom prst="rect">
            <a:avLst/>
          </a:prstGeom>
          <a:noFill/>
          <a:ln>
            <a:noFill/>
          </a:ln>
        </p:spPr>
      </p:pic>
      <p:pic>
        <p:nvPicPr>
          <p:cNvPr id="454" name="Google Shape;454;p31"/>
          <p:cNvPicPr preferRelativeResize="0"/>
          <p:nvPr/>
        </p:nvPicPr>
        <p:blipFill rotWithShape="1">
          <a:blip r:embed="rId9">
            <a:alphaModFix/>
          </a:blip>
          <a:srcRect/>
          <a:stretch/>
        </p:blipFill>
        <p:spPr>
          <a:xfrm>
            <a:off x="6661223" y="3058598"/>
            <a:ext cx="731520" cy="1124712"/>
          </a:xfrm>
          <a:prstGeom prst="rect">
            <a:avLst/>
          </a:prstGeom>
          <a:noFill/>
          <a:ln>
            <a:noFill/>
          </a:ln>
        </p:spPr>
      </p:pic>
      <p:pic>
        <p:nvPicPr>
          <p:cNvPr id="455" name="Google Shape;455;p31"/>
          <p:cNvPicPr preferRelativeResize="0"/>
          <p:nvPr/>
        </p:nvPicPr>
        <p:blipFill rotWithShape="1">
          <a:blip r:embed="rId10">
            <a:alphaModFix/>
          </a:blip>
          <a:srcRect/>
          <a:stretch/>
        </p:blipFill>
        <p:spPr>
          <a:xfrm>
            <a:off x="4810569" y="4255204"/>
            <a:ext cx="731520" cy="1124712"/>
          </a:xfrm>
          <a:prstGeom prst="rect">
            <a:avLst/>
          </a:prstGeom>
          <a:noFill/>
          <a:ln>
            <a:noFill/>
          </a:ln>
        </p:spPr>
      </p:pic>
      <p:pic>
        <p:nvPicPr>
          <p:cNvPr id="456" name="Google Shape;456;p31" descr="A picture containing shape&#10;&#10;Description automatically generated"/>
          <p:cNvPicPr preferRelativeResize="0"/>
          <p:nvPr/>
        </p:nvPicPr>
        <p:blipFill rotWithShape="1">
          <a:blip r:embed="rId7">
            <a:alphaModFix/>
          </a:blip>
          <a:srcRect/>
          <a:stretch/>
        </p:blipFill>
        <p:spPr>
          <a:xfrm>
            <a:off x="4810569" y="5438232"/>
            <a:ext cx="731520" cy="1124712"/>
          </a:xfrm>
          <a:prstGeom prst="rect">
            <a:avLst/>
          </a:prstGeom>
          <a:noFill/>
          <a:ln>
            <a:noFill/>
          </a:ln>
        </p:spPr>
      </p:pic>
      <p:graphicFrame>
        <p:nvGraphicFramePr>
          <p:cNvPr id="457" name="Google Shape;457;p31"/>
          <p:cNvGraphicFramePr/>
          <p:nvPr/>
        </p:nvGraphicFramePr>
        <p:xfrm>
          <a:off x="7751652" y="696393"/>
          <a:ext cx="3769775" cy="4633000"/>
        </p:xfrm>
        <a:graphic>
          <a:graphicData uri="http://schemas.openxmlformats.org/drawingml/2006/table">
            <a:tbl>
              <a:tblPr firstRow="1" bandRow="1">
                <a:noFill/>
                <a:tableStyleId>{19F43413-E597-4CDF-80CF-17D63FFAF04F}</a:tableStyleId>
              </a:tblPr>
              <a:tblGrid>
                <a:gridCol w="885125">
                  <a:extLst>
                    <a:ext uri="{9D8B030D-6E8A-4147-A177-3AD203B41FA5}">
                      <a16:colId xmlns:a16="http://schemas.microsoft.com/office/drawing/2014/main" val="20000"/>
                    </a:ext>
                  </a:extLst>
                </a:gridCol>
                <a:gridCol w="968650">
                  <a:extLst>
                    <a:ext uri="{9D8B030D-6E8A-4147-A177-3AD203B41FA5}">
                      <a16:colId xmlns:a16="http://schemas.microsoft.com/office/drawing/2014/main" val="20001"/>
                    </a:ext>
                  </a:extLst>
                </a:gridCol>
                <a:gridCol w="986125">
                  <a:extLst>
                    <a:ext uri="{9D8B030D-6E8A-4147-A177-3AD203B41FA5}">
                      <a16:colId xmlns:a16="http://schemas.microsoft.com/office/drawing/2014/main" val="20002"/>
                    </a:ext>
                  </a:extLst>
                </a:gridCol>
                <a:gridCol w="929875">
                  <a:extLst>
                    <a:ext uri="{9D8B030D-6E8A-4147-A177-3AD203B41FA5}">
                      <a16:colId xmlns:a16="http://schemas.microsoft.com/office/drawing/2014/main" val="20003"/>
                    </a:ext>
                  </a:extLst>
                </a:gridCol>
              </a:tblGrid>
              <a:tr h="10971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0"/>
                  </a:ext>
                </a:extLst>
              </a:tr>
              <a:tr h="10971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1"/>
                  </a:ext>
                </a:extLst>
              </a:tr>
              <a:tr h="895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2"/>
                  </a:ext>
                </a:extLst>
              </a:tr>
              <a:tr h="895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458" name="Google Shape;458;p31"/>
          <p:cNvSpPr txBox="1"/>
          <p:nvPr/>
        </p:nvSpPr>
        <p:spPr>
          <a:xfrm>
            <a:off x="6489819" y="5841050"/>
            <a:ext cx="140534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459" name="Google Shape;459;p31"/>
          <p:cNvPicPr preferRelativeResize="0"/>
          <p:nvPr/>
        </p:nvPicPr>
        <p:blipFill rotWithShape="1">
          <a:blip r:embed="rId5">
            <a:alphaModFix/>
          </a:blip>
          <a:srcRect/>
          <a:stretch/>
        </p:blipFill>
        <p:spPr>
          <a:xfrm>
            <a:off x="8745699" y="717459"/>
            <a:ext cx="732734" cy="1122679"/>
          </a:xfrm>
          <a:prstGeom prst="rect">
            <a:avLst/>
          </a:prstGeom>
          <a:noFill/>
          <a:ln>
            <a:noFill/>
          </a:ln>
        </p:spPr>
      </p:pic>
      <p:pic>
        <p:nvPicPr>
          <p:cNvPr id="460" name="Google Shape;460;p31"/>
          <p:cNvPicPr preferRelativeResize="0"/>
          <p:nvPr/>
        </p:nvPicPr>
        <p:blipFill rotWithShape="1">
          <a:blip r:embed="rId6">
            <a:alphaModFix/>
          </a:blip>
          <a:srcRect/>
          <a:stretch/>
        </p:blipFill>
        <p:spPr>
          <a:xfrm>
            <a:off x="9711163" y="717460"/>
            <a:ext cx="732734" cy="1122678"/>
          </a:xfrm>
          <a:prstGeom prst="rect">
            <a:avLst/>
          </a:prstGeom>
          <a:noFill/>
          <a:ln>
            <a:noFill/>
          </a:ln>
        </p:spPr>
      </p:pic>
      <p:pic>
        <p:nvPicPr>
          <p:cNvPr id="461" name="Google Shape;461;p31"/>
          <p:cNvPicPr preferRelativeResize="0"/>
          <p:nvPr/>
        </p:nvPicPr>
        <p:blipFill rotWithShape="1">
          <a:blip r:embed="rId9">
            <a:alphaModFix/>
          </a:blip>
          <a:srcRect/>
          <a:stretch/>
        </p:blipFill>
        <p:spPr>
          <a:xfrm>
            <a:off x="9711163" y="1878536"/>
            <a:ext cx="731520" cy="1124712"/>
          </a:xfrm>
          <a:prstGeom prst="rect">
            <a:avLst/>
          </a:prstGeom>
          <a:noFill/>
          <a:ln>
            <a:noFill/>
          </a:ln>
        </p:spPr>
      </p:pic>
      <p:pic>
        <p:nvPicPr>
          <p:cNvPr id="462" name="Google Shape;462;p31" descr="A picture containing shape&#10;&#10;Description automatically generated"/>
          <p:cNvPicPr preferRelativeResize="0"/>
          <p:nvPr/>
        </p:nvPicPr>
        <p:blipFill rotWithShape="1">
          <a:blip r:embed="rId7">
            <a:alphaModFix/>
          </a:blip>
          <a:srcRect/>
          <a:stretch/>
        </p:blipFill>
        <p:spPr>
          <a:xfrm>
            <a:off x="10675672" y="1874456"/>
            <a:ext cx="731520" cy="1124712"/>
          </a:xfrm>
          <a:prstGeom prst="rect">
            <a:avLst/>
          </a:prstGeom>
          <a:noFill/>
          <a:ln>
            <a:noFill/>
          </a:ln>
        </p:spPr>
      </p:pic>
      <p:pic>
        <p:nvPicPr>
          <p:cNvPr id="463" name="Google Shape;463;p31"/>
          <p:cNvPicPr preferRelativeResize="0"/>
          <p:nvPr/>
        </p:nvPicPr>
        <p:blipFill rotWithShape="1">
          <a:blip r:embed="rId8">
            <a:alphaModFix/>
          </a:blip>
          <a:srcRect/>
          <a:stretch/>
        </p:blipFill>
        <p:spPr>
          <a:xfrm>
            <a:off x="9711163" y="3037717"/>
            <a:ext cx="731520" cy="1124712"/>
          </a:xfrm>
          <a:prstGeom prst="rect">
            <a:avLst/>
          </a:prstGeom>
          <a:noFill/>
          <a:ln>
            <a:noFill/>
          </a:ln>
        </p:spPr>
      </p:pic>
      <p:pic>
        <p:nvPicPr>
          <p:cNvPr id="464" name="Google Shape;464;p31" descr="A picture containing shape&#10;&#10;Description automatically generated"/>
          <p:cNvPicPr preferRelativeResize="0"/>
          <p:nvPr/>
        </p:nvPicPr>
        <p:blipFill rotWithShape="1">
          <a:blip r:embed="rId7">
            <a:alphaModFix/>
          </a:blip>
          <a:srcRect/>
          <a:stretch/>
        </p:blipFill>
        <p:spPr>
          <a:xfrm>
            <a:off x="10673744" y="3029712"/>
            <a:ext cx="731520" cy="1124712"/>
          </a:xfrm>
          <a:prstGeom prst="rect">
            <a:avLst/>
          </a:prstGeom>
          <a:noFill/>
          <a:ln>
            <a:noFill/>
          </a:ln>
        </p:spPr>
      </p:pic>
      <p:pic>
        <p:nvPicPr>
          <p:cNvPr id="465" name="Google Shape;465;p31"/>
          <p:cNvPicPr preferRelativeResize="0"/>
          <p:nvPr/>
        </p:nvPicPr>
        <p:blipFill rotWithShape="1">
          <a:blip r:embed="rId10">
            <a:alphaModFix/>
          </a:blip>
          <a:srcRect/>
          <a:stretch/>
        </p:blipFill>
        <p:spPr>
          <a:xfrm>
            <a:off x="8745699" y="4195624"/>
            <a:ext cx="731520" cy="1124712"/>
          </a:xfrm>
          <a:prstGeom prst="rect">
            <a:avLst/>
          </a:prstGeom>
          <a:noFill/>
          <a:ln>
            <a:noFill/>
          </a:ln>
        </p:spPr>
      </p:pic>
      <p:sp>
        <p:nvSpPr>
          <p:cNvPr id="466" name="Google Shape;466;p31"/>
          <p:cNvSpPr/>
          <p:nvPr/>
        </p:nvSpPr>
        <p:spPr>
          <a:xfrm>
            <a:off x="4762436" y="696392"/>
            <a:ext cx="2738905" cy="4721105"/>
          </a:xfrm>
          <a:prstGeom prst="rect">
            <a:avLst/>
          </a:prstGeom>
          <a:no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7" name="Google Shape;467;p31"/>
          <p:cNvSpPr/>
          <p:nvPr/>
        </p:nvSpPr>
        <p:spPr>
          <a:xfrm>
            <a:off x="8643940" y="687376"/>
            <a:ext cx="2877500" cy="4632960"/>
          </a:xfrm>
          <a:prstGeom prst="rect">
            <a:avLst/>
          </a:prstGeom>
          <a:no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6"/>
              </a:solidFill>
              <a:latin typeface="Arial"/>
              <a:ea typeface="Arial"/>
              <a:cs typeface="Arial"/>
              <a:sym typeface="Arial"/>
            </a:endParaRPr>
          </a:p>
        </p:txBody>
      </p:sp>
      <p:sp>
        <p:nvSpPr>
          <p:cNvPr id="468" name="Google Shape;468;p31"/>
          <p:cNvSpPr txBox="1"/>
          <p:nvPr/>
        </p:nvSpPr>
        <p:spPr>
          <a:xfrm>
            <a:off x="262343" y="5061329"/>
            <a:ext cx="350605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accent2"/>
                </a:solidFill>
                <a:latin typeface="Arial"/>
                <a:ea typeface="Arial"/>
                <a:cs typeface="Arial"/>
                <a:sym typeface="Arial"/>
              </a:rPr>
              <a:t>Pattern 1:</a:t>
            </a:r>
            <a:r>
              <a:rPr lang="en-US" sz="1600" b="0" i="0" u="none" strike="noStrike" cap="none" dirty="0">
                <a:solidFill>
                  <a:srgbClr val="000000"/>
                </a:solidFill>
                <a:latin typeface="Arial"/>
                <a:ea typeface="Arial"/>
                <a:cs typeface="Arial"/>
                <a:sym typeface="Arial"/>
              </a:rPr>
              <a:t> Going up the stairs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accent6"/>
                </a:solidFill>
                <a:latin typeface="Arial"/>
                <a:ea typeface="Arial"/>
                <a:cs typeface="Arial"/>
                <a:sym typeface="Arial"/>
              </a:rPr>
              <a:t>Pattern 2: </a:t>
            </a:r>
            <a:r>
              <a:rPr lang="en-US" sz="1600" b="0" i="0" u="none" strike="noStrike" cap="none" dirty="0">
                <a:solidFill>
                  <a:schemeClr val="dk1"/>
                </a:solidFill>
                <a:latin typeface="Arial"/>
                <a:ea typeface="Arial"/>
                <a:cs typeface="Arial"/>
                <a:sym typeface="Arial"/>
              </a:rPr>
              <a:t>Going down the stairs</a:t>
            </a:r>
            <a:endParaRPr sz="1600" b="0" i="0" u="none" strike="noStrike" cap="none" dirty="0">
              <a:solidFill>
                <a:schemeClr val="accent6"/>
              </a:solidFill>
              <a:latin typeface="Arial"/>
              <a:ea typeface="Arial"/>
              <a:cs typeface="Arial"/>
              <a:sym typeface="Arial"/>
            </a:endParaRPr>
          </a:p>
        </p:txBody>
      </p:sp>
      <p:sp>
        <p:nvSpPr>
          <p:cNvPr id="469" name="Google Shape;469;p31"/>
          <p:cNvSpPr txBox="1"/>
          <p:nvPr/>
        </p:nvSpPr>
        <p:spPr>
          <a:xfrm>
            <a:off x="260022" y="511642"/>
            <a:ext cx="3495282" cy="18466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i="0" u="none" strike="noStrike" cap="none" dirty="0">
                <a:solidFill>
                  <a:srgbClr val="000000"/>
                </a:solidFill>
                <a:latin typeface="Arial"/>
                <a:ea typeface="Arial"/>
                <a:cs typeface="Arial"/>
                <a:sym typeface="Arial"/>
              </a:rPr>
              <a:t>The </a:t>
            </a:r>
            <a:r>
              <a:rPr lang="en-US" sz="2000" b="1" i="0" u="none" strike="noStrike" cap="none" dirty="0">
                <a:solidFill>
                  <a:srgbClr val="000000"/>
                </a:solidFill>
                <a:latin typeface="Arial"/>
                <a:ea typeface="Arial"/>
                <a:cs typeface="Arial"/>
                <a:sym typeface="Arial"/>
              </a:rPr>
              <a:t>INTENT</a:t>
            </a:r>
            <a:r>
              <a:rPr lang="en-US" sz="2000" i="0" u="none" strike="noStrike" cap="none" dirty="0">
                <a:solidFill>
                  <a:srgbClr val="000000"/>
                </a:solidFill>
                <a:latin typeface="Arial"/>
                <a:ea typeface="Arial"/>
                <a:cs typeface="Arial"/>
                <a:sym typeface="Arial"/>
              </a:rPr>
              <a:t> </a:t>
            </a:r>
            <a:r>
              <a:rPr lang="en-US" sz="2000" dirty="0"/>
              <a:t>here is …</a:t>
            </a:r>
          </a:p>
          <a:p>
            <a:pPr marL="0" marR="0" lvl="0" indent="0" algn="l" rtl="0">
              <a:lnSpc>
                <a:spcPct val="100000"/>
              </a:lnSpc>
              <a:spcBef>
                <a:spcPts val="0"/>
              </a:spcBef>
              <a:spcAft>
                <a:spcPts val="0"/>
              </a:spcAft>
              <a:buClr>
                <a:srgbClr val="000000"/>
              </a:buClr>
              <a:buSzPts val="2400"/>
              <a:buFont typeface="Arial"/>
              <a:buNone/>
            </a:pPr>
            <a:r>
              <a:rPr lang="en-US" sz="2000" dirty="0"/>
              <a:t>to give coding ideas</a:t>
            </a:r>
            <a:r>
              <a:rPr lang="en-US" sz="2000" b="1" dirty="0"/>
              <a:t> </a:t>
            </a:r>
          </a:p>
          <a:p>
            <a:pPr marL="0" marR="0" lvl="0" indent="0" algn="l" rtl="0">
              <a:lnSpc>
                <a:spcPct val="100000"/>
              </a:lnSpc>
              <a:spcBef>
                <a:spcPts val="0"/>
              </a:spcBef>
              <a:spcAft>
                <a:spcPts val="0"/>
              </a:spcAft>
              <a:buClr>
                <a:srgbClr val="000000"/>
              </a:buClr>
              <a:buSzPts val="2400"/>
              <a:buFont typeface="Arial"/>
              <a:buNone/>
            </a:pPr>
            <a:r>
              <a:rPr lang="en-US" sz="2000" b="1" dirty="0"/>
              <a:t>for:</a:t>
            </a:r>
          </a:p>
          <a:p>
            <a:pPr marL="0" marR="0" lvl="0" indent="0" algn="l" rtl="0">
              <a:lnSpc>
                <a:spcPct val="100000"/>
              </a:lnSpc>
              <a:spcBef>
                <a:spcPts val="0"/>
              </a:spcBef>
              <a:spcAft>
                <a:spcPts val="0"/>
              </a:spcAft>
              <a:buClr>
                <a:srgbClr val="000000"/>
              </a:buClr>
              <a:buSzPts val="2400"/>
              <a:buFont typeface="Arial"/>
              <a:buNone/>
            </a:pPr>
            <a:r>
              <a:rPr lang="en-US" sz="2000" b="1" dirty="0"/>
              <a:t>UNIT 4, Page 67</a:t>
            </a:r>
          </a:p>
          <a:p>
            <a:pPr marL="0" marR="0" lvl="0" indent="0" algn="l" rtl="0">
              <a:lnSpc>
                <a:spcPct val="100000"/>
              </a:lnSpc>
              <a:spcBef>
                <a:spcPts val="0"/>
              </a:spcBef>
              <a:spcAft>
                <a:spcPts val="0"/>
              </a:spcAft>
              <a:buClr>
                <a:srgbClr val="000000"/>
              </a:buClr>
              <a:buSzPts val="2400"/>
              <a:buFont typeface="Arial"/>
              <a:buNone/>
            </a:pPr>
            <a:r>
              <a:rPr lang="en-US" sz="2000" b="1" dirty="0"/>
              <a:t> </a:t>
            </a:r>
            <a:r>
              <a:rPr lang="en-US" sz="2000" b="1" i="0" u="none" strike="noStrike" cap="none" dirty="0">
                <a:solidFill>
                  <a:srgbClr val="000000"/>
                </a:solidFill>
                <a:latin typeface="Arial"/>
                <a:ea typeface="Arial"/>
                <a:cs typeface="Arial"/>
                <a:sym typeface="Arial"/>
              </a:rPr>
              <a:t>Exercise 3 – </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400" b="0" i="0" u="none" strike="noStrike" cap="none" dirty="0">
              <a:solidFill>
                <a:srgbClr val="000000"/>
              </a:solidFill>
              <a:latin typeface="Arial"/>
              <a:ea typeface="Arial"/>
              <a:cs typeface="Arial"/>
              <a:sym typeface="Arial"/>
            </a:endParaRPr>
          </a:p>
        </p:txBody>
      </p:sp>
      <p:sp>
        <p:nvSpPr>
          <p:cNvPr id="470" name="Google Shape;470;p31"/>
          <p:cNvSpPr/>
          <p:nvPr/>
        </p:nvSpPr>
        <p:spPr>
          <a:xfrm>
            <a:off x="377642" y="5653241"/>
            <a:ext cx="2951308" cy="1034863"/>
          </a:xfrm>
          <a:prstGeom prst="rect">
            <a:avLst/>
          </a:prstGeom>
          <a:no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1" name="Google Shape;471;p31"/>
          <p:cNvSpPr txBox="1"/>
          <p:nvPr/>
        </p:nvSpPr>
        <p:spPr>
          <a:xfrm>
            <a:off x="471830" y="5653241"/>
            <a:ext cx="285711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Note: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Problem Solving by Chunking … breaking down a problem to smaller sections</a:t>
            </a:r>
            <a:endParaRPr sz="1400" b="0" i="0" u="none" strike="noStrike" cap="none" dirty="0">
              <a:solidFill>
                <a:srgbClr val="000000"/>
              </a:solidFill>
              <a:latin typeface="Arial"/>
              <a:ea typeface="Arial"/>
              <a:cs typeface="Arial"/>
              <a:sym typeface="Arial"/>
            </a:endParaRPr>
          </a:p>
        </p:txBody>
      </p:sp>
      <p:pic>
        <p:nvPicPr>
          <p:cNvPr id="44" name="Picture 43">
            <a:extLst>
              <a:ext uri="{FF2B5EF4-FFF2-40B4-BE49-F238E27FC236}">
                <a16:creationId xmlns:a16="http://schemas.microsoft.com/office/drawing/2014/main" id="{B7797C00-BC9B-453E-AD0E-B371E4F909B2}"/>
              </a:ext>
            </a:extLst>
          </p:cNvPr>
          <p:cNvPicPr>
            <a:picLocks noChangeAspect="1"/>
          </p:cNvPicPr>
          <p:nvPr/>
        </p:nvPicPr>
        <p:blipFill>
          <a:blip r:embed="rId11"/>
          <a:stretch>
            <a:fillRect/>
          </a:stretch>
        </p:blipFill>
        <p:spPr>
          <a:xfrm>
            <a:off x="2486295" y="1619823"/>
            <a:ext cx="523309" cy="384399"/>
          </a:xfrm>
          <a:prstGeom prst="rect">
            <a:avLst/>
          </a:prstGeom>
        </p:spPr>
      </p:pic>
      <p:sp>
        <p:nvSpPr>
          <p:cNvPr id="45" name="Frame 44">
            <a:extLst>
              <a:ext uri="{FF2B5EF4-FFF2-40B4-BE49-F238E27FC236}">
                <a16:creationId xmlns:a16="http://schemas.microsoft.com/office/drawing/2014/main" id="{7F377233-80DA-429C-A5D4-026CFCA4EF7A}"/>
              </a:ext>
            </a:extLst>
          </p:cNvPr>
          <p:cNvSpPr/>
          <p:nvPr/>
        </p:nvSpPr>
        <p:spPr>
          <a:xfrm>
            <a:off x="244639" y="419992"/>
            <a:ext cx="3000911" cy="1846619"/>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Google Shape;477;p76"/>
          <p:cNvSpPr txBox="1"/>
          <p:nvPr/>
        </p:nvSpPr>
        <p:spPr>
          <a:xfrm>
            <a:off x="113999" y="494648"/>
            <a:ext cx="2191051"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accent1"/>
                </a:solidFill>
                <a:latin typeface="Arial"/>
                <a:ea typeface="Arial"/>
                <a:cs typeface="Arial"/>
                <a:sym typeface="Arial"/>
              </a:rPr>
              <a:t>UNIT 5</a:t>
            </a:r>
            <a:endParaRPr sz="2400" b="1"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accent1"/>
                </a:solidFill>
                <a:latin typeface="Calibri"/>
                <a:ea typeface="Calibri"/>
                <a:cs typeface="Calibri"/>
                <a:sym typeface="Calibri"/>
              </a:rPr>
              <a:t>SCREEN-FREE CODING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Variables &amp; Conditionals</a:t>
            </a:r>
            <a:endParaRPr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accent1"/>
                </a:solidFill>
                <a:latin typeface="Arial"/>
                <a:ea typeface="Arial"/>
                <a:cs typeface="Arial"/>
                <a:sym typeface="Arial"/>
              </a:rPr>
              <a:t>A VARIABLE is a symbol, often a letter, that represents different values in various situations.</a:t>
            </a:r>
            <a:endParaRPr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accent1"/>
              </a:solidFill>
              <a:latin typeface="Arial"/>
              <a:ea typeface="Arial"/>
              <a:cs typeface="Arial"/>
              <a:sym typeface="Arial"/>
            </a:endParaRPr>
          </a:p>
        </p:txBody>
      </p:sp>
      <p:sp>
        <p:nvSpPr>
          <p:cNvPr id="2" name="Google Shape;204;p12">
            <a:extLst>
              <a:ext uri="{FF2B5EF4-FFF2-40B4-BE49-F238E27FC236}">
                <a16:creationId xmlns:a16="http://schemas.microsoft.com/office/drawing/2014/main" id="{277BF191-4409-CD16-3B10-B7300FC43B7C}"/>
              </a:ext>
            </a:extLst>
          </p:cNvPr>
          <p:cNvSpPr txBox="1">
            <a:spLocks noGrp="1"/>
          </p:cNvSpPr>
          <p:nvPr>
            <p:ph type="body" idx="1"/>
          </p:nvPr>
        </p:nvSpPr>
        <p:spPr>
          <a:xfrm>
            <a:off x="9082724" y="548640"/>
            <a:ext cx="2797527" cy="28007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5,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62</a:t>
            </a:r>
            <a:endParaRPr lang="en-US"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to understand</a:t>
            </a:r>
            <a:r>
              <a:rPr lang="en-US" sz="1600" dirty="0">
                <a:latin typeface="Arial"/>
                <a:ea typeface="Arial"/>
                <a:cs typeface="Arial"/>
                <a:sym typeface="Arial"/>
              </a:rPr>
              <a:t> </a:t>
            </a:r>
            <a:r>
              <a:rPr lang="en-US" sz="1600" i="0" u="none" strike="noStrike" cap="none" dirty="0">
                <a:solidFill>
                  <a:schemeClr val="dk1"/>
                </a:solidFill>
                <a:latin typeface="Arial"/>
                <a:ea typeface="Arial"/>
                <a:cs typeface="Arial"/>
                <a:sym typeface="Arial"/>
              </a:rPr>
              <a:t> VARIABLES </a:t>
            </a:r>
            <a:r>
              <a:rPr lang="en-US" sz="1600" dirty="0">
                <a:latin typeface="Arial"/>
                <a:ea typeface="Arial"/>
                <a:cs typeface="Arial"/>
                <a:sym typeface="Arial"/>
              </a:rPr>
              <a:t>and their changing values. </a:t>
            </a:r>
          </a:p>
          <a:p>
            <a:pPr marL="0" marR="0" lvl="0" indent="0" algn="l" rtl="0">
              <a:lnSpc>
                <a:spcPct val="100000"/>
              </a:lnSpc>
              <a:spcBef>
                <a:spcPts val="0"/>
              </a:spcBef>
              <a:spcAft>
                <a:spcPts val="0"/>
              </a:spcAft>
              <a:buClr>
                <a:srgbClr val="000000"/>
              </a:buClr>
              <a:buSzPts val="2000"/>
              <a:buFont typeface="Arial"/>
              <a:buNone/>
            </a:pPr>
            <a:endParaRPr lang="en-US" sz="16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600" dirty="0">
                <a:solidFill>
                  <a:srgbClr val="000000"/>
                </a:solidFill>
                <a:latin typeface="Arial"/>
                <a:ea typeface="Arial"/>
                <a:cs typeface="Arial"/>
                <a:sym typeface="Arial"/>
              </a:rPr>
              <a:t>The user …</a:t>
            </a:r>
          </a:p>
          <a:p>
            <a:pPr marL="0" marR="0" lvl="0" indent="0" algn="l" rtl="0">
              <a:lnSpc>
                <a:spcPct val="100000"/>
              </a:lnSpc>
              <a:spcBef>
                <a:spcPts val="0"/>
              </a:spcBef>
              <a:spcAft>
                <a:spcPts val="0"/>
              </a:spcAft>
              <a:buClr>
                <a:srgbClr val="000000"/>
              </a:buClr>
              <a:buSzPts val="2000"/>
              <a:buFont typeface="Arial"/>
              <a:buNone/>
            </a:pPr>
            <a:r>
              <a:rPr lang="en-US" sz="1600" i="0" u="none" strike="noStrike" cap="none" dirty="0">
                <a:solidFill>
                  <a:srgbClr val="000000"/>
                </a:solidFill>
                <a:latin typeface="Arial"/>
                <a:ea typeface="Arial"/>
                <a:cs typeface="Arial"/>
                <a:sym typeface="Arial"/>
              </a:rPr>
              <a:t>First </a:t>
            </a:r>
            <a:r>
              <a:rPr lang="en-US" sz="1600" b="1" i="0" u="none" strike="noStrike" cap="none" dirty="0">
                <a:solidFill>
                  <a:srgbClr val="000000"/>
                </a:solidFill>
                <a:latin typeface="Arial"/>
                <a:ea typeface="Arial"/>
                <a:cs typeface="Arial"/>
                <a:sym typeface="Arial"/>
              </a:rPr>
              <a:t>PRED</a:t>
            </a:r>
            <a:r>
              <a:rPr lang="en-US" sz="1600" b="1" dirty="0">
                <a:solidFill>
                  <a:srgbClr val="000000"/>
                </a:solidFill>
                <a:latin typeface="Arial"/>
                <a:ea typeface="Arial"/>
                <a:cs typeface="Arial"/>
                <a:sym typeface="Arial"/>
              </a:rPr>
              <a:t>ICTS</a:t>
            </a:r>
          </a:p>
          <a:p>
            <a:pPr marL="0" marR="0" lvl="0" indent="0" algn="l" rtl="0">
              <a:lnSpc>
                <a:spcPct val="100000"/>
              </a:lnSpc>
              <a:spcBef>
                <a:spcPts val="0"/>
              </a:spcBef>
              <a:spcAft>
                <a:spcPts val="0"/>
              </a:spcAft>
              <a:buClr>
                <a:srgbClr val="000000"/>
              </a:buClr>
              <a:buSzPts val="2000"/>
              <a:buFont typeface="Arial"/>
              <a:buNone/>
            </a:pPr>
            <a:r>
              <a:rPr lang="en-US" sz="1600" i="0" u="none" strike="noStrike" cap="none" dirty="0">
                <a:solidFill>
                  <a:srgbClr val="000000"/>
                </a:solidFill>
                <a:latin typeface="Arial"/>
                <a:ea typeface="Arial"/>
                <a:cs typeface="Arial"/>
                <a:sym typeface="Arial"/>
              </a:rPr>
              <a:t>Then </a:t>
            </a:r>
            <a:r>
              <a:rPr lang="en-US" sz="1600" b="1" i="0" u="none" strike="noStrike" cap="none" dirty="0">
                <a:solidFill>
                  <a:srgbClr val="000000"/>
                </a:solidFill>
                <a:latin typeface="Arial"/>
                <a:ea typeface="Arial"/>
                <a:cs typeface="Arial"/>
                <a:sym typeface="Arial"/>
              </a:rPr>
              <a:t>TESTS</a:t>
            </a:r>
          </a:p>
          <a:p>
            <a:pPr marL="0" marR="0" lvl="0" indent="0" algn="l" rtl="0">
              <a:lnSpc>
                <a:spcPct val="100000"/>
              </a:lnSpc>
              <a:spcBef>
                <a:spcPts val="0"/>
              </a:spcBef>
              <a:spcAft>
                <a:spcPts val="0"/>
              </a:spcAft>
              <a:buClr>
                <a:srgbClr val="000000"/>
              </a:buClr>
              <a:buSzPts val="2000"/>
              <a:buFont typeface="Arial"/>
              <a:buNone/>
            </a:pPr>
            <a:r>
              <a:rPr lang="en-US" sz="1600" dirty="0">
                <a:solidFill>
                  <a:srgbClr val="000000"/>
                </a:solidFill>
                <a:latin typeface="Arial"/>
                <a:ea typeface="Arial"/>
                <a:cs typeface="Arial"/>
                <a:sym typeface="Arial"/>
              </a:rPr>
              <a:t>Then </a:t>
            </a:r>
            <a:r>
              <a:rPr lang="en-US" sz="1600" b="1" dirty="0">
                <a:solidFill>
                  <a:schemeClr val="tx1"/>
                </a:solidFill>
                <a:latin typeface="Arial"/>
                <a:ea typeface="Arial"/>
                <a:cs typeface="Arial"/>
                <a:sym typeface="Arial"/>
              </a:rPr>
              <a:t>ADAPTS &amp; RETESTS</a:t>
            </a:r>
            <a:r>
              <a:rPr lang="en-US" sz="1600" dirty="0">
                <a:solidFill>
                  <a:srgbClr val="000000"/>
                </a:solidFill>
                <a:latin typeface="Arial"/>
                <a:ea typeface="Arial"/>
                <a:cs typeface="Arial"/>
                <a:sym typeface="Arial"/>
              </a:rPr>
              <a:t>.</a:t>
            </a:r>
            <a:endParaRPr sz="110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0BA51310-2877-46BF-8EFE-E39011127974}"/>
              </a:ext>
            </a:extLst>
          </p:cNvPr>
          <p:cNvPicPr>
            <a:picLocks noChangeAspect="1"/>
          </p:cNvPicPr>
          <p:nvPr/>
        </p:nvPicPr>
        <p:blipFill>
          <a:blip r:embed="rId3"/>
          <a:stretch>
            <a:fillRect/>
          </a:stretch>
        </p:blipFill>
        <p:spPr>
          <a:xfrm>
            <a:off x="11434786" y="658510"/>
            <a:ext cx="445465" cy="384399"/>
          </a:xfrm>
          <a:prstGeom prst="rect">
            <a:avLst/>
          </a:prstGeom>
        </p:spPr>
      </p:pic>
      <p:sp>
        <p:nvSpPr>
          <p:cNvPr id="6" name="Frame 5">
            <a:extLst>
              <a:ext uri="{FF2B5EF4-FFF2-40B4-BE49-F238E27FC236}">
                <a16:creationId xmlns:a16="http://schemas.microsoft.com/office/drawing/2014/main" id="{736C86AB-961D-417F-8B64-237DB1E00563}"/>
              </a:ext>
            </a:extLst>
          </p:cNvPr>
          <p:cNvSpPr/>
          <p:nvPr/>
        </p:nvSpPr>
        <p:spPr>
          <a:xfrm>
            <a:off x="9027287" y="494648"/>
            <a:ext cx="2963838" cy="2857801"/>
          </a:xfrm>
          <a:prstGeom prst="frame">
            <a:avLst>
              <a:gd name="adj1" fmla="val 1578"/>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6D9A8323-50F9-4D05-8B97-763EA54A3C4F}"/>
              </a:ext>
            </a:extLst>
          </p:cNvPr>
          <p:cNvSpPr txBox="1"/>
          <p:nvPr/>
        </p:nvSpPr>
        <p:spPr>
          <a:xfrm>
            <a:off x="9082723" y="5132070"/>
            <a:ext cx="3039825" cy="1754326"/>
          </a:xfrm>
          <a:prstGeom prst="rect">
            <a:avLst/>
          </a:prstGeom>
          <a:noFill/>
          <a:ln>
            <a:solidFill>
              <a:schemeClr val="bg1">
                <a:lumMod val="75000"/>
              </a:schemeClr>
            </a:solidFill>
          </a:ln>
        </p:spPr>
        <p:txBody>
          <a:bodyPr wrap="square" rtlCol="0">
            <a:spAutoFit/>
          </a:bodyPr>
          <a:lstStyle/>
          <a:p>
            <a:r>
              <a:rPr lang="en-US" sz="1800" dirty="0"/>
              <a:t>After running KaiBot with the above, change the 1-card in the 2</a:t>
            </a:r>
            <a:r>
              <a:rPr lang="en-US" sz="1800" baseline="30000" dirty="0"/>
              <a:t>nd</a:t>
            </a:r>
            <a:r>
              <a:rPr lang="en-US" sz="1800" dirty="0"/>
              <a:t> last row to a 4-card.</a:t>
            </a:r>
          </a:p>
          <a:p>
            <a:endParaRPr lang="en-US" sz="1800" dirty="0"/>
          </a:p>
          <a:p>
            <a:r>
              <a:rPr lang="en-US" sz="1800" dirty="0"/>
              <a:t>Predict .. Run It .. Explain It.</a:t>
            </a:r>
          </a:p>
        </p:txBody>
      </p:sp>
      <p:sp>
        <p:nvSpPr>
          <p:cNvPr id="8" name="Arrow: Right 7">
            <a:extLst>
              <a:ext uri="{FF2B5EF4-FFF2-40B4-BE49-F238E27FC236}">
                <a16:creationId xmlns:a16="http://schemas.microsoft.com/office/drawing/2014/main" id="{7A66E06D-FD28-4D46-BCD7-0FF4FBD97B40}"/>
              </a:ext>
            </a:extLst>
          </p:cNvPr>
          <p:cNvSpPr/>
          <p:nvPr/>
        </p:nvSpPr>
        <p:spPr>
          <a:xfrm rot="12140213">
            <a:off x="8281784" y="5993092"/>
            <a:ext cx="689494" cy="230931"/>
          </a:xfrm>
          <a:prstGeom prst="rightArrow">
            <a:avLst>
              <a:gd name="adj1" fmla="val 50139"/>
              <a:gd name="adj2" fmla="val 7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CAF18A2-56B1-84E3-2217-17AEF1FF1448}"/>
              </a:ext>
            </a:extLst>
          </p:cNvPr>
          <p:cNvPicPr>
            <a:picLocks noChangeAspect="1"/>
          </p:cNvPicPr>
          <p:nvPr/>
        </p:nvPicPr>
        <p:blipFill>
          <a:blip r:embed="rId4"/>
          <a:stretch>
            <a:fillRect/>
          </a:stretch>
        </p:blipFill>
        <p:spPr>
          <a:xfrm>
            <a:off x="2125685" y="696993"/>
            <a:ext cx="6797629" cy="54640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3"/>
          <p:cNvSpPr txBox="1"/>
          <p:nvPr/>
        </p:nvSpPr>
        <p:spPr>
          <a:xfrm>
            <a:off x="544824" y="494648"/>
            <a:ext cx="2893213"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Arial"/>
                <a:ea typeface="Arial"/>
                <a:cs typeface="Arial"/>
                <a:sym typeface="Arial"/>
              </a:rPr>
              <a:t>UNIT 5</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accent1"/>
                </a:solidFill>
                <a:latin typeface="Calibri"/>
                <a:ea typeface="Calibri"/>
                <a:cs typeface="Calibri"/>
                <a:sym typeface="Calibri"/>
              </a:rPr>
              <a:t>SCREEN-FREE CODING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Variables &amp; Conditionals</a:t>
            </a:r>
            <a:endParaRPr dirty="0"/>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p:txBody>
      </p:sp>
      <p:pic>
        <p:nvPicPr>
          <p:cNvPr id="483" name="Google Shape;483;p23"/>
          <p:cNvPicPr preferRelativeResize="0"/>
          <p:nvPr/>
        </p:nvPicPr>
        <p:blipFill rotWithShape="1">
          <a:blip r:embed="rId3">
            <a:alphaModFix/>
          </a:blip>
          <a:srcRect/>
          <a:stretch/>
        </p:blipFill>
        <p:spPr>
          <a:xfrm>
            <a:off x="3957984" y="0"/>
            <a:ext cx="6524367" cy="6858000"/>
          </a:xfrm>
          <a:prstGeom prst="rect">
            <a:avLst/>
          </a:prstGeom>
          <a:noFill/>
          <a:ln>
            <a:noFill/>
          </a:ln>
        </p:spPr>
      </p:pic>
      <p:pic>
        <p:nvPicPr>
          <p:cNvPr id="484" name="Google Shape;484;p23"/>
          <p:cNvPicPr preferRelativeResize="0"/>
          <p:nvPr/>
        </p:nvPicPr>
        <p:blipFill rotWithShape="1">
          <a:blip r:embed="rId4">
            <a:alphaModFix/>
          </a:blip>
          <a:srcRect/>
          <a:stretch/>
        </p:blipFill>
        <p:spPr>
          <a:xfrm>
            <a:off x="3919052" y="976426"/>
            <a:ext cx="3233171" cy="5796000"/>
          </a:xfrm>
          <a:prstGeom prst="rect">
            <a:avLst/>
          </a:prstGeom>
          <a:noFill/>
          <a:ln>
            <a:noFill/>
          </a:ln>
        </p:spPr>
      </p:pic>
      <p:pic>
        <p:nvPicPr>
          <p:cNvPr id="485" name="Google Shape;485;p23"/>
          <p:cNvPicPr preferRelativeResize="0"/>
          <p:nvPr/>
        </p:nvPicPr>
        <p:blipFill rotWithShape="1">
          <a:blip r:embed="rId5">
            <a:alphaModFix/>
          </a:blip>
          <a:srcRect/>
          <a:stretch/>
        </p:blipFill>
        <p:spPr>
          <a:xfrm>
            <a:off x="7220168" y="2959667"/>
            <a:ext cx="710513" cy="828000"/>
          </a:xfrm>
          <a:prstGeom prst="rect">
            <a:avLst/>
          </a:prstGeom>
          <a:noFill/>
          <a:ln>
            <a:noFill/>
          </a:ln>
        </p:spPr>
      </p:pic>
      <p:sp>
        <p:nvSpPr>
          <p:cNvPr id="2" name="Google Shape;204;p12">
            <a:extLst>
              <a:ext uri="{FF2B5EF4-FFF2-40B4-BE49-F238E27FC236}">
                <a16:creationId xmlns:a16="http://schemas.microsoft.com/office/drawing/2014/main" id="{58E0E94E-68DB-05B2-F3E6-AD8EEBF4DB5D}"/>
              </a:ext>
            </a:extLst>
          </p:cNvPr>
          <p:cNvSpPr txBox="1">
            <a:spLocks noGrp="1"/>
          </p:cNvSpPr>
          <p:nvPr>
            <p:ph type="body" idx="1"/>
          </p:nvPr>
        </p:nvSpPr>
        <p:spPr>
          <a:xfrm>
            <a:off x="469545" y="1936409"/>
            <a:ext cx="3043769"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Similar to Activity Book</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5,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65</a:t>
            </a:r>
            <a:endParaRPr lang="en-US"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to understand VARIABLES </a:t>
            </a:r>
            <a:r>
              <a:rPr lang="en-US" sz="1600" dirty="0">
                <a:latin typeface="Arial"/>
                <a:ea typeface="Arial"/>
                <a:cs typeface="Arial"/>
                <a:sym typeface="Arial"/>
              </a:rPr>
              <a:t>and their value and use within LOOPS.</a:t>
            </a:r>
          </a:p>
          <a:p>
            <a:pPr marL="0" marR="0" lvl="0" indent="0" algn="l" rtl="0">
              <a:lnSpc>
                <a:spcPct val="100000"/>
              </a:lnSpc>
              <a:spcBef>
                <a:spcPts val="0"/>
              </a:spcBef>
              <a:spcAft>
                <a:spcPts val="0"/>
              </a:spcAft>
              <a:buClr>
                <a:srgbClr val="000000"/>
              </a:buClr>
              <a:buSzPts val="2000"/>
              <a:buFont typeface="Arial"/>
              <a:buNone/>
            </a:pPr>
            <a:endParaRPr lang="en-US" sz="16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600" dirty="0">
                <a:solidFill>
                  <a:srgbClr val="000000"/>
                </a:solidFill>
                <a:latin typeface="Arial"/>
                <a:ea typeface="Arial"/>
                <a:cs typeface="Arial"/>
                <a:sym typeface="Arial"/>
              </a:rPr>
              <a:t>The user …</a:t>
            </a:r>
          </a:p>
          <a:p>
            <a:pPr marL="0" marR="0" lvl="0" indent="0" algn="l" rtl="0">
              <a:lnSpc>
                <a:spcPct val="100000"/>
              </a:lnSpc>
              <a:spcBef>
                <a:spcPts val="0"/>
              </a:spcBef>
              <a:spcAft>
                <a:spcPts val="0"/>
              </a:spcAft>
              <a:buClr>
                <a:srgbClr val="000000"/>
              </a:buClr>
              <a:buSzPts val="2000"/>
              <a:buFont typeface="Arial"/>
              <a:buNone/>
            </a:pPr>
            <a:r>
              <a:rPr lang="en-US" sz="1600" i="0" u="none" strike="noStrike" cap="none" dirty="0">
                <a:solidFill>
                  <a:srgbClr val="000000"/>
                </a:solidFill>
                <a:latin typeface="Arial"/>
                <a:ea typeface="Arial"/>
                <a:cs typeface="Arial"/>
                <a:sym typeface="Arial"/>
              </a:rPr>
              <a:t>First </a:t>
            </a:r>
            <a:r>
              <a:rPr lang="en-US" sz="1600" b="1" i="0" u="none" strike="noStrike" cap="none" dirty="0">
                <a:solidFill>
                  <a:srgbClr val="000000"/>
                </a:solidFill>
                <a:latin typeface="Arial"/>
                <a:ea typeface="Arial"/>
                <a:cs typeface="Arial"/>
                <a:sym typeface="Arial"/>
              </a:rPr>
              <a:t>PRED</a:t>
            </a:r>
            <a:r>
              <a:rPr lang="en-US" sz="1600" b="1" dirty="0">
                <a:solidFill>
                  <a:srgbClr val="000000"/>
                </a:solidFill>
                <a:latin typeface="Arial"/>
                <a:ea typeface="Arial"/>
                <a:cs typeface="Arial"/>
                <a:sym typeface="Arial"/>
              </a:rPr>
              <a:t>ICTS</a:t>
            </a:r>
          </a:p>
          <a:p>
            <a:pPr marL="0" marR="0" lvl="0" indent="0" algn="l" rtl="0">
              <a:lnSpc>
                <a:spcPct val="100000"/>
              </a:lnSpc>
              <a:spcBef>
                <a:spcPts val="0"/>
              </a:spcBef>
              <a:spcAft>
                <a:spcPts val="0"/>
              </a:spcAft>
              <a:buClr>
                <a:srgbClr val="000000"/>
              </a:buClr>
              <a:buSzPts val="2000"/>
              <a:buFont typeface="Arial"/>
              <a:buNone/>
            </a:pPr>
            <a:r>
              <a:rPr lang="en-US" sz="1600" i="0" u="none" strike="noStrike" cap="none" dirty="0">
                <a:solidFill>
                  <a:srgbClr val="000000"/>
                </a:solidFill>
                <a:latin typeface="Arial"/>
                <a:ea typeface="Arial"/>
                <a:cs typeface="Arial"/>
                <a:sym typeface="Arial"/>
              </a:rPr>
              <a:t>Then </a:t>
            </a:r>
            <a:r>
              <a:rPr lang="en-US" sz="1600" b="1" i="0" u="none" strike="noStrike" cap="none" dirty="0">
                <a:solidFill>
                  <a:srgbClr val="000000"/>
                </a:solidFill>
                <a:latin typeface="Arial"/>
                <a:ea typeface="Arial"/>
                <a:cs typeface="Arial"/>
                <a:sym typeface="Arial"/>
              </a:rPr>
              <a:t>TESTS</a:t>
            </a:r>
          </a:p>
          <a:p>
            <a:pPr marL="0" marR="0" lvl="0" indent="0" algn="l" rtl="0">
              <a:lnSpc>
                <a:spcPct val="100000"/>
              </a:lnSpc>
              <a:spcBef>
                <a:spcPts val="0"/>
              </a:spcBef>
              <a:spcAft>
                <a:spcPts val="0"/>
              </a:spcAft>
              <a:buClr>
                <a:srgbClr val="000000"/>
              </a:buClr>
              <a:buSzPts val="2000"/>
              <a:buFont typeface="Arial"/>
              <a:buNone/>
            </a:pPr>
            <a:r>
              <a:rPr lang="en-US" sz="1600" dirty="0">
                <a:solidFill>
                  <a:srgbClr val="000000"/>
                </a:solidFill>
                <a:latin typeface="Arial"/>
                <a:ea typeface="Arial"/>
                <a:cs typeface="Arial"/>
                <a:sym typeface="Arial"/>
              </a:rPr>
              <a:t>Then </a:t>
            </a:r>
            <a:r>
              <a:rPr lang="en-US" sz="1600" b="1" dirty="0">
                <a:solidFill>
                  <a:schemeClr val="tx1"/>
                </a:solidFill>
                <a:latin typeface="Arial"/>
                <a:ea typeface="Arial"/>
                <a:cs typeface="Arial"/>
                <a:sym typeface="Arial"/>
              </a:rPr>
              <a:t>ADAPTS &amp; RETESTS</a:t>
            </a:r>
            <a:r>
              <a:rPr lang="en-US" sz="1600" dirty="0">
                <a:solidFill>
                  <a:srgbClr val="000000"/>
                </a:solidFill>
                <a:latin typeface="Arial"/>
                <a:ea typeface="Arial"/>
                <a:cs typeface="Arial"/>
                <a:sym typeface="Arial"/>
              </a:rPr>
              <a:t>.</a:t>
            </a:r>
            <a:endParaRPr sz="110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DC3EA998-DCDA-40C8-BEA4-FC736095AC62}"/>
              </a:ext>
            </a:extLst>
          </p:cNvPr>
          <p:cNvPicPr>
            <a:picLocks noChangeAspect="1"/>
          </p:cNvPicPr>
          <p:nvPr/>
        </p:nvPicPr>
        <p:blipFill>
          <a:blip r:embed="rId6"/>
          <a:stretch>
            <a:fillRect/>
          </a:stretch>
        </p:blipFill>
        <p:spPr>
          <a:xfrm>
            <a:off x="2917259" y="1992392"/>
            <a:ext cx="445465" cy="384399"/>
          </a:xfrm>
          <a:prstGeom prst="rect">
            <a:avLst/>
          </a:prstGeom>
        </p:spPr>
      </p:pic>
      <p:sp>
        <p:nvSpPr>
          <p:cNvPr id="8" name="Frame 7">
            <a:extLst>
              <a:ext uri="{FF2B5EF4-FFF2-40B4-BE49-F238E27FC236}">
                <a16:creationId xmlns:a16="http://schemas.microsoft.com/office/drawing/2014/main" id="{CC875DAB-4167-4495-99D7-57840F2135DD}"/>
              </a:ext>
            </a:extLst>
          </p:cNvPr>
          <p:cNvSpPr/>
          <p:nvPr/>
        </p:nvSpPr>
        <p:spPr>
          <a:xfrm>
            <a:off x="424429" y="1787269"/>
            <a:ext cx="3088886" cy="328346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77"/>
          <p:cNvPicPr preferRelativeResize="0"/>
          <p:nvPr/>
        </p:nvPicPr>
        <p:blipFill rotWithShape="1">
          <a:blip r:embed="rId3">
            <a:alphaModFix/>
          </a:blip>
          <a:srcRect/>
          <a:stretch/>
        </p:blipFill>
        <p:spPr>
          <a:xfrm>
            <a:off x="4037928" y="-27000"/>
            <a:ext cx="5714511" cy="6912000"/>
          </a:xfrm>
          <a:prstGeom prst="rect">
            <a:avLst/>
          </a:prstGeom>
          <a:noFill/>
          <a:ln>
            <a:noFill/>
          </a:ln>
        </p:spPr>
      </p:pic>
      <p:sp>
        <p:nvSpPr>
          <p:cNvPr id="2" name="Google Shape;204;p12">
            <a:extLst>
              <a:ext uri="{FF2B5EF4-FFF2-40B4-BE49-F238E27FC236}">
                <a16:creationId xmlns:a16="http://schemas.microsoft.com/office/drawing/2014/main" id="{52B1AD3A-7CE0-4E6C-4F4C-A0416039856B}"/>
              </a:ext>
            </a:extLst>
          </p:cNvPr>
          <p:cNvSpPr txBox="1">
            <a:spLocks noGrp="1"/>
          </p:cNvSpPr>
          <p:nvPr>
            <p:ph type="body" idx="1"/>
          </p:nvPr>
        </p:nvSpPr>
        <p:spPr>
          <a:xfrm>
            <a:off x="363115" y="1112314"/>
            <a:ext cx="3137068" cy="21851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5,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70</a:t>
            </a:r>
            <a:endParaRPr lang="en-US"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to introduce the 4 commands within </a:t>
            </a:r>
            <a:r>
              <a:rPr lang="en-US" sz="1600" b="1" i="0" u="none" strike="noStrike" cap="none" dirty="0">
                <a:solidFill>
                  <a:schemeClr val="dk1"/>
                </a:solidFill>
                <a:latin typeface="Arial"/>
                <a:ea typeface="Arial"/>
                <a:cs typeface="Arial"/>
                <a:sym typeface="Arial"/>
              </a:rPr>
              <a:t>CONDITIONALS</a:t>
            </a:r>
            <a:r>
              <a:rPr lang="en-US" sz="1600" i="0" u="none" strike="noStrike" cap="none" dirty="0">
                <a:solidFill>
                  <a:schemeClr val="dk1"/>
                </a:solidFill>
                <a:latin typeface="Arial"/>
                <a:ea typeface="Arial"/>
                <a:cs typeface="Arial"/>
                <a:sym typeface="Arial"/>
              </a:rPr>
              <a:t>.</a:t>
            </a:r>
            <a:endParaRPr lang="en-US" sz="16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20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2000"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2090D351-7AF0-48B1-82DD-F79007291432}"/>
              </a:ext>
            </a:extLst>
          </p:cNvPr>
          <p:cNvPicPr>
            <a:picLocks noChangeAspect="1"/>
          </p:cNvPicPr>
          <p:nvPr/>
        </p:nvPicPr>
        <p:blipFill>
          <a:blip r:embed="rId4"/>
          <a:stretch>
            <a:fillRect/>
          </a:stretch>
        </p:blipFill>
        <p:spPr>
          <a:xfrm>
            <a:off x="2910694" y="1112314"/>
            <a:ext cx="445465" cy="384399"/>
          </a:xfrm>
          <a:prstGeom prst="rect">
            <a:avLst/>
          </a:prstGeom>
        </p:spPr>
      </p:pic>
      <p:sp>
        <p:nvSpPr>
          <p:cNvPr id="5" name="Frame 4">
            <a:extLst>
              <a:ext uri="{FF2B5EF4-FFF2-40B4-BE49-F238E27FC236}">
                <a16:creationId xmlns:a16="http://schemas.microsoft.com/office/drawing/2014/main" id="{C661D271-A7BF-4451-8E71-CAE06BF31653}"/>
              </a:ext>
            </a:extLst>
          </p:cNvPr>
          <p:cNvSpPr/>
          <p:nvPr/>
        </p:nvSpPr>
        <p:spPr>
          <a:xfrm>
            <a:off x="241132" y="894357"/>
            <a:ext cx="3416468" cy="1904827"/>
          </a:xfrm>
          <a:prstGeom prst="frame">
            <a:avLst>
              <a:gd name="adj1" fmla="val 3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endParaRPr/>
          </a:p>
        </p:txBody>
      </p:sp>
      <p:pic>
        <p:nvPicPr>
          <p:cNvPr id="498" name="Google Shape;498;p24"/>
          <p:cNvPicPr preferRelativeResize="0"/>
          <p:nvPr/>
        </p:nvPicPr>
        <p:blipFill rotWithShape="1">
          <a:blip r:embed="rId3">
            <a:alphaModFix/>
          </a:blip>
          <a:srcRect/>
          <a:stretch/>
        </p:blipFill>
        <p:spPr>
          <a:xfrm>
            <a:off x="2232331" y="2741515"/>
            <a:ext cx="561975" cy="857250"/>
          </a:xfrm>
          <a:prstGeom prst="rect">
            <a:avLst/>
          </a:prstGeom>
          <a:noFill/>
          <a:ln>
            <a:noFill/>
          </a:ln>
        </p:spPr>
      </p:pic>
      <p:pic>
        <p:nvPicPr>
          <p:cNvPr id="502" name="Google Shape;502;p24"/>
          <p:cNvPicPr preferRelativeResize="0"/>
          <p:nvPr/>
        </p:nvPicPr>
        <p:blipFill rotWithShape="1">
          <a:blip r:embed="rId4">
            <a:alphaModFix/>
          </a:blip>
          <a:srcRect/>
          <a:stretch/>
        </p:blipFill>
        <p:spPr>
          <a:xfrm>
            <a:off x="1089498" y="5802425"/>
            <a:ext cx="36000" cy="36000"/>
          </a:xfrm>
          <a:prstGeom prst="rect">
            <a:avLst/>
          </a:prstGeom>
          <a:noFill/>
          <a:ln>
            <a:noFill/>
          </a:ln>
        </p:spPr>
      </p:pic>
      <p:pic>
        <p:nvPicPr>
          <p:cNvPr id="503" name="Google Shape;503;p24"/>
          <p:cNvPicPr preferRelativeResize="0"/>
          <p:nvPr/>
        </p:nvPicPr>
        <p:blipFill rotWithShape="1">
          <a:blip r:embed="rId5">
            <a:alphaModFix/>
          </a:blip>
          <a:srcRect/>
          <a:stretch/>
        </p:blipFill>
        <p:spPr>
          <a:xfrm>
            <a:off x="3281132" y="0"/>
            <a:ext cx="8910868" cy="6858000"/>
          </a:xfrm>
          <a:prstGeom prst="rect">
            <a:avLst/>
          </a:prstGeom>
          <a:noFill/>
          <a:ln>
            <a:noFill/>
          </a:ln>
        </p:spPr>
      </p:pic>
      <p:sp>
        <p:nvSpPr>
          <p:cNvPr id="2" name="Google Shape;204;p12">
            <a:extLst>
              <a:ext uri="{FF2B5EF4-FFF2-40B4-BE49-F238E27FC236}">
                <a16:creationId xmlns:a16="http://schemas.microsoft.com/office/drawing/2014/main" id="{E5DD4FB5-6112-E8DF-3967-5903D138046E}"/>
              </a:ext>
            </a:extLst>
          </p:cNvPr>
          <p:cNvSpPr txBox="1">
            <a:spLocks noGrp="1"/>
          </p:cNvSpPr>
          <p:nvPr>
            <p:ph type="body" idx="1"/>
          </p:nvPr>
        </p:nvSpPr>
        <p:spPr>
          <a:xfrm>
            <a:off x="441219" y="709498"/>
            <a:ext cx="2517564"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1" dirty="0">
                <a:latin typeface="Arial"/>
                <a:ea typeface="Arial"/>
                <a:cs typeface="Arial"/>
                <a:sym typeface="Arial"/>
              </a:rPr>
              <a:t>Similar to </a:t>
            </a:r>
            <a:r>
              <a:rPr lang="en-US" sz="1800" b="1" i="0" u="none" strike="noStrike" cap="none" dirty="0">
                <a:solidFill>
                  <a:schemeClr val="dk1"/>
                </a:solidFill>
                <a:latin typeface="Arial"/>
                <a:ea typeface="Arial"/>
                <a:cs typeface="Arial"/>
                <a:sym typeface="Arial"/>
              </a:rPr>
              <a:t>Activity Book </a:t>
            </a:r>
            <a:r>
              <a:rPr lang="en-US" sz="1800" b="1" dirty="0">
                <a:solidFill>
                  <a:schemeClr val="dk1"/>
                </a:solidFill>
              </a:rPr>
              <a:t>UNIT</a:t>
            </a:r>
            <a:r>
              <a:rPr lang="en-US" sz="1800" b="1" i="0" u="none" strike="noStrike" cap="none" dirty="0">
                <a:solidFill>
                  <a:schemeClr val="dk1"/>
                </a:solidFill>
                <a:latin typeface="Arial"/>
                <a:ea typeface="Arial"/>
                <a:cs typeface="Arial"/>
                <a:sym typeface="Arial"/>
              </a:rPr>
              <a:t> 5, </a:t>
            </a:r>
            <a:r>
              <a:rPr lang="en-US" sz="1800" b="1" dirty="0">
                <a:solidFill>
                  <a:schemeClr val="dk1"/>
                </a:solidFill>
              </a:rPr>
              <a:t>Page</a:t>
            </a:r>
            <a:r>
              <a:rPr lang="en-US" sz="1800" b="1" i="0" u="none" strike="noStrike" cap="none" dirty="0">
                <a:solidFill>
                  <a:schemeClr val="dk1"/>
                </a:solidFill>
                <a:latin typeface="Arial"/>
                <a:ea typeface="Arial"/>
                <a:cs typeface="Arial"/>
                <a:sym typeface="Arial"/>
              </a:rPr>
              <a:t> 71</a:t>
            </a:r>
          </a:p>
          <a:p>
            <a:pPr marL="0" marR="0" lvl="0" indent="0" algn="l" rtl="0">
              <a:lnSpc>
                <a:spcPct val="100000"/>
              </a:lnSpc>
              <a:spcBef>
                <a:spcPts val="0"/>
              </a:spcBef>
              <a:spcAft>
                <a:spcPts val="0"/>
              </a:spcAft>
              <a:buClr>
                <a:srgbClr val="000000"/>
              </a:buClr>
              <a:buSzPts val="2000"/>
              <a:buFont typeface="Arial"/>
              <a:buNone/>
            </a:pPr>
            <a:endParaRPr lang="en-US" sz="18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800" b="1" i="0" u="none" strike="noStrike" cap="none" dirty="0">
                <a:solidFill>
                  <a:schemeClr val="dk1"/>
                </a:solidFill>
                <a:latin typeface="Arial"/>
                <a:ea typeface="Arial"/>
                <a:cs typeface="Arial"/>
                <a:sym typeface="Arial"/>
              </a:rPr>
              <a:t>The INTENT </a:t>
            </a:r>
            <a:r>
              <a:rPr lang="en-US" sz="1800" i="0" u="none" strike="noStrike" cap="none" dirty="0">
                <a:solidFill>
                  <a:schemeClr val="dk1"/>
                </a:solidFill>
                <a:latin typeface="Arial"/>
                <a:ea typeface="Arial"/>
                <a:cs typeface="Arial"/>
                <a:sym typeface="Arial"/>
              </a:rPr>
              <a:t>here is to TEST various situations with KaiBot and then </a:t>
            </a:r>
          </a:p>
          <a:p>
            <a:pPr marL="0" marR="0" lvl="0" indent="0" algn="l" rtl="0">
              <a:lnSpc>
                <a:spcPct val="100000"/>
              </a:lnSpc>
              <a:spcBef>
                <a:spcPts val="0"/>
              </a:spcBef>
              <a:spcAft>
                <a:spcPts val="0"/>
              </a:spcAft>
              <a:buClr>
                <a:srgbClr val="000000"/>
              </a:buClr>
              <a:buSzPts val="2000"/>
              <a:buFont typeface="Arial"/>
              <a:buNone/>
            </a:pPr>
            <a:r>
              <a:rPr lang="en-US" sz="1800" i="0" u="none" strike="noStrike" cap="none" dirty="0">
                <a:solidFill>
                  <a:schemeClr val="dk1"/>
                </a:solidFill>
                <a:latin typeface="Arial"/>
                <a:ea typeface="Arial"/>
                <a:cs typeface="Arial"/>
                <a:sym typeface="Arial"/>
              </a:rPr>
              <a:t>DISCUSS</a:t>
            </a:r>
          </a:p>
          <a:p>
            <a:pPr marL="0" marR="0" lvl="0" indent="0" algn="l" rtl="0">
              <a:lnSpc>
                <a:spcPct val="100000"/>
              </a:lnSpc>
              <a:spcBef>
                <a:spcPts val="0"/>
              </a:spcBef>
              <a:spcAft>
                <a:spcPts val="0"/>
              </a:spcAft>
              <a:buClr>
                <a:srgbClr val="000000"/>
              </a:buClr>
              <a:buSzPts val="2000"/>
              <a:buFont typeface="Arial"/>
              <a:buNone/>
            </a:pPr>
            <a:r>
              <a:rPr lang="en-US" sz="1800" dirty="0">
                <a:latin typeface="Arial"/>
                <a:ea typeface="Arial"/>
                <a:cs typeface="Arial"/>
                <a:sym typeface="Arial"/>
              </a:rPr>
              <a:t>what happens if:</a:t>
            </a:r>
          </a:p>
          <a:p>
            <a:pPr marL="0" marR="0" lvl="0" indent="0" algn="l" rtl="0">
              <a:lnSpc>
                <a:spcPct val="100000"/>
              </a:lnSpc>
              <a:spcBef>
                <a:spcPts val="0"/>
              </a:spcBef>
              <a:spcAft>
                <a:spcPts val="0"/>
              </a:spcAft>
              <a:buClr>
                <a:srgbClr val="000000"/>
              </a:buClr>
              <a:buSzPts val="2000"/>
              <a:buFont typeface="Arial"/>
              <a:buNone/>
            </a:pPr>
            <a:endParaRPr lang="en-US" sz="18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800" dirty="0">
              <a:latin typeface="Arial"/>
              <a:ea typeface="Arial"/>
              <a:cs typeface="Arial"/>
              <a:sym typeface="Arial"/>
            </a:endParaRPr>
          </a:p>
          <a:p>
            <a:pPr marR="0" lvl="0" indent="-457200" algn="l" rtl="0">
              <a:lnSpc>
                <a:spcPct val="100000"/>
              </a:lnSpc>
              <a:spcBef>
                <a:spcPts val="0"/>
              </a:spcBef>
              <a:spcAft>
                <a:spcPts val="0"/>
              </a:spcAft>
              <a:buClr>
                <a:srgbClr val="000000"/>
              </a:buClr>
              <a:buSzPts val="2000"/>
              <a:buFont typeface="Arial"/>
              <a:buAutoNum type="arabicPeriod"/>
            </a:pPr>
            <a:r>
              <a:rPr lang="en-US" sz="1800" b="1" dirty="0">
                <a:latin typeface="Arial"/>
                <a:ea typeface="Arial"/>
                <a:cs typeface="Arial"/>
                <a:sym typeface="Arial"/>
              </a:rPr>
              <a:t>ELSE</a:t>
            </a:r>
            <a:r>
              <a:rPr lang="en-US" sz="1800" dirty="0">
                <a:latin typeface="Arial"/>
                <a:ea typeface="Arial"/>
                <a:cs typeface="Arial"/>
                <a:sym typeface="Arial"/>
              </a:rPr>
              <a:t> is missing </a:t>
            </a:r>
          </a:p>
          <a:p>
            <a:pPr marR="0" lvl="0" indent="-457200" algn="l" rtl="0">
              <a:lnSpc>
                <a:spcPct val="100000"/>
              </a:lnSpc>
              <a:spcBef>
                <a:spcPts val="0"/>
              </a:spcBef>
              <a:spcAft>
                <a:spcPts val="0"/>
              </a:spcAft>
              <a:buClr>
                <a:srgbClr val="000000"/>
              </a:buClr>
              <a:buSzPts val="2000"/>
              <a:buFont typeface="Arial"/>
              <a:buAutoNum type="arabicPeriod"/>
            </a:pPr>
            <a:r>
              <a:rPr lang="en-US" sz="1800" b="1" dirty="0">
                <a:latin typeface="Arial"/>
                <a:ea typeface="Arial"/>
                <a:cs typeface="Arial"/>
                <a:sym typeface="Arial"/>
              </a:rPr>
              <a:t>ELSE</a:t>
            </a:r>
            <a:r>
              <a:rPr lang="en-US" sz="1800" dirty="0">
                <a:latin typeface="Arial"/>
                <a:ea typeface="Arial"/>
                <a:cs typeface="Arial"/>
                <a:sym typeface="Arial"/>
              </a:rPr>
              <a:t> is added </a:t>
            </a:r>
          </a:p>
        </p:txBody>
      </p:sp>
      <p:pic>
        <p:nvPicPr>
          <p:cNvPr id="7" name="Picture 6">
            <a:extLst>
              <a:ext uri="{FF2B5EF4-FFF2-40B4-BE49-F238E27FC236}">
                <a16:creationId xmlns:a16="http://schemas.microsoft.com/office/drawing/2014/main" id="{3775D306-32CD-4886-9423-063C669C6602}"/>
              </a:ext>
            </a:extLst>
          </p:cNvPr>
          <p:cNvPicPr>
            <a:picLocks noChangeAspect="1"/>
          </p:cNvPicPr>
          <p:nvPr/>
        </p:nvPicPr>
        <p:blipFill>
          <a:blip r:embed="rId6"/>
          <a:stretch>
            <a:fillRect/>
          </a:stretch>
        </p:blipFill>
        <p:spPr>
          <a:xfrm>
            <a:off x="2576935" y="643507"/>
            <a:ext cx="445465" cy="384399"/>
          </a:xfrm>
          <a:prstGeom prst="rect">
            <a:avLst/>
          </a:prstGeom>
        </p:spPr>
      </p:pic>
      <p:sp>
        <p:nvSpPr>
          <p:cNvPr id="8" name="Frame 7">
            <a:extLst>
              <a:ext uri="{FF2B5EF4-FFF2-40B4-BE49-F238E27FC236}">
                <a16:creationId xmlns:a16="http://schemas.microsoft.com/office/drawing/2014/main" id="{FEAFBDBE-691C-46EC-8873-3777D3137354}"/>
              </a:ext>
            </a:extLst>
          </p:cNvPr>
          <p:cNvSpPr/>
          <p:nvPr/>
        </p:nvSpPr>
        <p:spPr>
          <a:xfrm>
            <a:off x="236889" y="470893"/>
            <a:ext cx="2972243" cy="4178699"/>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78"/>
          <p:cNvPicPr preferRelativeResize="0"/>
          <p:nvPr/>
        </p:nvPicPr>
        <p:blipFill rotWithShape="1">
          <a:blip r:embed="rId3">
            <a:alphaModFix/>
          </a:blip>
          <a:srcRect/>
          <a:stretch/>
        </p:blipFill>
        <p:spPr>
          <a:xfrm>
            <a:off x="3466927" y="162000"/>
            <a:ext cx="5739417" cy="6696000"/>
          </a:xfrm>
          <a:prstGeom prst="rect">
            <a:avLst/>
          </a:prstGeom>
          <a:noFill/>
          <a:ln>
            <a:noFill/>
          </a:ln>
        </p:spPr>
      </p:pic>
      <p:sp>
        <p:nvSpPr>
          <p:cNvPr id="2" name="Google Shape;204;p12">
            <a:extLst>
              <a:ext uri="{FF2B5EF4-FFF2-40B4-BE49-F238E27FC236}">
                <a16:creationId xmlns:a16="http://schemas.microsoft.com/office/drawing/2014/main" id="{B35F6661-8BB7-648D-0884-0FB266ECF195}"/>
              </a:ext>
            </a:extLst>
          </p:cNvPr>
          <p:cNvSpPr txBox="1">
            <a:spLocks noGrp="1"/>
          </p:cNvSpPr>
          <p:nvPr>
            <p:ph type="body" idx="1"/>
          </p:nvPr>
        </p:nvSpPr>
        <p:spPr>
          <a:xfrm>
            <a:off x="285638" y="1127005"/>
            <a:ext cx="2800462"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From the Activity Book</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6</a:t>
            </a:r>
            <a:r>
              <a:rPr lang="en-US" sz="1600" b="1" i="0" u="none" strike="noStrike" cap="none" dirty="0">
                <a:solidFill>
                  <a:schemeClr val="dk1"/>
                </a:solidFill>
                <a:latin typeface="Arial"/>
                <a:ea typeface="Arial"/>
                <a:cs typeface="Arial"/>
                <a:sym typeface="Arial"/>
              </a:rPr>
              <a:t>, </a:t>
            </a:r>
            <a:r>
              <a:rPr lang="en-US" sz="1600" b="1" dirty="0">
                <a:solidFill>
                  <a:schemeClr val="dk1"/>
                </a:solidFill>
              </a:rPr>
              <a:t>Page</a:t>
            </a:r>
            <a:r>
              <a:rPr lang="en-US" sz="1600" b="1" i="0" u="none" strike="noStrike" cap="none" dirty="0">
                <a:solidFill>
                  <a:schemeClr val="dk1"/>
                </a:solidFill>
                <a:latin typeface="Arial"/>
                <a:ea typeface="Arial"/>
                <a:cs typeface="Arial"/>
                <a:sym typeface="Arial"/>
              </a:rPr>
              <a:t> 75</a:t>
            </a: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to introduce  the 3 commands within </a:t>
            </a:r>
            <a:r>
              <a:rPr lang="en-US" sz="1600" b="1" dirty="0">
                <a:latin typeface="Arial"/>
                <a:ea typeface="Arial"/>
                <a:cs typeface="Arial"/>
                <a:sym typeface="Arial"/>
              </a:rPr>
              <a:t>REPEAT</a:t>
            </a:r>
            <a:r>
              <a:rPr lang="en-US" sz="1600" i="0" u="none" strike="noStrike" cap="none" dirty="0">
                <a:solidFill>
                  <a:schemeClr val="dk1"/>
                </a:solidFill>
                <a:latin typeface="Arial"/>
                <a:ea typeface="Arial"/>
                <a:cs typeface="Arial"/>
                <a:sym typeface="Arial"/>
              </a:rPr>
              <a:t>.</a:t>
            </a:r>
            <a:endParaRPr lang="en-US" sz="16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6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lang="en-US" sz="1600"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51F6DFC-09EA-4792-AF96-5175F0E3C6B1}"/>
              </a:ext>
            </a:extLst>
          </p:cNvPr>
          <p:cNvPicPr>
            <a:picLocks noChangeAspect="1"/>
          </p:cNvPicPr>
          <p:nvPr/>
        </p:nvPicPr>
        <p:blipFill>
          <a:blip r:embed="rId4"/>
          <a:stretch>
            <a:fillRect/>
          </a:stretch>
        </p:blipFill>
        <p:spPr>
          <a:xfrm>
            <a:off x="2773898" y="1264714"/>
            <a:ext cx="445465" cy="384399"/>
          </a:xfrm>
          <a:prstGeom prst="rect">
            <a:avLst/>
          </a:prstGeom>
        </p:spPr>
      </p:pic>
      <p:sp>
        <p:nvSpPr>
          <p:cNvPr id="5" name="Frame 4">
            <a:extLst>
              <a:ext uri="{FF2B5EF4-FFF2-40B4-BE49-F238E27FC236}">
                <a16:creationId xmlns:a16="http://schemas.microsoft.com/office/drawing/2014/main" id="{02AE0109-BB3C-4502-B2ED-C43C4A37F23F}"/>
              </a:ext>
            </a:extLst>
          </p:cNvPr>
          <p:cNvSpPr/>
          <p:nvPr/>
        </p:nvSpPr>
        <p:spPr>
          <a:xfrm>
            <a:off x="126832" y="894357"/>
            <a:ext cx="3225795" cy="190599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79"/>
          <p:cNvPicPr preferRelativeResize="0"/>
          <p:nvPr/>
        </p:nvPicPr>
        <p:blipFill rotWithShape="1">
          <a:blip r:embed="rId3">
            <a:alphaModFix/>
          </a:blip>
          <a:srcRect/>
          <a:stretch/>
        </p:blipFill>
        <p:spPr>
          <a:xfrm>
            <a:off x="3920361" y="0"/>
            <a:ext cx="6010367" cy="6948000"/>
          </a:xfrm>
          <a:prstGeom prst="rect">
            <a:avLst/>
          </a:prstGeom>
          <a:noFill/>
          <a:ln>
            <a:noFill/>
          </a:ln>
        </p:spPr>
      </p:pic>
      <p:pic>
        <p:nvPicPr>
          <p:cNvPr id="516" name="Google Shape;516;p79"/>
          <p:cNvPicPr preferRelativeResize="0"/>
          <p:nvPr/>
        </p:nvPicPr>
        <p:blipFill rotWithShape="1">
          <a:blip r:embed="rId4">
            <a:alphaModFix/>
          </a:blip>
          <a:srcRect/>
          <a:stretch/>
        </p:blipFill>
        <p:spPr>
          <a:xfrm>
            <a:off x="645183" y="5322171"/>
            <a:ext cx="667385" cy="987425"/>
          </a:xfrm>
          <a:prstGeom prst="rect">
            <a:avLst/>
          </a:prstGeom>
          <a:noFill/>
          <a:ln>
            <a:noFill/>
          </a:ln>
        </p:spPr>
      </p:pic>
      <p:pic>
        <p:nvPicPr>
          <p:cNvPr id="517" name="Google Shape;517;p79"/>
          <p:cNvPicPr preferRelativeResize="0"/>
          <p:nvPr/>
        </p:nvPicPr>
        <p:blipFill rotWithShape="1">
          <a:blip r:embed="rId5">
            <a:alphaModFix/>
          </a:blip>
          <a:srcRect/>
          <a:stretch/>
        </p:blipFill>
        <p:spPr>
          <a:xfrm>
            <a:off x="1633891" y="5322171"/>
            <a:ext cx="648970" cy="977900"/>
          </a:xfrm>
          <a:prstGeom prst="rect">
            <a:avLst/>
          </a:prstGeom>
          <a:noFill/>
          <a:ln>
            <a:noFill/>
          </a:ln>
        </p:spPr>
      </p:pic>
      <p:sp>
        <p:nvSpPr>
          <p:cNvPr id="5" name="Google Shape;204;p12">
            <a:extLst>
              <a:ext uri="{FF2B5EF4-FFF2-40B4-BE49-F238E27FC236}">
                <a16:creationId xmlns:a16="http://schemas.microsoft.com/office/drawing/2014/main" id="{4CAE802D-1F5B-E61B-3B73-119216A30FB6}"/>
              </a:ext>
            </a:extLst>
          </p:cNvPr>
          <p:cNvSpPr txBox="1">
            <a:spLocks/>
          </p:cNvSpPr>
          <p:nvPr/>
        </p:nvSpPr>
        <p:spPr>
          <a:xfrm>
            <a:off x="317582" y="2275223"/>
            <a:ext cx="3182601" cy="304694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rgbClr val="000000"/>
              </a:buClr>
              <a:buSzPts val="2000"/>
              <a:buFont typeface="Arial"/>
              <a:buNone/>
            </a:pPr>
            <a:r>
              <a:rPr lang="en-US" sz="1600" b="1" dirty="0">
                <a:latin typeface="Arial"/>
                <a:ea typeface="Arial"/>
                <a:cs typeface="Arial"/>
                <a:sym typeface="Arial"/>
              </a:rPr>
              <a:t>This is in Activity Book </a:t>
            </a:r>
          </a:p>
          <a:p>
            <a:pPr marL="0" indent="0">
              <a:lnSpc>
                <a:spcPct val="100000"/>
              </a:lnSpc>
              <a:spcBef>
                <a:spcPts val="0"/>
              </a:spcBef>
              <a:buClr>
                <a:srgbClr val="000000"/>
              </a:buClr>
              <a:buSzPts val="2000"/>
              <a:buFont typeface="Arial"/>
              <a:buNone/>
            </a:pPr>
            <a:r>
              <a:rPr lang="en-US" sz="1600" b="1" dirty="0"/>
              <a:t>UNIT</a:t>
            </a:r>
            <a:r>
              <a:rPr lang="en-US" sz="1600" b="1" dirty="0">
                <a:latin typeface="Arial"/>
                <a:ea typeface="Arial"/>
                <a:cs typeface="Arial"/>
                <a:sym typeface="Arial"/>
              </a:rPr>
              <a:t> 5, </a:t>
            </a:r>
            <a:r>
              <a:rPr lang="en-US" sz="1600" b="1" dirty="0"/>
              <a:t>Page</a:t>
            </a:r>
            <a:r>
              <a:rPr lang="en-US" sz="1600" b="1" dirty="0">
                <a:latin typeface="Arial"/>
                <a:ea typeface="Arial"/>
                <a:cs typeface="Arial"/>
                <a:sym typeface="Arial"/>
              </a:rPr>
              <a:t> 76</a:t>
            </a:r>
          </a:p>
          <a:p>
            <a:pPr marL="0" indent="0">
              <a:lnSpc>
                <a:spcPct val="100000"/>
              </a:lnSpc>
              <a:spcBef>
                <a:spcPts val="0"/>
              </a:spcBef>
              <a:buClr>
                <a:srgbClr val="000000"/>
              </a:buClr>
              <a:buSzPts val="2000"/>
              <a:buFont typeface="Arial"/>
              <a:buNone/>
            </a:pPr>
            <a:endParaRPr lang="en-US" sz="1600" b="1" dirty="0"/>
          </a:p>
          <a:p>
            <a:pPr marL="0" indent="0">
              <a:lnSpc>
                <a:spcPct val="100000"/>
              </a:lnSpc>
              <a:spcBef>
                <a:spcPts val="0"/>
              </a:spcBef>
              <a:buClr>
                <a:srgbClr val="000000"/>
              </a:buClr>
              <a:buSzPts val="2000"/>
              <a:buFont typeface="Arial"/>
              <a:buNone/>
            </a:pPr>
            <a:r>
              <a:rPr lang="en-US" sz="1600" b="1" dirty="0">
                <a:latin typeface="Arial"/>
                <a:ea typeface="Arial"/>
                <a:cs typeface="Arial"/>
                <a:sym typeface="Arial"/>
              </a:rPr>
              <a:t>The INTENT </a:t>
            </a:r>
            <a:r>
              <a:rPr lang="en-US" sz="1600" dirty="0">
                <a:latin typeface="Arial"/>
                <a:ea typeface="Arial"/>
                <a:cs typeface="Arial"/>
                <a:sym typeface="Arial"/>
              </a:rPr>
              <a:t>here is to TEST various situations with KaiBot and then DISCUSS what happens if the KaiBot follows the existing code.</a:t>
            </a:r>
          </a:p>
          <a:p>
            <a:pPr marL="0" indent="0">
              <a:lnSpc>
                <a:spcPct val="100000"/>
              </a:lnSpc>
              <a:spcBef>
                <a:spcPts val="0"/>
              </a:spcBef>
              <a:buClr>
                <a:srgbClr val="000000"/>
              </a:buClr>
              <a:buSzPts val="2000"/>
              <a:buNone/>
            </a:pPr>
            <a:endParaRPr lang="en-US" sz="1600" dirty="0">
              <a:latin typeface="Arial"/>
              <a:ea typeface="Arial"/>
              <a:cs typeface="Arial"/>
              <a:sym typeface="Arial"/>
            </a:endParaRPr>
          </a:p>
          <a:p>
            <a:pPr marL="0" indent="0">
              <a:lnSpc>
                <a:spcPct val="100000"/>
              </a:lnSpc>
              <a:spcBef>
                <a:spcPts val="0"/>
              </a:spcBef>
              <a:buClr>
                <a:srgbClr val="000000"/>
              </a:buClr>
              <a:buSzPts val="2000"/>
              <a:buNone/>
            </a:pPr>
            <a:r>
              <a:rPr lang="en-US" sz="1600" dirty="0">
                <a:latin typeface="Arial"/>
                <a:ea typeface="Arial"/>
                <a:cs typeface="Arial"/>
                <a:sym typeface="Arial"/>
              </a:rPr>
              <a:t>TEST &amp; DISCUSS the result if the following cards are added in cells 3 and 4 in line 4. </a:t>
            </a:r>
          </a:p>
        </p:txBody>
      </p:sp>
      <p:pic>
        <p:nvPicPr>
          <p:cNvPr id="6" name="Picture 5">
            <a:extLst>
              <a:ext uri="{FF2B5EF4-FFF2-40B4-BE49-F238E27FC236}">
                <a16:creationId xmlns:a16="http://schemas.microsoft.com/office/drawing/2014/main" id="{90843F43-6747-4D33-AA82-255057A53496}"/>
              </a:ext>
            </a:extLst>
          </p:cNvPr>
          <p:cNvPicPr>
            <a:picLocks noChangeAspect="1"/>
          </p:cNvPicPr>
          <p:nvPr/>
        </p:nvPicPr>
        <p:blipFill>
          <a:blip r:embed="rId6"/>
          <a:stretch>
            <a:fillRect/>
          </a:stretch>
        </p:blipFill>
        <p:spPr>
          <a:xfrm>
            <a:off x="2881479" y="2445814"/>
            <a:ext cx="445465" cy="384399"/>
          </a:xfrm>
          <a:prstGeom prst="rect">
            <a:avLst/>
          </a:prstGeom>
        </p:spPr>
      </p:pic>
      <p:sp>
        <p:nvSpPr>
          <p:cNvPr id="7" name="Frame 6">
            <a:extLst>
              <a:ext uri="{FF2B5EF4-FFF2-40B4-BE49-F238E27FC236}">
                <a16:creationId xmlns:a16="http://schemas.microsoft.com/office/drawing/2014/main" id="{6968DA68-DF70-4695-92F4-6F8662118A95}"/>
              </a:ext>
            </a:extLst>
          </p:cNvPr>
          <p:cNvSpPr/>
          <p:nvPr/>
        </p:nvSpPr>
        <p:spPr>
          <a:xfrm>
            <a:off x="250141" y="2133601"/>
            <a:ext cx="3349028" cy="4324350"/>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p:nvPr/>
        </p:nvSpPr>
        <p:spPr>
          <a:xfrm>
            <a:off x="179393" y="4146335"/>
            <a:ext cx="1045050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chemeClr val="accent2"/>
                </a:solidFill>
                <a:latin typeface="Arial"/>
                <a:ea typeface="Arial"/>
                <a:cs typeface="Arial"/>
                <a:sym typeface="Arial"/>
              </a:rPr>
              <a:t>2022 – </a:t>
            </a:r>
            <a:r>
              <a:rPr lang="en-US" sz="2700" b="1" i="0" u="none" strike="noStrike" cap="none" dirty="0">
                <a:solidFill>
                  <a:schemeClr val="accent2"/>
                </a:solidFill>
                <a:latin typeface="Arial"/>
                <a:ea typeface="Arial"/>
                <a:cs typeface="Arial"/>
                <a:sym typeface="Arial"/>
              </a:rPr>
              <a:t>Bruce Jackson, Kai’s Education … New Zealand</a:t>
            </a:r>
            <a:endParaRPr dirty="0"/>
          </a:p>
        </p:txBody>
      </p:sp>
      <p:pic>
        <p:nvPicPr>
          <p:cNvPr id="110" name="Google Shape;110;p2"/>
          <p:cNvPicPr preferRelativeResize="0"/>
          <p:nvPr/>
        </p:nvPicPr>
        <p:blipFill rotWithShape="1">
          <a:blip r:embed="rId3">
            <a:alphaModFix/>
          </a:blip>
          <a:srcRect/>
          <a:stretch/>
        </p:blipFill>
        <p:spPr>
          <a:xfrm>
            <a:off x="8445889" y="4931417"/>
            <a:ext cx="3352800" cy="1685925"/>
          </a:xfrm>
          <a:prstGeom prst="rect">
            <a:avLst/>
          </a:prstGeom>
          <a:noFill/>
          <a:ln>
            <a:noFill/>
          </a:ln>
        </p:spPr>
      </p:pic>
      <p:sp>
        <p:nvSpPr>
          <p:cNvPr id="113" name="Google Shape;113;p2"/>
          <p:cNvSpPr txBox="1"/>
          <p:nvPr/>
        </p:nvSpPr>
        <p:spPr>
          <a:xfrm>
            <a:off x="983160" y="5047471"/>
            <a:ext cx="7462729" cy="110795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200"/>
              <a:buFont typeface="Arial"/>
              <a:buChar char="•"/>
            </a:pPr>
            <a:r>
              <a:rPr lang="en-US" sz="2200" b="1" i="0" u="none" strike="noStrike" cap="none" dirty="0">
                <a:solidFill>
                  <a:schemeClr val="tx2">
                    <a:lumMod val="25000"/>
                  </a:schemeClr>
                </a:solidFill>
                <a:latin typeface="Arial"/>
                <a:ea typeface="Arial"/>
                <a:cs typeface="Arial"/>
                <a:sym typeface="Arial"/>
              </a:rPr>
              <a:t>the concrete … Act out code on coding cards.</a:t>
            </a:r>
            <a:endParaRPr b="1" dirty="0">
              <a:solidFill>
                <a:schemeClr val="tx2">
                  <a:lumMod val="25000"/>
                </a:schemeClr>
              </a:solidFill>
            </a:endParaRPr>
          </a:p>
          <a:p>
            <a:pPr marL="342900" marR="0" lvl="0" indent="-342900" algn="l" rtl="0">
              <a:lnSpc>
                <a:spcPct val="100000"/>
              </a:lnSpc>
              <a:spcBef>
                <a:spcPts val="0"/>
              </a:spcBef>
              <a:spcAft>
                <a:spcPts val="0"/>
              </a:spcAft>
              <a:buClr>
                <a:srgbClr val="000000"/>
              </a:buClr>
              <a:buSzPts val="2200"/>
              <a:buFont typeface="Arial"/>
              <a:buChar char="•"/>
            </a:pPr>
            <a:r>
              <a:rPr lang="en-US" sz="2200" b="1" i="0" u="none" strike="noStrike" cap="none" dirty="0">
                <a:solidFill>
                  <a:schemeClr val="tx2">
                    <a:lumMod val="25000"/>
                  </a:schemeClr>
                </a:solidFill>
                <a:latin typeface="Arial"/>
                <a:ea typeface="Arial"/>
                <a:cs typeface="Arial"/>
                <a:sym typeface="Arial"/>
              </a:rPr>
              <a:t>the concrete … Teach KaiBot.   Scan coding cards.</a:t>
            </a:r>
            <a:endParaRPr sz="1400" b="1" i="0" u="none" strike="noStrike" cap="none" dirty="0">
              <a:solidFill>
                <a:schemeClr val="tx2">
                  <a:lumMod val="25000"/>
                </a:schemeClr>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US" sz="2200" b="1" i="0" u="none" strike="noStrike" cap="none" dirty="0">
                <a:solidFill>
                  <a:schemeClr val="tx2">
                    <a:lumMod val="25000"/>
                  </a:schemeClr>
                </a:solidFill>
                <a:latin typeface="Arial"/>
                <a:ea typeface="Arial"/>
                <a:cs typeface="Arial"/>
                <a:sym typeface="Arial"/>
              </a:rPr>
              <a:t>to the abstract … Block-based coding to python</a:t>
            </a:r>
            <a:r>
              <a:rPr lang="en-US" sz="2200" b="1" i="0" u="none" strike="noStrike" cap="none" dirty="0">
                <a:solidFill>
                  <a:schemeClr val="accent2"/>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EA72F24-E4F7-81C4-98B6-62FC20DF1DB3}"/>
              </a:ext>
            </a:extLst>
          </p:cNvPr>
          <p:cNvSpPr txBox="1"/>
          <p:nvPr/>
        </p:nvSpPr>
        <p:spPr>
          <a:xfrm>
            <a:off x="-33205" y="-18288"/>
            <a:ext cx="3887603" cy="707886"/>
          </a:xfrm>
          <a:prstGeom prst="rect">
            <a:avLst/>
          </a:prstGeom>
          <a:noFill/>
        </p:spPr>
        <p:txBody>
          <a:bodyPr wrap="none" rtlCol="0">
            <a:spAutoFit/>
          </a:bodyPr>
          <a:lstStyle/>
          <a:p>
            <a:r>
              <a:rPr lang="en-US" sz="4000" b="1" u="sng" dirty="0"/>
              <a:t>Two Influences</a:t>
            </a:r>
            <a:endParaRPr lang="en-CA" sz="4000" b="1" u="sng" dirty="0"/>
          </a:p>
        </p:txBody>
      </p:sp>
      <p:sp>
        <p:nvSpPr>
          <p:cNvPr id="7" name="Google Shape;109;p2">
            <a:extLst>
              <a:ext uri="{FF2B5EF4-FFF2-40B4-BE49-F238E27FC236}">
                <a16:creationId xmlns:a16="http://schemas.microsoft.com/office/drawing/2014/main" id="{9B9BA164-FEA8-4935-823E-C6C59D622768}"/>
              </a:ext>
            </a:extLst>
          </p:cNvPr>
          <p:cNvSpPr txBox="1"/>
          <p:nvPr/>
        </p:nvSpPr>
        <p:spPr>
          <a:xfrm>
            <a:off x="179393" y="789981"/>
            <a:ext cx="1045050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chemeClr val="accent2"/>
                </a:solidFill>
                <a:latin typeface="Arial"/>
                <a:ea typeface="Arial"/>
                <a:cs typeface="Arial"/>
                <a:sym typeface="Arial"/>
              </a:rPr>
              <a:t>1985 –</a:t>
            </a:r>
            <a:r>
              <a:rPr lang="en-US" sz="2700" b="1" i="0" u="none" strike="noStrike" cap="none" dirty="0">
                <a:solidFill>
                  <a:schemeClr val="accent2"/>
                </a:solidFill>
                <a:latin typeface="Arial"/>
                <a:ea typeface="Arial"/>
                <a:cs typeface="Arial"/>
                <a:sym typeface="Arial"/>
              </a:rPr>
              <a:t>Dr Seymour </a:t>
            </a:r>
            <a:r>
              <a:rPr lang="en-US" sz="2700" b="1" i="0" u="none" strike="noStrike" cap="none" dirty="0" err="1">
                <a:solidFill>
                  <a:schemeClr val="accent2"/>
                </a:solidFill>
                <a:latin typeface="Arial"/>
                <a:ea typeface="Arial"/>
                <a:cs typeface="Arial"/>
                <a:sym typeface="Arial"/>
              </a:rPr>
              <a:t>Papert</a:t>
            </a:r>
            <a:r>
              <a:rPr lang="en-US" sz="2700" b="1" i="0" u="none" strike="noStrike" cap="none" dirty="0">
                <a:solidFill>
                  <a:schemeClr val="accent2"/>
                </a:solidFill>
                <a:latin typeface="Arial"/>
                <a:ea typeface="Arial"/>
                <a:cs typeface="Arial"/>
                <a:sym typeface="Arial"/>
              </a:rPr>
              <a:t> at MIT</a:t>
            </a:r>
            <a:endParaRPr dirty="0"/>
          </a:p>
        </p:txBody>
      </p:sp>
      <p:sp>
        <p:nvSpPr>
          <p:cNvPr id="8" name="Google Shape;113;p2">
            <a:extLst>
              <a:ext uri="{FF2B5EF4-FFF2-40B4-BE49-F238E27FC236}">
                <a16:creationId xmlns:a16="http://schemas.microsoft.com/office/drawing/2014/main" id="{A7DB21EB-9A9A-4BDE-B79B-6B8F4959BB68}"/>
              </a:ext>
            </a:extLst>
          </p:cNvPr>
          <p:cNvSpPr txBox="1"/>
          <p:nvPr/>
        </p:nvSpPr>
        <p:spPr>
          <a:xfrm>
            <a:off x="983160" y="1419015"/>
            <a:ext cx="7677463" cy="2677616"/>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200"/>
            </a:pPr>
            <a:r>
              <a:rPr lang="en-US" sz="2100" i="0" u="none" strike="noStrike" cap="none" dirty="0" err="1">
                <a:solidFill>
                  <a:srgbClr val="000000"/>
                </a:solidFill>
                <a:latin typeface="Arial"/>
                <a:ea typeface="Arial"/>
                <a:cs typeface="Arial"/>
                <a:sym typeface="Arial"/>
              </a:rPr>
              <a:t>Papert</a:t>
            </a:r>
            <a:r>
              <a:rPr lang="en-US" sz="2100" i="0" u="none" strike="noStrike" cap="none" dirty="0">
                <a:solidFill>
                  <a:srgbClr val="000000"/>
                </a:solidFill>
                <a:latin typeface="Arial"/>
                <a:ea typeface="Arial"/>
                <a:cs typeface="Arial"/>
                <a:sym typeface="Arial"/>
              </a:rPr>
              <a:t>	 … Pioneer of Artificial Intelligence.</a:t>
            </a:r>
          </a:p>
          <a:p>
            <a:pPr marR="0" lvl="0" algn="l" rtl="0">
              <a:lnSpc>
                <a:spcPct val="100000"/>
              </a:lnSpc>
              <a:spcBef>
                <a:spcPts val="0"/>
              </a:spcBef>
              <a:spcAft>
                <a:spcPts val="0"/>
              </a:spcAft>
              <a:buClr>
                <a:srgbClr val="000000"/>
              </a:buClr>
              <a:buSzPts val="2200"/>
            </a:pPr>
            <a:r>
              <a:rPr lang="en-US" sz="2100" dirty="0"/>
              <a:t>	 … Developed a powerful coding language, </a:t>
            </a:r>
            <a:r>
              <a:rPr lang="en-US" sz="2100" b="1" dirty="0">
                <a:solidFill>
                  <a:schemeClr val="accent1"/>
                </a:solidFill>
              </a:rPr>
              <a:t>LOGO</a:t>
            </a:r>
            <a:r>
              <a:rPr lang="en-US" sz="2100" dirty="0"/>
              <a:t>.  </a:t>
            </a:r>
          </a:p>
          <a:p>
            <a:pPr marR="0" lvl="0" algn="l" rtl="0">
              <a:lnSpc>
                <a:spcPct val="100000"/>
              </a:lnSpc>
              <a:spcBef>
                <a:spcPts val="0"/>
              </a:spcBef>
              <a:spcAft>
                <a:spcPts val="0"/>
              </a:spcAft>
              <a:buClr>
                <a:srgbClr val="000000"/>
              </a:buClr>
              <a:buSzPts val="2200"/>
            </a:pPr>
            <a:endParaRPr lang="en-US" sz="2100" dirty="0"/>
          </a:p>
          <a:p>
            <a:pPr marR="0" lvl="0" algn="l" rtl="0">
              <a:lnSpc>
                <a:spcPct val="100000"/>
              </a:lnSpc>
              <a:spcBef>
                <a:spcPts val="0"/>
              </a:spcBef>
              <a:spcAft>
                <a:spcPts val="0"/>
              </a:spcAft>
              <a:buClr>
                <a:srgbClr val="000000"/>
              </a:buClr>
              <a:buSzPts val="2200"/>
            </a:pPr>
            <a:r>
              <a:rPr lang="en-US" sz="2100" b="1" dirty="0">
                <a:solidFill>
                  <a:schemeClr val="accent1"/>
                </a:solidFill>
              </a:rPr>
              <a:t>LOGO models a Learning Environment</a:t>
            </a:r>
            <a:r>
              <a:rPr lang="en-US" sz="2100" dirty="0">
                <a:solidFill>
                  <a:schemeClr val="accent1"/>
                </a:solidFill>
              </a:rPr>
              <a:t> </a:t>
            </a:r>
            <a:r>
              <a:rPr lang="en-US" sz="2100" dirty="0"/>
              <a:t>which</a:t>
            </a:r>
          </a:p>
          <a:p>
            <a:pPr marR="0" lvl="0" algn="l" rtl="0">
              <a:lnSpc>
                <a:spcPct val="100000"/>
              </a:lnSpc>
              <a:spcBef>
                <a:spcPts val="0"/>
              </a:spcBef>
              <a:spcAft>
                <a:spcPts val="0"/>
              </a:spcAft>
              <a:buClr>
                <a:srgbClr val="000000"/>
              </a:buClr>
              <a:buSzPts val="2200"/>
            </a:pPr>
            <a:r>
              <a:rPr lang="en-US" sz="2100" dirty="0"/>
              <a:t>     encourages one to </a:t>
            </a:r>
            <a:r>
              <a:rPr lang="en-US" sz="2100" b="1" dirty="0">
                <a:solidFill>
                  <a:schemeClr val="accent1"/>
                </a:solidFill>
              </a:rPr>
              <a:t>TEACH</a:t>
            </a:r>
            <a:r>
              <a:rPr lang="en-US" sz="2100" b="1" dirty="0"/>
              <a:t> </a:t>
            </a:r>
            <a:r>
              <a:rPr lang="en-US" sz="2100" dirty="0"/>
              <a:t>rather than simply to </a:t>
            </a:r>
            <a:r>
              <a:rPr lang="en-US" sz="2100" b="1" dirty="0">
                <a:solidFill>
                  <a:schemeClr val="accent1"/>
                </a:solidFill>
              </a:rPr>
              <a:t>TELL</a:t>
            </a:r>
            <a:r>
              <a:rPr lang="en-US" sz="2100" dirty="0"/>
              <a:t>.</a:t>
            </a:r>
          </a:p>
          <a:p>
            <a:pPr marR="0" lvl="0" algn="l" rtl="0">
              <a:lnSpc>
                <a:spcPct val="100000"/>
              </a:lnSpc>
              <a:spcBef>
                <a:spcPts val="0"/>
              </a:spcBef>
              <a:spcAft>
                <a:spcPts val="0"/>
              </a:spcAft>
              <a:buClr>
                <a:srgbClr val="000000"/>
              </a:buClr>
              <a:buSzPts val="2200"/>
            </a:pPr>
            <a:endParaRPr lang="en-US" sz="2100" dirty="0"/>
          </a:p>
          <a:p>
            <a:pPr marR="0" lvl="0" algn="l" rtl="0">
              <a:lnSpc>
                <a:spcPct val="100000"/>
              </a:lnSpc>
              <a:spcBef>
                <a:spcPts val="0"/>
              </a:spcBef>
              <a:spcAft>
                <a:spcPts val="0"/>
              </a:spcAft>
              <a:buClr>
                <a:srgbClr val="000000"/>
              </a:buClr>
              <a:buSzPts val="2200"/>
            </a:pPr>
            <a:r>
              <a:rPr lang="en-US" sz="2100" dirty="0"/>
              <a:t>LOGO is referred to as the Language of Learning.  		</a:t>
            </a:r>
            <a:endParaRPr lang="en-US" sz="210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2200"/>
            </a:pPr>
            <a:r>
              <a:rPr lang="en-US" sz="2100" dirty="0"/>
              <a:t>	</a:t>
            </a:r>
            <a:endParaRPr sz="210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E1C3DE7C-2FBF-4A9C-92C4-CB36B49E4514}"/>
              </a:ext>
            </a:extLst>
          </p:cNvPr>
          <p:cNvPicPr>
            <a:picLocks noChangeAspect="1"/>
          </p:cNvPicPr>
          <p:nvPr/>
        </p:nvPicPr>
        <p:blipFill>
          <a:blip r:embed="rId4"/>
          <a:stretch>
            <a:fillRect/>
          </a:stretch>
        </p:blipFill>
        <p:spPr>
          <a:xfrm>
            <a:off x="8165061" y="1360465"/>
            <a:ext cx="3633628" cy="2350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26"/>
          <p:cNvPicPr preferRelativeResize="0">
            <a:picLocks noGrp="1"/>
          </p:cNvPicPr>
          <p:nvPr>
            <p:ph type="body" idx="2"/>
          </p:nvPr>
        </p:nvPicPr>
        <p:blipFill rotWithShape="1">
          <a:blip r:embed="rId3">
            <a:alphaModFix/>
          </a:blip>
          <a:srcRect/>
          <a:stretch/>
        </p:blipFill>
        <p:spPr>
          <a:xfrm>
            <a:off x="3424430" y="4356000"/>
            <a:ext cx="6179660" cy="2952650"/>
          </a:xfrm>
          <a:prstGeom prst="rect">
            <a:avLst/>
          </a:prstGeom>
          <a:noFill/>
          <a:ln>
            <a:noFill/>
          </a:ln>
        </p:spPr>
      </p:pic>
      <p:pic>
        <p:nvPicPr>
          <p:cNvPr id="523" name="Google Shape;523;p26"/>
          <p:cNvPicPr preferRelativeResize="0"/>
          <p:nvPr/>
        </p:nvPicPr>
        <p:blipFill rotWithShape="1">
          <a:blip r:embed="rId4">
            <a:alphaModFix/>
          </a:blip>
          <a:srcRect/>
          <a:stretch/>
        </p:blipFill>
        <p:spPr>
          <a:xfrm>
            <a:off x="3536867" y="0"/>
            <a:ext cx="6010073" cy="4356000"/>
          </a:xfrm>
          <a:prstGeom prst="rect">
            <a:avLst/>
          </a:prstGeom>
          <a:noFill/>
          <a:ln>
            <a:noFill/>
          </a:ln>
        </p:spPr>
      </p:pic>
      <p:sp>
        <p:nvSpPr>
          <p:cNvPr id="2" name="Google Shape;204;p12">
            <a:extLst>
              <a:ext uri="{FF2B5EF4-FFF2-40B4-BE49-F238E27FC236}">
                <a16:creationId xmlns:a16="http://schemas.microsoft.com/office/drawing/2014/main" id="{DFD0A1F5-7675-D4F4-05D6-ABCF2C05E3F8}"/>
              </a:ext>
            </a:extLst>
          </p:cNvPr>
          <p:cNvSpPr txBox="1">
            <a:spLocks noGrp="1"/>
          </p:cNvSpPr>
          <p:nvPr>
            <p:ph type="body" idx="1"/>
          </p:nvPr>
        </p:nvSpPr>
        <p:spPr>
          <a:xfrm>
            <a:off x="92314" y="1030989"/>
            <a:ext cx="313574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dirty="0">
                <a:latin typeface="Arial"/>
                <a:ea typeface="Arial"/>
                <a:cs typeface="Arial"/>
                <a:sym typeface="Arial"/>
              </a:rPr>
              <a:t>This is from </a:t>
            </a:r>
            <a:r>
              <a:rPr lang="en-US" sz="1600" b="1" i="0" u="none" strike="noStrike" cap="none" dirty="0">
                <a:solidFill>
                  <a:schemeClr val="dk1"/>
                </a:solidFill>
                <a:latin typeface="Arial"/>
                <a:ea typeface="Arial"/>
                <a:cs typeface="Arial"/>
                <a:sym typeface="Arial"/>
              </a:rPr>
              <a:t> Activity Book </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6</a:t>
            </a:r>
            <a:r>
              <a:rPr lang="en-US" sz="1600" b="1" i="0" u="none" strike="noStrike" cap="none" dirty="0">
                <a:solidFill>
                  <a:schemeClr val="dk1"/>
                </a:solidFill>
                <a:latin typeface="Arial"/>
                <a:ea typeface="Arial"/>
                <a:cs typeface="Arial"/>
                <a:sym typeface="Arial"/>
              </a:rPr>
              <a:t>, </a:t>
            </a:r>
            <a:r>
              <a:rPr lang="en-US" sz="1600" b="1" dirty="0">
                <a:solidFill>
                  <a:schemeClr val="dk1"/>
                </a:solidFill>
              </a:rPr>
              <a:t>Pag</a:t>
            </a:r>
            <a:r>
              <a:rPr lang="en-US" sz="1600" b="1" dirty="0"/>
              <a:t>es</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81, 82</a:t>
            </a: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understand the role of </a:t>
            </a:r>
            <a:r>
              <a:rPr lang="en-US" sz="1600" dirty="0">
                <a:latin typeface="Arial"/>
                <a:ea typeface="Arial"/>
                <a:cs typeface="Arial"/>
                <a:sym typeface="Arial"/>
              </a:rPr>
              <a:t>FUNCTIONS and  to have a glimpse at the how they interact with the MAIN Program.</a:t>
            </a:r>
          </a:p>
        </p:txBody>
      </p:sp>
      <p:pic>
        <p:nvPicPr>
          <p:cNvPr id="5" name="Picture 4">
            <a:extLst>
              <a:ext uri="{FF2B5EF4-FFF2-40B4-BE49-F238E27FC236}">
                <a16:creationId xmlns:a16="http://schemas.microsoft.com/office/drawing/2014/main" id="{E775D060-CFB8-4F23-A0C4-C0B7B68F6F3B}"/>
              </a:ext>
            </a:extLst>
          </p:cNvPr>
          <p:cNvPicPr>
            <a:picLocks noChangeAspect="1"/>
          </p:cNvPicPr>
          <p:nvPr/>
        </p:nvPicPr>
        <p:blipFill>
          <a:blip r:embed="rId5"/>
          <a:stretch>
            <a:fillRect/>
          </a:stretch>
        </p:blipFill>
        <p:spPr>
          <a:xfrm>
            <a:off x="2782597" y="1264714"/>
            <a:ext cx="445465" cy="388757"/>
          </a:xfrm>
          <a:prstGeom prst="rect">
            <a:avLst/>
          </a:prstGeom>
        </p:spPr>
      </p:pic>
      <p:sp>
        <p:nvSpPr>
          <p:cNvPr id="6" name="Frame 5">
            <a:extLst>
              <a:ext uri="{FF2B5EF4-FFF2-40B4-BE49-F238E27FC236}">
                <a16:creationId xmlns:a16="http://schemas.microsoft.com/office/drawing/2014/main" id="{C15433FA-6A90-413B-A8FE-ACF7AF4E78CF}"/>
              </a:ext>
            </a:extLst>
          </p:cNvPr>
          <p:cNvSpPr/>
          <p:nvPr/>
        </p:nvSpPr>
        <p:spPr>
          <a:xfrm>
            <a:off x="69682" y="894357"/>
            <a:ext cx="3276685" cy="2172693"/>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30" name="Google Shape;530;p80" title="Image"/>
          <p:cNvPicPr preferRelativeResize="0"/>
          <p:nvPr/>
        </p:nvPicPr>
        <p:blipFill rotWithShape="1">
          <a:blip r:embed="rId3">
            <a:alphaModFix/>
          </a:blip>
          <a:srcRect/>
          <a:stretch/>
        </p:blipFill>
        <p:spPr>
          <a:xfrm>
            <a:off x="9457633" y="1690451"/>
            <a:ext cx="762000" cy="762000"/>
          </a:xfrm>
          <a:prstGeom prst="rect">
            <a:avLst/>
          </a:prstGeom>
          <a:noFill/>
          <a:ln>
            <a:noFill/>
          </a:ln>
        </p:spPr>
      </p:pic>
      <p:pic>
        <p:nvPicPr>
          <p:cNvPr id="531" name="Google Shape;531;p80" title="Image"/>
          <p:cNvPicPr preferRelativeResize="0"/>
          <p:nvPr/>
        </p:nvPicPr>
        <p:blipFill rotWithShape="1">
          <a:blip r:embed="rId3">
            <a:alphaModFix/>
          </a:blip>
          <a:srcRect/>
          <a:stretch/>
        </p:blipFill>
        <p:spPr>
          <a:xfrm>
            <a:off x="10162483" y="1690451"/>
            <a:ext cx="762000" cy="762000"/>
          </a:xfrm>
          <a:prstGeom prst="rect">
            <a:avLst/>
          </a:prstGeom>
          <a:noFill/>
          <a:ln>
            <a:noFill/>
          </a:ln>
        </p:spPr>
      </p:pic>
      <p:pic>
        <p:nvPicPr>
          <p:cNvPr id="532" name="Google Shape;532;p80" title="Image"/>
          <p:cNvPicPr preferRelativeResize="0"/>
          <p:nvPr/>
        </p:nvPicPr>
        <p:blipFill rotWithShape="1">
          <a:blip r:embed="rId3">
            <a:alphaModFix/>
          </a:blip>
          <a:srcRect/>
          <a:stretch/>
        </p:blipFill>
        <p:spPr>
          <a:xfrm>
            <a:off x="10867333" y="1690451"/>
            <a:ext cx="762000" cy="762000"/>
          </a:xfrm>
          <a:prstGeom prst="rect">
            <a:avLst/>
          </a:prstGeom>
          <a:noFill/>
          <a:ln>
            <a:noFill/>
          </a:ln>
        </p:spPr>
      </p:pic>
      <p:pic>
        <p:nvPicPr>
          <p:cNvPr id="533" name="Google Shape;533;p80" title="Image"/>
          <p:cNvPicPr preferRelativeResize="0"/>
          <p:nvPr/>
        </p:nvPicPr>
        <p:blipFill rotWithShape="1">
          <a:blip r:embed="rId3">
            <a:alphaModFix/>
          </a:blip>
          <a:srcRect/>
          <a:stretch/>
        </p:blipFill>
        <p:spPr>
          <a:xfrm>
            <a:off x="9457633" y="2452451"/>
            <a:ext cx="762000" cy="762000"/>
          </a:xfrm>
          <a:prstGeom prst="rect">
            <a:avLst/>
          </a:prstGeom>
          <a:noFill/>
          <a:ln>
            <a:noFill/>
          </a:ln>
        </p:spPr>
      </p:pic>
      <p:pic>
        <p:nvPicPr>
          <p:cNvPr id="534" name="Google Shape;534;p80" title="Image"/>
          <p:cNvPicPr preferRelativeResize="0"/>
          <p:nvPr/>
        </p:nvPicPr>
        <p:blipFill rotWithShape="1">
          <a:blip r:embed="rId3">
            <a:alphaModFix/>
          </a:blip>
          <a:srcRect/>
          <a:stretch/>
        </p:blipFill>
        <p:spPr>
          <a:xfrm>
            <a:off x="10162483" y="2452451"/>
            <a:ext cx="762000" cy="762000"/>
          </a:xfrm>
          <a:prstGeom prst="rect">
            <a:avLst/>
          </a:prstGeom>
          <a:noFill/>
          <a:ln>
            <a:noFill/>
          </a:ln>
        </p:spPr>
      </p:pic>
      <p:pic>
        <p:nvPicPr>
          <p:cNvPr id="535" name="Google Shape;535;p80" title="Image"/>
          <p:cNvPicPr preferRelativeResize="0"/>
          <p:nvPr/>
        </p:nvPicPr>
        <p:blipFill rotWithShape="1">
          <a:blip r:embed="rId3">
            <a:alphaModFix/>
          </a:blip>
          <a:srcRect/>
          <a:stretch/>
        </p:blipFill>
        <p:spPr>
          <a:xfrm>
            <a:off x="10867333" y="2452451"/>
            <a:ext cx="762000" cy="762000"/>
          </a:xfrm>
          <a:prstGeom prst="rect">
            <a:avLst/>
          </a:prstGeom>
          <a:noFill/>
          <a:ln>
            <a:noFill/>
          </a:ln>
        </p:spPr>
      </p:pic>
      <p:pic>
        <p:nvPicPr>
          <p:cNvPr id="536" name="Google Shape;536;p80" title="Image"/>
          <p:cNvPicPr preferRelativeResize="0"/>
          <p:nvPr/>
        </p:nvPicPr>
        <p:blipFill rotWithShape="1">
          <a:blip r:embed="rId3">
            <a:alphaModFix/>
          </a:blip>
          <a:srcRect/>
          <a:stretch/>
        </p:blipFill>
        <p:spPr>
          <a:xfrm>
            <a:off x="9457633" y="3214451"/>
            <a:ext cx="762000" cy="762000"/>
          </a:xfrm>
          <a:prstGeom prst="rect">
            <a:avLst/>
          </a:prstGeom>
          <a:noFill/>
          <a:ln>
            <a:noFill/>
          </a:ln>
        </p:spPr>
      </p:pic>
      <p:pic>
        <p:nvPicPr>
          <p:cNvPr id="537" name="Google Shape;537;p80" title="Image"/>
          <p:cNvPicPr preferRelativeResize="0"/>
          <p:nvPr/>
        </p:nvPicPr>
        <p:blipFill rotWithShape="1">
          <a:blip r:embed="rId3">
            <a:alphaModFix/>
          </a:blip>
          <a:srcRect/>
          <a:stretch/>
        </p:blipFill>
        <p:spPr>
          <a:xfrm>
            <a:off x="10162483" y="3214451"/>
            <a:ext cx="762000" cy="762000"/>
          </a:xfrm>
          <a:prstGeom prst="rect">
            <a:avLst/>
          </a:prstGeom>
          <a:noFill/>
          <a:ln>
            <a:noFill/>
          </a:ln>
        </p:spPr>
      </p:pic>
      <p:pic>
        <p:nvPicPr>
          <p:cNvPr id="538" name="Google Shape;538;p80" title="Image"/>
          <p:cNvPicPr preferRelativeResize="0"/>
          <p:nvPr/>
        </p:nvPicPr>
        <p:blipFill rotWithShape="1">
          <a:blip r:embed="rId3">
            <a:alphaModFix/>
          </a:blip>
          <a:srcRect/>
          <a:stretch/>
        </p:blipFill>
        <p:spPr>
          <a:xfrm>
            <a:off x="10867333" y="3214451"/>
            <a:ext cx="762000" cy="762000"/>
          </a:xfrm>
          <a:prstGeom prst="rect">
            <a:avLst/>
          </a:prstGeom>
          <a:noFill/>
          <a:ln>
            <a:noFill/>
          </a:ln>
        </p:spPr>
      </p:pic>
      <p:pic>
        <p:nvPicPr>
          <p:cNvPr id="539" name="Google Shape;539;p80" title="Image"/>
          <p:cNvPicPr preferRelativeResize="0"/>
          <p:nvPr/>
        </p:nvPicPr>
        <p:blipFill rotWithShape="1">
          <a:blip r:embed="rId3">
            <a:alphaModFix/>
          </a:blip>
          <a:srcRect/>
          <a:stretch/>
        </p:blipFill>
        <p:spPr>
          <a:xfrm>
            <a:off x="9457633" y="3976451"/>
            <a:ext cx="762000" cy="762000"/>
          </a:xfrm>
          <a:prstGeom prst="rect">
            <a:avLst/>
          </a:prstGeom>
          <a:noFill/>
          <a:ln>
            <a:noFill/>
          </a:ln>
        </p:spPr>
      </p:pic>
      <p:pic>
        <p:nvPicPr>
          <p:cNvPr id="540" name="Google Shape;540;p80" title="Image"/>
          <p:cNvPicPr preferRelativeResize="0"/>
          <p:nvPr/>
        </p:nvPicPr>
        <p:blipFill rotWithShape="1">
          <a:blip r:embed="rId3">
            <a:alphaModFix/>
          </a:blip>
          <a:srcRect/>
          <a:stretch/>
        </p:blipFill>
        <p:spPr>
          <a:xfrm>
            <a:off x="10162483" y="3976451"/>
            <a:ext cx="762000" cy="762000"/>
          </a:xfrm>
          <a:prstGeom prst="rect">
            <a:avLst/>
          </a:prstGeom>
          <a:noFill/>
          <a:ln>
            <a:noFill/>
          </a:ln>
        </p:spPr>
      </p:pic>
      <p:pic>
        <p:nvPicPr>
          <p:cNvPr id="541" name="Google Shape;541;p80" title="Image"/>
          <p:cNvPicPr preferRelativeResize="0"/>
          <p:nvPr/>
        </p:nvPicPr>
        <p:blipFill rotWithShape="1">
          <a:blip r:embed="rId3">
            <a:alphaModFix/>
          </a:blip>
          <a:srcRect/>
          <a:stretch/>
        </p:blipFill>
        <p:spPr>
          <a:xfrm>
            <a:off x="10867333" y="3976451"/>
            <a:ext cx="762000" cy="762000"/>
          </a:xfrm>
          <a:prstGeom prst="rect">
            <a:avLst/>
          </a:prstGeom>
          <a:noFill/>
          <a:ln>
            <a:noFill/>
          </a:ln>
        </p:spPr>
      </p:pic>
      <p:sp>
        <p:nvSpPr>
          <p:cNvPr id="542" name="Google Shape;542;p80"/>
          <p:cNvSpPr txBox="1"/>
          <p:nvPr/>
        </p:nvSpPr>
        <p:spPr>
          <a:xfrm>
            <a:off x="9693218" y="1917562"/>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543" name="Google Shape;543;p80"/>
          <p:cNvSpPr txBox="1"/>
          <p:nvPr/>
        </p:nvSpPr>
        <p:spPr>
          <a:xfrm>
            <a:off x="10398068" y="1917562"/>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544" name="Google Shape;544;p80"/>
          <p:cNvSpPr txBox="1"/>
          <p:nvPr/>
        </p:nvSpPr>
        <p:spPr>
          <a:xfrm>
            <a:off x="11102918" y="1917562"/>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545" name="Google Shape;545;p80"/>
          <p:cNvSpPr txBox="1"/>
          <p:nvPr/>
        </p:nvSpPr>
        <p:spPr>
          <a:xfrm>
            <a:off x="9693218" y="2679562"/>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546" name="Google Shape;546;p80"/>
          <p:cNvSpPr txBox="1"/>
          <p:nvPr/>
        </p:nvSpPr>
        <p:spPr>
          <a:xfrm>
            <a:off x="10410450" y="2679562"/>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547" name="Google Shape;547;p80"/>
          <p:cNvSpPr txBox="1"/>
          <p:nvPr/>
        </p:nvSpPr>
        <p:spPr>
          <a:xfrm>
            <a:off x="11127682" y="2679561"/>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548" name="Google Shape;548;p80"/>
          <p:cNvSpPr txBox="1"/>
          <p:nvPr/>
        </p:nvSpPr>
        <p:spPr>
          <a:xfrm>
            <a:off x="9693218" y="3456494"/>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7</a:t>
            </a:r>
            <a:endParaRPr sz="1400" b="0" i="0" u="none" strike="noStrike" cap="none">
              <a:solidFill>
                <a:srgbClr val="000000"/>
              </a:solidFill>
              <a:latin typeface="Arial"/>
              <a:ea typeface="Arial"/>
              <a:cs typeface="Arial"/>
              <a:sym typeface="Arial"/>
            </a:endParaRPr>
          </a:p>
        </p:txBody>
      </p:sp>
      <p:sp>
        <p:nvSpPr>
          <p:cNvPr id="549" name="Google Shape;549;p80"/>
          <p:cNvSpPr txBox="1"/>
          <p:nvPr/>
        </p:nvSpPr>
        <p:spPr>
          <a:xfrm>
            <a:off x="10398068" y="3441562"/>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550" name="Google Shape;550;p80"/>
          <p:cNvSpPr txBox="1"/>
          <p:nvPr/>
        </p:nvSpPr>
        <p:spPr>
          <a:xfrm>
            <a:off x="11102918" y="3452594"/>
            <a:ext cx="23368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9</a:t>
            </a:r>
            <a:endParaRPr sz="1400" b="0" i="0" u="none" strike="noStrike" cap="none">
              <a:solidFill>
                <a:srgbClr val="000000"/>
              </a:solidFill>
              <a:latin typeface="Arial"/>
              <a:ea typeface="Arial"/>
              <a:cs typeface="Arial"/>
              <a:sym typeface="Arial"/>
            </a:endParaRPr>
          </a:p>
        </p:txBody>
      </p:sp>
      <p:sp>
        <p:nvSpPr>
          <p:cNvPr id="551" name="Google Shape;551;p80"/>
          <p:cNvSpPr txBox="1"/>
          <p:nvPr/>
        </p:nvSpPr>
        <p:spPr>
          <a:xfrm>
            <a:off x="9654324" y="4218494"/>
            <a:ext cx="5451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10</a:t>
            </a:r>
            <a:endParaRPr sz="1400" b="0" i="0" u="none" strike="noStrike" cap="none">
              <a:solidFill>
                <a:srgbClr val="000000"/>
              </a:solidFill>
              <a:latin typeface="Arial"/>
              <a:ea typeface="Arial"/>
              <a:cs typeface="Arial"/>
              <a:sym typeface="Arial"/>
            </a:endParaRPr>
          </a:p>
        </p:txBody>
      </p:sp>
      <p:sp>
        <p:nvSpPr>
          <p:cNvPr id="552" name="Google Shape;552;p80"/>
          <p:cNvSpPr txBox="1"/>
          <p:nvPr/>
        </p:nvSpPr>
        <p:spPr>
          <a:xfrm>
            <a:off x="10338378" y="4203562"/>
            <a:ext cx="38941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sp>
        <p:nvSpPr>
          <p:cNvPr id="553" name="Google Shape;553;p80"/>
          <p:cNvSpPr txBox="1"/>
          <p:nvPr/>
        </p:nvSpPr>
        <p:spPr>
          <a:xfrm>
            <a:off x="11064023" y="4203562"/>
            <a:ext cx="56530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12</a:t>
            </a:r>
            <a:endParaRPr sz="1400" b="0" i="0" u="none" strike="noStrike" cap="none">
              <a:solidFill>
                <a:srgbClr val="000000"/>
              </a:solidFill>
              <a:latin typeface="Arial"/>
              <a:ea typeface="Arial"/>
              <a:cs typeface="Arial"/>
              <a:sym typeface="Arial"/>
            </a:endParaRPr>
          </a:p>
        </p:txBody>
      </p:sp>
      <p:cxnSp>
        <p:nvCxnSpPr>
          <p:cNvPr id="554" name="Google Shape;554;p80"/>
          <p:cNvCxnSpPr/>
          <p:nvPr/>
        </p:nvCxnSpPr>
        <p:spPr>
          <a:xfrm rot="10800000" flipH="1">
            <a:off x="9838633" y="2010491"/>
            <a:ext cx="17145" cy="2363381"/>
          </a:xfrm>
          <a:prstGeom prst="straightConnector1">
            <a:avLst/>
          </a:prstGeom>
          <a:noFill/>
          <a:ln w="38100" cap="flat" cmpd="sng">
            <a:solidFill>
              <a:srgbClr val="FF0000"/>
            </a:solidFill>
            <a:prstDash val="solid"/>
            <a:round/>
            <a:headEnd type="none" w="sm" len="sm"/>
            <a:tailEnd type="none" w="sm" len="sm"/>
          </a:ln>
        </p:spPr>
      </p:cxnSp>
      <p:sp>
        <p:nvSpPr>
          <p:cNvPr id="555" name="Google Shape;555;p80"/>
          <p:cNvSpPr/>
          <p:nvPr/>
        </p:nvSpPr>
        <p:spPr>
          <a:xfrm>
            <a:off x="9855778" y="2000331"/>
            <a:ext cx="1398905" cy="160020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6" name="Google Shape;556;p80"/>
          <p:cNvSpPr/>
          <p:nvPr/>
        </p:nvSpPr>
        <p:spPr>
          <a:xfrm>
            <a:off x="9686431" y="4436626"/>
            <a:ext cx="304403" cy="179289"/>
          </a:xfrm>
          <a:prstGeom prst="triangle">
            <a:avLst>
              <a:gd name="adj" fmla="val 50000"/>
            </a:avLst>
          </a:prstGeom>
          <a:solidFill>
            <a:schemeClr val="accent2"/>
          </a:solidFill>
          <a:ln w="254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7" name="Google Shape;557;p80"/>
          <p:cNvSpPr txBox="1"/>
          <p:nvPr/>
        </p:nvSpPr>
        <p:spPr>
          <a:xfrm>
            <a:off x="9572724" y="4663740"/>
            <a:ext cx="144970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Start</a:t>
            </a:r>
            <a:endParaRPr sz="1400" b="0" i="0" u="none" strike="noStrike" cap="none">
              <a:solidFill>
                <a:srgbClr val="000000"/>
              </a:solidFill>
              <a:latin typeface="Arial"/>
              <a:ea typeface="Arial"/>
              <a:cs typeface="Arial"/>
              <a:sym typeface="Arial"/>
            </a:endParaRPr>
          </a:p>
        </p:txBody>
      </p:sp>
      <p:sp>
        <p:nvSpPr>
          <p:cNvPr id="558" name="Google Shape;558;p80"/>
          <p:cNvSpPr txBox="1"/>
          <p:nvPr/>
        </p:nvSpPr>
        <p:spPr>
          <a:xfrm>
            <a:off x="10093268" y="1334875"/>
            <a:ext cx="116141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ACTION</a:t>
            </a:r>
            <a:endParaRPr sz="1400" b="0" i="0" u="none" strike="noStrike" cap="none" dirty="0">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C4EBA038-6339-4D45-82D9-AF2E6919E98A}"/>
              </a:ext>
            </a:extLst>
          </p:cNvPr>
          <p:cNvGrpSpPr/>
          <p:nvPr/>
        </p:nvGrpSpPr>
        <p:grpSpPr>
          <a:xfrm>
            <a:off x="6258600" y="904457"/>
            <a:ext cx="2503952" cy="5711828"/>
            <a:chOff x="4669937" y="931901"/>
            <a:chExt cx="2503952" cy="5711828"/>
          </a:xfrm>
        </p:grpSpPr>
        <p:sp>
          <p:nvSpPr>
            <p:cNvPr id="559" name="Google Shape;559;p80"/>
            <p:cNvSpPr txBox="1"/>
            <p:nvPr/>
          </p:nvSpPr>
          <p:spPr>
            <a:xfrm>
              <a:off x="4683760" y="931901"/>
              <a:ext cx="24892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Arial"/>
                  <a:ea typeface="Arial"/>
                  <a:cs typeface="Arial"/>
                  <a:sym typeface="Arial"/>
                </a:rPr>
                <a:t>Function start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Arial"/>
                  <a:ea typeface="Arial"/>
                  <a:cs typeface="Arial"/>
                  <a:sym typeface="Arial"/>
                </a:rPr>
                <a:t>Loop start 4 times</a:t>
              </a:r>
              <a:endParaRPr sz="1400" b="0" i="0" u="none" strike="noStrike" cap="none" dirty="0">
                <a:solidFill>
                  <a:srgbClr val="000000"/>
                </a:solidFill>
                <a:latin typeface="Arial"/>
                <a:ea typeface="Arial"/>
                <a:cs typeface="Arial"/>
                <a:sym typeface="Arial"/>
              </a:endParaRPr>
            </a:p>
          </p:txBody>
        </p:sp>
        <p:sp>
          <p:nvSpPr>
            <p:cNvPr id="560" name="Google Shape;560;p80"/>
            <p:cNvSpPr txBox="1"/>
            <p:nvPr/>
          </p:nvSpPr>
          <p:spPr>
            <a:xfrm>
              <a:off x="4669937" y="1777142"/>
              <a:ext cx="2489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Arial"/>
                  <a:ea typeface="Arial"/>
                  <a:cs typeface="Arial"/>
                  <a:sym typeface="Arial"/>
                </a:rPr>
                <a:t>Forward 2 tiles</a:t>
              </a:r>
              <a:endParaRPr sz="1400" b="0" i="0" u="none" strike="noStrike" cap="none" dirty="0">
                <a:solidFill>
                  <a:srgbClr val="000000"/>
                </a:solidFill>
                <a:latin typeface="Arial"/>
                <a:ea typeface="Arial"/>
                <a:cs typeface="Arial"/>
                <a:sym typeface="Arial"/>
              </a:endParaRPr>
            </a:p>
          </p:txBody>
        </p:sp>
        <p:sp>
          <p:nvSpPr>
            <p:cNvPr id="561" name="Google Shape;561;p80"/>
            <p:cNvSpPr txBox="1"/>
            <p:nvPr/>
          </p:nvSpPr>
          <p:spPr>
            <a:xfrm>
              <a:off x="4684689" y="2473960"/>
              <a:ext cx="2489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Turn right 90 degrees</a:t>
              </a:r>
              <a:endParaRPr sz="1400" b="0" i="0" u="none" strike="noStrike" cap="none">
                <a:solidFill>
                  <a:srgbClr val="000000"/>
                </a:solidFill>
                <a:latin typeface="Arial"/>
                <a:ea typeface="Arial"/>
                <a:cs typeface="Arial"/>
                <a:sym typeface="Arial"/>
              </a:endParaRPr>
            </a:p>
          </p:txBody>
        </p:sp>
        <p:sp>
          <p:nvSpPr>
            <p:cNvPr id="562" name="Google Shape;562;p80"/>
            <p:cNvSpPr txBox="1"/>
            <p:nvPr/>
          </p:nvSpPr>
          <p:spPr>
            <a:xfrm>
              <a:off x="4669937" y="3213690"/>
              <a:ext cx="2489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Loop End</a:t>
              </a:r>
              <a:endParaRPr sz="1400" b="0" i="0" u="none" strike="noStrike" cap="none">
                <a:solidFill>
                  <a:srgbClr val="000000"/>
                </a:solidFill>
                <a:latin typeface="Arial"/>
                <a:ea typeface="Arial"/>
                <a:cs typeface="Arial"/>
                <a:sym typeface="Arial"/>
              </a:endParaRPr>
            </a:p>
          </p:txBody>
        </p:sp>
        <p:sp>
          <p:nvSpPr>
            <p:cNvPr id="563" name="Google Shape;563;p80"/>
            <p:cNvSpPr txBox="1"/>
            <p:nvPr/>
          </p:nvSpPr>
          <p:spPr>
            <a:xfrm>
              <a:off x="4669937" y="3910508"/>
              <a:ext cx="24892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Function End</a:t>
              </a:r>
              <a:endParaRPr sz="1400" b="0" i="0" u="none" strike="noStrike" cap="none">
                <a:solidFill>
                  <a:srgbClr val="000000"/>
                </a:solidFill>
                <a:latin typeface="Arial"/>
                <a:ea typeface="Arial"/>
                <a:cs typeface="Arial"/>
                <a:sym typeface="Arial"/>
              </a:endParaRPr>
            </a:p>
          </p:txBody>
        </p:sp>
        <p:sp>
          <p:nvSpPr>
            <p:cNvPr id="564" name="Google Shape;564;p80"/>
            <p:cNvSpPr txBox="1"/>
            <p:nvPr/>
          </p:nvSpPr>
          <p:spPr>
            <a:xfrm>
              <a:off x="4683760" y="4685249"/>
              <a:ext cx="24892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Start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Forward 1 tile</a:t>
              </a:r>
              <a:endParaRPr sz="1400" b="0" i="0" u="none" strike="noStrike" cap="none">
                <a:solidFill>
                  <a:srgbClr val="000000"/>
                </a:solidFill>
                <a:latin typeface="Arial"/>
                <a:ea typeface="Arial"/>
                <a:cs typeface="Arial"/>
                <a:sym typeface="Arial"/>
              </a:endParaRPr>
            </a:p>
          </p:txBody>
        </p:sp>
        <p:sp>
          <p:nvSpPr>
            <p:cNvPr id="565" name="Google Shape;565;p80"/>
            <p:cNvSpPr txBox="1"/>
            <p:nvPr/>
          </p:nvSpPr>
          <p:spPr>
            <a:xfrm>
              <a:off x="4683760" y="5402879"/>
              <a:ext cx="24892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Arial"/>
                  <a:ea typeface="Arial"/>
                  <a:cs typeface="Arial"/>
                  <a:sym typeface="Arial"/>
                </a:rPr>
                <a:t>Call the function that moves in a square</a:t>
              </a:r>
              <a:endParaRPr sz="1400" b="0" i="0" u="none" strike="noStrike" cap="none" dirty="0">
                <a:solidFill>
                  <a:srgbClr val="000000"/>
                </a:solidFill>
                <a:latin typeface="Arial"/>
                <a:ea typeface="Arial"/>
                <a:cs typeface="Arial"/>
                <a:sym typeface="Arial"/>
              </a:endParaRPr>
            </a:p>
          </p:txBody>
        </p:sp>
        <p:sp>
          <p:nvSpPr>
            <p:cNvPr id="566" name="Google Shape;566;p80"/>
            <p:cNvSpPr txBox="1"/>
            <p:nvPr/>
          </p:nvSpPr>
          <p:spPr>
            <a:xfrm>
              <a:off x="4669937" y="6120509"/>
              <a:ext cx="24892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Stop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0000"/>
                  </a:solidFill>
                  <a:latin typeface="Arial"/>
                  <a:ea typeface="Arial"/>
                  <a:cs typeface="Arial"/>
                  <a:sym typeface="Arial"/>
                </a:rPr>
                <a:t>Run Program</a:t>
              </a:r>
              <a:endParaRPr sz="1400" b="0" i="0" u="none" strike="noStrike" cap="none">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07A54A6A-5E8D-4CF6-8E36-3FBD387C6C5B}"/>
              </a:ext>
            </a:extLst>
          </p:cNvPr>
          <p:cNvGrpSpPr/>
          <p:nvPr/>
        </p:nvGrpSpPr>
        <p:grpSpPr>
          <a:xfrm>
            <a:off x="3846392" y="28590"/>
            <a:ext cx="5350429" cy="6829410"/>
            <a:chOff x="2384924" y="128318"/>
            <a:chExt cx="5350429" cy="6829410"/>
          </a:xfrm>
        </p:grpSpPr>
        <p:pic>
          <p:nvPicPr>
            <p:cNvPr id="567" name="Google Shape;567;p80"/>
            <p:cNvPicPr preferRelativeResize="0"/>
            <p:nvPr/>
          </p:nvPicPr>
          <p:blipFill rotWithShape="1">
            <a:blip r:embed="rId4">
              <a:alphaModFix/>
            </a:blip>
            <a:srcRect/>
            <a:stretch/>
          </p:blipFill>
          <p:spPr>
            <a:xfrm>
              <a:off x="2384924" y="128318"/>
              <a:ext cx="5350429" cy="6829410"/>
            </a:xfrm>
            <a:prstGeom prst="rect">
              <a:avLst/>
            </a:prstGeom>
            <a:noFill/>
            <a:ln>
              <a:noFill/>
            </a:ln>
          </p:spPr>
        </p:pic>
        <p:sp>
          <p:nvSpPr>
            <p:cNvPr id="569" name="Google Shape;569;p80"/>
            <p:cNvSpPr txBox="1"/>
            <p:nvPr/>
          </p:nvSpPr>
          <p:spPr>
            <a:xfrm>
              <a:off x="2900726" y="628228"/>
              <a:ext cx="114186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dirty="0">
                  <a:solidFill>
                    <a:srgbClr val="5388C7"/>
                  </a:solidFill>
                  <a:latin typeface="Arial"/>
                  <a:ea typeface="Arial"/>
                  <a:cs typeface="Arial"/>
                  <a:sym typeface="Arial"/>
                </a:rPr>
                <a:t>Function Code</a:t>
              </a:r>
              <a:endParaRPr sz="1400" b="0" i="0" u="none" strike="noStrike" cap="none" dirty="0">
                <a:solidFill>
                  <a:srgbClr val="000000"/>
                </a:solidFill>
                <a:latin typeface="Arial"/>
                <a:ea typeface="Arial"/>
                <a:cs typeface="Arial"/>
                <a:sym typeface="Arial"/>
              </a:endParaRPr>
            </a:p>
          </p:txBody>
        </p:sp>
      </p:grpSp>
      <p:sp>
        <p:nvSpPr>
          <p:cNvPr id="2" name="Google Shape;204;p12">
            <a:extLst>
              <a:ext uri="{FF2B5EF4-FFF2-40B4-BE49-F238E27FC236}">
                <a16:creationId xmlns:a16="http://schemas.microsoft.com/office/drawing/2014/main" id="{5EA03C82-A6B5-A6A7-6DF5-11D2DB916FFC}"/>
              </a:ext>
            </a:extLst>
          </p:cNvPr>
          <p:cNvSpPr txBox="1">
            <a:spLocks noGrp="1"/>
          </p:cNvSpPr>
          <p:nvPr>
            <p:ph type="body" idx="1"/>
          </p:nvPr>
        </p:nvSpPr>
        <p:spPr>
          <a:xfrm>
            <a:off x="151498" y="713423"/>
            <a:ext cx="2877778"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dirty="0">
                <a:latin typeface="Arial"/>
                <a:ea typeface="Arial"/>
                <a:cs typeface="Arial"/>
                <a:sym typeface="Arial"/>
              </a:rPr>
              <a:t>This is from </a:t>
            </a:r>
            <a:r>
              <a:rPr lang="en-US" sz="1600" b="1" i="0" u="none" strike="noStrike" cap="none" dirty="0">
                <a:solidFill>
                  <a:schemeClr val="dk1"/>
                </a:solidFill>
                <a:latin typeface="Arial"/>
                <a:ea typeface="Arial"/>
                <a:cs typeface="Arial"/>
                <a:sym typeface="Arial"/>
              </a:rPr>
              <a:t> Activity Book </a:t>
            </a:r>
          </a:p>
          <a:p>
            <a:pPr marL="0" marR="0" lvl="0" indent="0" algn="l" rtl="0">
              <a:lnSpc>
                <a:spcPct val="100000"/>
              </a:lnSpc>
              <a:spcBef>
                <a:spcPts val="0"/>
              </a:spcBef>
              <a:spcAft>
                <a:spcPts val="0"/>
              </a:spcAft>
              <a:buClr>
                <a:srgbClr val="000000"/>
              </a:buClr>
              <a:buSzPts val="2000"/>
              <a:buFont typeface="Arial"/>
              <a:buNone/>
            </a:pPr>
            <a:r>
              <a:rPr lang="en-US" sz="1600" b="1" dirty="0">
                <a:solidFill>
                  <a:schemeClr val="dk1"/>
                </a:solidFill>
              </a:rPr>
              <a:t>UNIT</a:t>
            </a:r>
            <a:r>
              <a:rPr lang="en-US" sz="1600" b="1" i="0" u="none" strike="noStrike" cap="none" dirty="0">
                <a:solidFill>
                  <a:schemeClr val="dk1"/>
                </a:solidFill>
                <a:latin typeface="Arial"/>
                <a:ea typeface="Arial"/>
                <a:cs typeface="Arial"/>
                <a:sym typeface="Arial"/>
              </a:rPr>
              <a:t> </a:t>
            </a:r>
            <a:r>
              <a:rPr lang="en-US" sz="1600" b="1" dirty="0">
                <a:latin typeface="Arial"/>
                <a:ea typeface="Arial"/>
                <a:cs typeface="Arial"/>
                <a:sym typeface="Arial"/>
              </a:rPr>
              <a:t>6</a:t>
            </a:r>
            <a:r>
              <a:rPr lang="en-US" sz="1600" b="1" i="0" u="none" strike="noStrike" cap="none" dirty="0">
                <a:solidFill>
                  <a:schemeClr val="dk1"/>
                </a:solidFill>
                <a:latin typeface="Arial"/>
                <a:ea typeface="Arial"/>
                <a:cs typeface="Arial"/>
                <a:sym typeface="Arial"/>
              </a:rPr>
              <a:t>, </a:t>
            </a:r>
            <a:r>
              <a:rPr lang="en-US" sz="1600" b="1" dirty="0">
                <a:solidFill>
                  <a:schemeClr val="dk1"/>
                </a:solidFill>
              </a:rPr>
              <a:t>Pag</a:t>
            </a:r>
            <a:r>
              <a:rPr lang="en-US" sz="1600" b="1" dirty="0"/>
              <a:t>es</a:t>
            </a:r>
            <a:r>
              <a:rPr lang="en-US" sz="1600" b="1" i="0" u="none" strike="noStrike" cap="none" dirty="0">
                <a:solidFill>
                  <a:schemeClr val="dk1"/>
                </a:solidFill>
                <a:latin typeface="Arial"/>
                <a:ea typeface="Arial"/>
                <a:cs typeface="Arial"/>
                <a:sym typeface="Arial"/>
              </a:rPr>
              <a:t> 84</a:t>
            </a:r>
          </a:p>
          <a:p>
            <a:pPr marL="0" marR="0" lvl="0" indent="0" algn="l" rtl="0">
              <a:lnSpc>
                <a:spcPct val="100000"/>
              </a:lnSpc>
              <a:spcBef>
                <a:spcPts val="0"/>
              </a:spcBef>
              <a:spcAft>
                <a:spcPts val="0"/>
              </a:spcAft>
              <a:buClr>
                <a:srgbClr val="000000"/>
              </a:buClr>
              <a:buSzPts val="2000"/>
              <a:buFont typeface="Arial"/>
              <a:buNone/>
            </a:pPr>
            <a:endParaRPr lang="en-US" sz="16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Arial"/>
                <a:ea typeface="Arial"/>
                <a:cs typeface="Arial"/>
                <a:sym typeface="Arial"/>
              </a:rPr>
              <a:t>The INTENT </a:t>
            </a:r>
            <a:r>
              <a:rPr lang="en-US" sz="1600" i="0" u="none" strike="noStrike" cap="none" dirty="0">
                <a:solidFill>
                  <a:schemeClr val="dk1"/>
                </a:solidFill>
                <a:latin typeface="Arial"/>
                <a:ea typeface="Arial"/>
                <a:cs typeface="Arial"/>
                <a:sym typeface="Arial"/>
              </a:rPr>
              <a:t>here is understand the role of </a:t>
            </a:r>
            <a:r>
              <a:rPr lang="en-US" sz="1600" dirty="0">
                <a:latin typeface="Arial"/>
                <a:ea typeface="Arial"/>
                <a:cs typeface="Arial"/>
                <a:sym typeface="Arial"/>
              </a:rPr>
              <a:t>FUNCTIONS and  to have a glimpse at the how they interact with the MAIN Program.</a:t>
            </a:r>
          </a:p>
          <a:p>
            <a:pPr marL="0" marR="0" lvl="0" indent="0" algn="l" rtl="0">
              <a:lnSpc>
                <a:spcPct val="100000"/>
              </a:lnSpc>
              <a:spcBef>
                <a:spcPts val="0"/>
              </a:spcBef>
              <a:spcAft>
                <a:spcPts val="0"/>
              </a:spcAft>
              <a:buClr>
                <a:srgbClr val="000000"/>
              </a:buClr>
              <a:buSzPts val="2000"/>
              <a:buFont typeface="Arial"/>
              <a:buNone/>
            </a:pPr>
            <a:endParaRPr lang="en-US" sz="16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600" dirty="0">
                <a:latin typeface="Arial"/>
                <a:ea typeface="Arial"/>
                <a:cs typeface="Arial"/>
                <a:sym typeface="Arial"/>
              </a:rPr>
              <a:t>Some solutions have been given.</a:t>
            </a:r>
          </a:p>
        </p:txBody>
      </p:sp>
      <p:pic>
        <p:nvPicPr>
          <p:cNvPr id="45" name="Picture 44">
            <a:extLst>
              <a:ext uri="{FF2B5EF4-FFF2-40B4-BE49-F238E27FC236}">
                <a16:creationId xmlns:a16="http://schemas.microsoft.com/office/drawing/2014/main" id="{F164B275-AD2D-4B86-B57A-69D482D70A71}"/>
              </a:ext>
            </a:extLst>
          </p:cNvPr>
          <p:cNvPicPr>
            <a:picLocks noChangeAspect="1"/>
          </p:cNvPicPr>
          <p:nvPr/>
        </p:nvPicPr>
        <p:blipFill>
          <a:blip r:embed="rId5"/>
          <a:stretch>
            <a:fillRect/>
          </a:stretch>
        </p:blipFill>
        <p:spPr>
          <a:xfrm>
            <a:off x="2403708" y="1043278"/>
            <a:ext cx="445465" cy="384399"/>
          </a:xfrm>
          <a:prstGeom prst="rect">
            <a:avLst/>
          </a:prstGeom>
        </p:spPr>
      </p:pic>
      <p:sp>
        <p:nvSpPr>
          <p:cNvPr id="46" name="Frame 45">
            <a:extLst>
              <a:ext uri="{FF2B5EF4-FFF2-40B4-BE49-F238E27FC236}">
                <a16:creationId xmlns:a16="http://schemas.microsoft.com/office/drawing/2014/main" id="{E1BBFB2D-6773-463D-8EC7-D6B79F40A875}"/>
              </a:ext>
            </a:extLst>
          </p:cNvPr>
          <p:cNvSpPr/>
          <p:nvPr/>
        </p:nvSpPr>
        <p:spPr>
          <a:xfrm>
            <a:off x="103156" y="651068"/>
            <a:ext cx="3095536" cy="3231996"/>
          </a:xfrm>
          <a:prstGeom prst="frame">
            <a:avLst>
              <a:gd name="adj1" fmla="val 2343"/>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c 9">
            <a:extLst>
              <a:ext uri="{FF2B5EF4-FFF2-40B4-BE49-F238E27FC236}">
                <a16:creationId xmlns:a16="http://schemas.microsoft.com/office/drawing/2014/main" id="{B5369B90-CBC3-47D9-BF25-1E7D339D09DF}"/>
              </a:ext>
            </a:extLst>
          </p:cNvPr>
          <p:cNvSpPr/>
          <p:nvPr/>
        </p:nvSpPr>
        <p:spPr>
          <a:xfrm rot="21069075" flipH="1">
            <a:off x="3387902" y="1298352"/>
            <a:ext cx="1721123" cy="4492651"/>
          </a:xfrm>
          <a:prstGeom prst="arc">
            <a:avLst>
              <a:gd name="adj1" fmla="val 16200000"/>
              <a:gd name="adj2" fmla="val 5186588"/>
            </a:avLst>
          </a:prstGeom>
          <a:ln w="41275">
            <a:solidFill>
              <a:schemeClr val="accent2">
                <a:lumMod val="75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0"/>
          <p:cNvSpPr txBox="1"/>
          <p:nvPr/>
        </p:nvSpPr>
        <p:spPr>
          <a:xfrm>
            <a:off x="189317" y="3429000"/>
            <a:ext cx="38700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IN PREPARATION for the next slide, arrange your cards as indicated to the right.</a:t>
            </a:r>
            <a:endParaRPr sz="18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We will SCAN these cards with a KaiBot on the next slide.</a:t>
            </a:r>
            <a:endParaRPr sz="1800" b="1" i="0" u="none" strike="noStrike" cap="none">
              <a:solidFill>
                <a:schemeClr val="accent1"/>
              </a:solidFill>
              <a:latin typeface="Arial"/>
              <a:ea typeface="Arial"/>
              <a:cs typeface="Arial"/>
              <a:sym typeface="Arial"/>
            </a:endParaRPr>
          </a:p>
        </p:txBody>
      </p:sp>
      <p:pic>
        <p:nvPicPr>
          <p:cNvPr id="575" name="Google Shape;575;p30"/>
          <p:cNvPicPr preferRelativeResize="0"/>
          <p:nvPr/>
        </p:nvPicPr>
        <p:blipFill rotWithShape="1">
          <a:blip r:embed="rId3">
            <a:alphaModFix/>
          </a:blip>
          <a:srcRect/>
          <a:stretch/>
        </p:blipFill>
        <p:spPr>
          <a:xfrm>
            <a:off x="4242476" y="0"/>
            <a:ext cx="7760207" cy="6858000"/>
          </a:xfrm>
          <a:prstGeom prst="rect">
            <a:avLst/>
          </a:prstGeom>
          <a:noFill/>
          <a:ln>
            <a:noFill/>
          </a:ln>
        </p:spPr>
      </p:pic>
      <p:sp>
        <p:nvSpPr>
          <p:cNvPr id="576" name="Google Shape;576;p30"/>
          <p:cNvSpPr txBox="1"/>
          <p:nvPr/>
        </p:nvSpPr>
        <p:spPr>
          <a:xfrm>
            <a:off x="185202" y="236889"/>
            <a:ext cx="4053159"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accent1"/>
                </a:solidFill>
                <a:latin typeface="Arial"/>
                <a:ea typeface="Arial"/>
                <a:cs typeface="Arial"/>
                <a:sym typeface="Arial"/>
              </a:rPr>
              <a:t>Unit 7:</a:t>
            </a:r>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The Transition .. CONCRETE to ABSTRACT</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580"/>
        <p:cNvGrpSpPr/>
        <p:nvPr/>
      </p:nvGrpSpPr>
      <p:grpSpPr>
        <a:xfrm>
          <a:off x="0" y="0"/>
          <a:ext cx="0" cy="0"/>
          <a:chOff x="0" y="0"/>
          <a:chExt cx="0" cy="0"/>
        </a:xfrm>
      </p:grpSpPr>
      <p:sp>
        <p:nvSpPr>
          <p:cNvPr id="581" name="Google Shape;581;p5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2" name="Google Shape;582;p58"/>
          <p:cNvSpPr/>
          <p:nvPr/>
        </p:nvSpPr>
        <p:spPr>
          <a:xfrm>
            <a:off x="1448968" y="22352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3" name="Google Shape;583;p58" descr="A computer on a table&#10;&#10;Description automatically generated with medium confidence"/>
          <p:cNvPicPr preferRelativeResize="0">
            <a:picLocks noGrp="1"/>
          </p:cNvPicPr>
          <p:nvPr>
            <p:ph type="body" idx="2"/>
          </p:nvPr>
        </p:nvPicPr>
        <p:blipFill rotWithShape="1">
          <a:blip r:embed="rId3">
            <a:alphaModFix/>
          </a:blip>
          <a:srcRect l="15939" r="17106" b="-1"/>
          <a:stretch/>
        </p:blipFill>
        <p:spPr>
          <a:xfrm>
            <a:off x="8135684" y="0"/>
            <a:ext cx="5323109" cy="6857990"/>
          </a:xfrm>
          <a:prstGeom prst="rect">
            <a:avLst/>
          </a:prstGeom>
          <a:noFill/>
          <a:ln>
            <a:noFill/>
          </a:ln>
          <a:effectLst>
            <a:outerShdw blurRad="50800" dist="50800" dir="5400000" algn="ctr" rotWithShape="0">
              <a:srgbClr val="000000"/>
            </a:outerShdw>
          </a:effectLst>
        </p:spPr>
      </p:pic>
      <p:sp>
        <p:nvSpPr>
          <p:cNvPr id="584" name="Google Shape;584;p58"/>
          <p:cNvSpPr txBox="1"/>
          <p:nvPr/>
        </p:nvSpPr>
        <p:spPr>
          <a:xfrm>
            <a:off x="241702" y="85676"/>
            <a:ext cx="5852774"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rgbClr val="FF7653"/>
                </a:solidFill>
                <a:latin typeface="Calibri"/>
                <a:ea typeface="Calibri"/>
                <a:cs typeface="Calibri"/>
                <a:sym typeface="Calibri"/>
              </a:rPr>
              <a:t>Coding from Concrete to Abstract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accent2"/>
                </a:solidFill>
                <a:latin typeface="Arial"/>
                <a:ea typeface="Arial"/>
                <a:cs typeface="Arial"/>
                <a:sym typeface="Arial"/>
              </a:rPr>
              <a:t>Process:</a:t>
            </a:r>
            <a:endParaRPr dirty="0"/>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7F7F7F"/>
                </a:solidFill>
                <a:latin typeface="Arial"/>
                <a:ea typeface="Arial"/>
                <a:cs typeface="Arial"/>
                <a:sym typeface="Arial"/>
              </a:rPr>
              <a:t>Match Tile Layouts – floor &amp; screen</a:t>
            </a:r>
            <a:endParaRPr dirty="0"/>
          </a:p>
          <a:p>
            <a:pPr marL="342900" marR="0" lvl="2" indent="-3429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7F7F7F"/>
                </a:solidFill>
                <a:latin typeface="Arial"/>
                <a:ea typeface="Arial"/>
                <a:cs typeface="Arial"/>
                <a:sym typeface="Arial"/>
              </a:rPr>
              <a:t>Then - Code </a:t>
            </a:r>
            <a:r>
              <a:rPr lang="en-US" sz="2400" b="1" i="0" u="none" strike="noStrike" cap="none" dirty="0" err="1">
                <a:solidFill>
                  <a:srgbClr val="7F7F7F"/>
                </a:solidFill>
                <a:latin typeface="Arial"/>
                <a:ea typeface="Arial"/>
                <a:cs typeface="Arial"/>
                <a:sym typeface="Arial"/>
              </a:rPr>
              <a:t>KaiBot</a:t>
            </a:r>
            <a:r>
              <a:rPr lang="en-US" sz="2400" b="1" i="0" u="none" strike="noStrike" cap="none" dirty="0">
                <a:solidFill>
                  <a:srgbClr val="7F7F7F"/>
                </a:solidFill>
                <a:latin typeface="Arial"/>
                <a:ea typeface="Arial"/>
                <a:cs typeface="Arial"/>
                <a:sym typeface="Arial"/>
              </a:rPr>
              <a:t> on the floor</a:t>
            </a:r>
            <a:endParaRPr dirty="0"/>
          </a:p>
          <a:p>
            <a:pPr marL="0" marR="0" lvl="2" indent="0" algn="l" rtl="0">
              <a:lnSpc>
                <a:spcPct val="100000"/>
              </a:lnSpc>
              <a:spcBef>
                <a:spcPts val="0"/>
              </a:spcBef>
              <a:spcAft>
                <a:spcPts val="0"/>
              </a:spcAft>
              <a:buNone/>
            </a:pPr>
            <a:r>
              <a:rPr lang="en-US" sz="2400" b="1" i="0" u="none" strike="noStrike" cap="none" dirty="0">
                <a:solidFill>
                  <a:srgbClr val="7F7F7F"/>
                </a:solidFill>
                <a:latin typeface="Arial"/>
                <a:ea typeface="Arial"/>
                <a:cs typeface="Arial"/>
                <a:sym typeface="Arial"/>
              </a:rPr>
              <a:t>              - Virtual </a:t>
            </a:r>
            <a:r>
              <a:rPr lang="en-US" sz="2400" b="1" i="0" u="none" strike="noStrike" cap="none" dirty="0" err="1">
                <a:solidFill>
                  <a:srgbClr val="7F7F7F"/>
                </a:solidFill>
                <a:latin typeface="Arial"/>
                <a:ea typeface="Arial"/>
                <a:cs typeface="Arial"/>
                <a:sym typeface="Arial"/>
              </a:rPr>
              <a:t>KaiBot</a:t>
            </a:r>
            <a:r>
              <a:rPr lang="en-US" sz="2400" b="1" i="0" u="none" strike="noStrike" cap="none" dirty="0">
                <a:solidFill>
                  <a:srgbClr val="7F7F7F"/>
                </a:solidFill>
                <a:latin typeface="Arial"/>
                <a:ea typeface="Arial"/>
                <a:cs typeface="Arial"/>
                <a:sym typeface="Arial"/>
              </a:rPr>
              <a:t> on the screen</a:t>
            </a:r>
            <a:endParaRPr sz="2400" b="1" i="0" u="none" strike="noStrike" cap="none" dirty="0">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2400" b="1" i="0" u="none" strike="noStrike" cap="none" dirty="0">
              <a:solidFill>
                <a:srgbClr val="7F7F7F"/>
              </a:solidFill>
              <a:latin typeface="Arial"/>
              <a:ea typeface="Arial"/>
              <a:cs typeface="Arial"/>
              <a:sym typeface="Arial"/>
            </a:endParaRPr>
          </a:p>
        </p:txBody>
      </p:sp>
      <p:sp>
        <p:nvSpPr>
          <p:cNvPr id="585" name="Google Shape;585;p58"/>
          <p:cNvSpPr txBox="1">
            <a:spLocks noGrp="1"/>
          </p:cNvSpPr>
          <p:nvPr>
            <p:ph type="body" idx="1"/>
          </p:nvPr>
        </p:nvSpPr>
        <p:spPr>
          <a:xfrm>
            <a:off x="73241" y="2471266"/>
            <a:ext cx="7455877" cy="1196293"/>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Clr>
                <a:schemeClr val="dk1"/>
              </a:buClr>
              <a:buSzPct val="100000"/>
              <a:buNone/>
            </a:pPr>
            <a:r>
              <a:rPr lang="en-US" sz="7200" b="1" dirty="0">
                <a:latin typeface="Arial"/>
                <a:ea typeface="Arial"/>
                <a:cs typeface="Arial"/>
                <a:sym typeface="Arial"/>
              </a:rPr>
              <a:t>go to  </a:t>
            </a:r>
            <a:r>
              <a:rPr lang="en-US" sz="7200" b="1" u="sng" dirty="0">
                <a:solidFill>
                  <a:schemeClr val="hlink"/>
                </a:solidFill>
                <a:latin typeface="Arial"/>
                <a:ea typeface="Arial"/>
                <a:cs typeface="Arial"/>
                <a:sym typeface="Arial"/>
                <a:hlinkClick r:id="rId4"/>
              </a:rPr>
              <a:t>https://kainundrum.com</a:t>
            </a:r>
            <a:r>
              <a:rPr lang="en-US" sz="7200" b="1" dirty="0">
                <a:latin typeface="Arial"/>
                <a:ea typeface="Arial"/>
                <a:cs typeface="Arial"/>
                <a:sym typeface="Arial"/>
              </a:rPr>
              <a:t> and build the virtual layout </a:t>
            </a:r>
            <a:endParaRPr sz="7200" dirty="0"/>
          </a:p>
          <a:p>
            <a:pPr marL="0" lvl="0" indent="0" algn="l" rtl="0">
              <a:lnSpc>
                <a:spcPct val="90000"/>
              </a:lnSpc>
              <a:spcBef>
                <a:spcPts val="1000"/>
              </a:spcBef>
              <a:spcAft>
                <a:spcPts val="0"/>
              </a:spcAft>
              <a:buClr>
                <a:schemeClr val="dk1"/>
              </a:buClr>
              <a:buSzPct val="100000"/>
              <a:buNone/>
            </a:pPr>
            <a:endParaRPr sz="7200" dirty="0">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r>
              <a:rPr lang="en-US" sz="7200" b="1" dirty="0">
                <a:latin typeface="Arial"/>
                <a:ea typeface="Arial"/>
                <a:cs typeface="Arial"/>
                <a:sym typeface="Arial"/>
              </a:rPr>
              <a:t>OR use</a:t>
            </a:r>
            <a:r>
              <a:rPr lang="en-US" sz="7200" dirty="0">
                <a:latin typeface="Arial"/>
                <a:ea typeface="Arial"/>
                <a:cs typeface="Arial"/>
                <a:sym typeface="Arial"/>
              </a:rPr>
              <a:t> </a:t>
            </a:r>
            <a:r>
              <a:rPr lang="en-US" sz="7200" b="1" dirty="0">
                <a:solidFill>
                  <a:srgbClr val="0000FF"/>
                </a:solidFill>
                <a:latin typeface="Arial"/>
                <a:ea typeface="Arial"/>
                <a:cs typeface="Arial"/>
                <a:sym typeface="Arial"/>
              </a:rPr>
              <a:t>Prepared Layout</a:t>
            </a:r>
            <a:endParaRPr sz="7200" dirty="0"/>
          </a:p>
          <a:p>
            <a:pPr marL="0" lvl="0" indent="0" algn="l" rtl="0">
              <a:lnSpc>
                <a:spcPct val="90000"/>
              </a:lnSpc>
              <a:spcBef>
                <a:spcPts val="1000"/>
              </a:spcBef>
              <a:spcAft>
                <a:spcPts val="0"/>
              </a:spcAft>
              <a:buClr>
                <a:srgbClr val="0000FF"/>
              </a:buClr>
              <a:buSzPct val="85714"/>
              <a:buNone/>
            </a:pPr>
            <a:r>
              <a:rPr lang="en-US" sz="5600" b="1" u="sng" dirty="0">
                <a:solidFill>
                  <a:schemeClr val="accent1"/>
                </a:solidFill>
                <a:latin typeface="Arial"/>
                <a:ea typeface="Arial"/>
                <a:cs typeface="Arial"/>
                <a:sym typeface="Arial"/>
                <a:hlinkClick r:id="rId5">
                  <a:extLst>
                    <a:ext uri="{A12FA001-AC4F-418D-AE19-62706E023703}">
                      <ahyp:hlinkClr xmlns:ahyp="http://schemas.microsoft.com/office/drawing/2018/hyperlinkcolor" val="tx"/>
                    </a:ext>
                  </a:extLst>
                </a:hlinkClick>
              </a:rPr>
              <a:t>https://kainundrum.com/work/work--dHapQj1tZt-HO2wG5xRG_5MM4nD8oZMY</a:t>
            </a:r>
            <a:endParaRPr sz="5600" b="1" u="sng" dirty="0">
              <a:solidFill>
                <a:schemeClr val="accent1"/>
              </a:solidFill>
              <a:latin typeface="Arial"/>
              <a:ea typeface="Arial"/>
              <a:cs typeface="Arial"/>
              <a:sym typeface="Arial"/>
            </a:endParaRPr>
          </a:p>
          <a:p>
            <a:pPr marL="0" lvl="0" indent="0" algn="l" rtl="0">
              <a:lnSpc>
                <a:spcPct val="90000"/>
              </a:lnSpc>
              <a:spcBef>
                <a:spcPts val="1000"/>
              </a:spcBef>
              <a:spcAft>
                <a:spcPts val="0"/>
              </a:spcAft>
              <a:buClr>
                <a:srgbClr val="0000FF"/>
              </a:buClr>
              <a:buSzPts val="5600"/>
              <a:buNone/>
            </a:pPr>
            <a:endParaRPr sz="5600" u="sng" dirty="0">
              <a:solidFill>
                <a:srgbClr val="0000FF"/>
              </a:solidFill>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dirty="0">
              <a:latin typeface="Arial"/>
              <a:ea typeface="Arial"/>
              <a:cs typeface="Arial"/>
              <a:sym typeface="Arial"/>
            </a:endParaRPr>
          </a:p>
          <a:p>
            <a:pPr marL="228600" lvl="0" indent="-187325" algn="l" rtl="0">
              <a:lnSpc>
                <a:spcPct val="90000"/>
              </a:lnSpc>
              <a:spcBef>
                <a:spcPts val="1000"/>
              </a:spcBef>
              <a:spcAft>
                <a:spcPts val="0"/>
              </a:spcAft>
              <a:buClr>
                <a:schemeClr val="dk1"/>
              </a:buClr>
              <a:buSzPts val="2600"/>
              <a:buNone/>
            </a:pPr>
            <a:endParaRPr sz="2600" dirty="0"/>
          </a:p>
          <a:p>
            <a:pPr marL="228600" lvl="0" indent="-193675" algn="l" rtl="0">
              <a:lnSpc>
                <a:spcPct val="90000"/>
              </a:lnSpc>
              <a:spcBef>
                <a:spcPts val="1000"/>
              </a:spcBef>
              <a:spcAft>
                <a:spcPts val="0"/>
              </a:spcAft>
              <a:buClr>
                <a:schemeClr val="dk1"/>
              </a:buClr>
              <a:buSzPts val="2200"/>
              <a:buNone/>
            </a:pPr>
            <a:endParaRPr sz="2200" dirty="0"/>
          </a:p>
        </p:txBody>
      </p:sp>
      <p:grpSp>
        <p:nvGrpSpPr>
          <p:cNvPr id="586" name="Google Shape;586;p58"/>
          <p:cNvGrpSpPr/>
          <p:nvPr/>
        </p:nvGrpSpPr>
        <p:grpSpPr>
          <a:xfrm>
            <a:off x="833115" y="4354429"/>
            <a:ext cx="1054714" cy="2837378"/>
            <a:chOff x="7811855" y="265669"/>
            <a:chExt cx="1032435" cy="3191337"/>
          </a:xfrm>
        </p:grpSpPr>
        <p:pic>
          <p:nvPicPr>
            <p:cNvPr id="587" name="Google Shape;587;p58"/>
            <p:cNvPicPr preferRelativeResize="0"/>
            <p:nvPr/>
          </p:nvPicPr>
          <p:blipFill rotWithShape="1">
            <a:blip r:embed="rId6">
              <a:alphaModFix/>
            </a:blip>
            <a:srcRect/>
            <a:stretch/>
          </p:blipFill>
          <p:spPr>
            <a:xfrm>
              <a:off x="7886484" y="265669"/>
              <a:ext cx="883181" cy="2777748"/>
            </a:xfrm>
            <a:prstGeom prst="rect">
              <a:avLst/>
            </a:prstGeom>
            <a:noFill/>
            <a:ln>
              <a:noFill/>
            </a:ln>
          </p:spPr>
        </p:pic>
        <p:sp>
          <p:nvSpPr>
            <p:cNvPr id="588" name="Google Shape;588;p58"/>
            <p:cNvSpPr txBox="1"/>
            <p:nvPr/>
          </p:nvSpPr>
          <p:spPr>
            <a:xfrm>
              <a:off x="7811855" y="2995341"/>
              <a:ext cx="10324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Build virtual layout</a:t>
              </a:r>
              <a:endParaRPr sz="1400" b="0" i="0" u="none" strike="noStrike" cap="none">
                <a:solidFill>
                  <a:srgbClr val="000000"/>
                </a:solidFill>
                <a:latin typeface="Arial"/>
                <a:ea typeface="Arial"/>
                <a:cs typeface="Arial"/>
                <a:sym typeface="Arial"/>
              </a:endParaRPr>
            </a:p>
          </p:txBody>
        </p:sp>
      </p:grpSp>
      <p:grpSp>
        <p:nvGrpSpPr>
          <p:cNvPr id="589" name="Google Shape;589;p58"/>
          <p:cNvGrpSpPr/>
          <p:nvPr/>
        </p:nvGrpSpPr>
        <p:grpSpPr>
          <a:xfrm>
            <a:off x="2891981" y="4250184"/>
            <a:ext cx="2334989" cy="1981886"/>
            <a:chOff x="7627602" y="1138136"/>
            <a:chExt cx="2334989" cy="1981886"/>
          </a:xfrm>
        </p:grpSpPr>
        <p:pic>
          <p:nvPicPr>
            <p:cNvPr id="590" name="Google Shape;590;p58"/>
            <p:cNvPicPr preferRelativeResize="0"/>
            <p:nvPr/>
          </p:nvPicPr>
          <p:blipFill rotWithShape="1">
            <a:blip r:embed="rId7">
              <a:alphaModFix/>
            </a:blip>
            <a:srcRect/>
            <a:stretch/>
          </p:blipFill>
          <p:spPr>
            <a:xfrm>
              <a:off x="7644335" y="1138136"/>
              <a:ext cx="2318256" cy="1720276"/>
            </a:xfrm>
            <a:prstGeom prst="rect">
              <a:avLst/>
            </a:prstGeom>
            <a:noFill/>
            <a:ln>
              <a:noFill/>
            </a:ln>
          </p:spPr>
        </p:pic>
        <p:sp>
          <p:nvSpPr>
            <p:cNvPr id="591" name="Google Shape;591;p58"/>
            <p:cNvSpPr txBox="1"/>
            <p:nvPr/>
          </p:nvSpPr>
          <p:spPr>
            <a:xfrm>
              <a:off x="7627602" y="2858412"/>
              <a:ext cx="130538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Prepared Layout</a:t>
              </a:r>
              <a:endParaRPr sz="1400" b="0" i="0" u="none" strike="noStrike" cap="none">
                <a:solidFill>
                  <a:srgbClr val="000000"/>
                </a:solidFill>
                <a:latin typeface="Arial"/>
                <a:ea typeface="Arial"/>
                <a:cs typeface="Arial"/>
                <a:sym typeface="Arial"/>
              </a:endParaRPr>
            </a:p>
          </p:txBody>
        </p:sp>
      </p:grpSp>
      <p:sp>
        <p:nvSpPr>
          <p:cNvPr id="592" name="Google Shape;592;p58"/>
          <p:cNvSpPr txBox="1"/>
          <p:nvPr/>
        </p:nvSpPr>
        <p:spPr>
          <a:xfrm>
            <a:off x="2047742" y="4965168"/>
            <a:ext cx="77746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OR</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596"/>
        <p:cNvGrpSpPr/>
        <p:nvPr/>
      </p:nvGrpSpPr>
      <p:grpSpPr>
        <a:xfrm>
          <a:off x="0" y="0"/>
          <a:ext cx="0" cy="0"/>
          <a:chOff x="0" y="0"/>
          <a:chExt cx="0" cy="0"/>
        </a:xfrm>
      </p:grpSpPr>
      <p:sp>
        <p:nvSpPr>
          <p:cNvPr id="597" name="Google Shape;597;p59"/>
          <p:cNvSpPr txBox="1"/>
          <p:nvPr/>
        </p:nvSpPr>
        <p:spPr>
          <a:xfrm>
            <a:off x="171725" y="76987"/>
            <a:ext cx="62038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2"/>
                </a:solidFill>
                <a:latin typeface="Arial"/>
                <a:ea typeface="Arial"/>
                <a:cs typeface="Arial"/>
                <a:sym typeface="Arial"/>
              </a:rPr>
              <a:t>Process .. Coding Possibilities (cont)</a:t>
            </a:r>
            <a:endParaRPr sz="1400" b="0" i="0" u="none" strike="noStrike" cap="none">
              <a:solidFill>
                <a:srgbClr val="000000"/>
              </a:solidFill>
              <a:latin typeface="Arial"/>
              <a:ea typeface="Arial"/>
              <a:cs typeface="Arial"/>
              <a:sym typeface="Arial"/>
            </a:endParaRPr>
          </a:p>
        </p:txBody>
      </p:sp>
      <p:sp>
        <p:nvSpPr>
          <p:cNvPr id="598" name="Google Shape;598;p59"/>
          <p:cNvSpPr txBox="1"/>
          <p:nvPr/>
        </p:nvSpPr>
        <p:spPr>
          <a:xfrm>
            <a:off x="430960" y="550640"/>
            <a:ext cx="5880743" cy="3438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2. Match tile layouts</a:t>
            </a:r>
            <a:endParaRPr sz="1400" b="0" i="0" u="none" strike="noStrike" cap="none">
              <a:solidFill>
                <a:srgbClr val="000000"/>
              </a:solidFill>
              <a:latin typeface="Arial"/>
              <a:ea typeface="Arial"/>
              <a:cs typeface="Arial"/>
              <a:sym typeface="Arial"/>
            </a:endParaRPr>
          </a:p>
        </p:txBody>
      </p:sp>
      <p:sp>
        <p:nvSpPr>
          <p:cNvPr id="599" name="Google Shape;599;p59"/>
          <p:cNvSpPr txBox="1"/>
          <p:nvPr/>
        </p:nvSpPr>
        <p:spPr>
          <a:xfrm>
            <a:off x="430960" y="2702924"/>
            <a:ext cx="7885726" cy="14003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3. Save virtual layout</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4. Pair KaiBot with Kainundrum by Bluetooth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5. Click on Start</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6. Create a program by KaiBot scanning coding cards (see previous screen)</a:t>
            </a:r>
            <a:endParaRPr sz="1400" b="0" i="0" u="none" strike="noStrike" cap="none">
              <a:solidFill>
                <a:srgbClr val="000000"/>
              </a:solidFill>
              <a:latin typeface="Arial"/>
              <a:ea typeface="Arial"/>
              <a:cs typeface="Arial"/>
              <a:sym typeface="Arial"/>
            </a:endParaRPr>
          </a:p>
        </p:txBody>
      </p:sp>
      <p:pic>
        <p:nvPicPr>
          <p:cNvPr id="600" name="Google Shape;600;p59"/>
          <p:cNvPicPr preferRelativeResize="0"/>
          <p:nvPr/>
        </p:nvPicPr>
        <p:blipFill rotWithShape="1">
          <a:blip r:embed="rId3">
            <a:alphaModFix/>
          </a:blip>
          <a:srcRect/>
          <a:stretch/>
        </p:blipFill>
        <p:spPr>
          <a:xfrm>
            <a:off x="909150" y="1142834"/>
            <a:ext cx="2457605" cy="1359587"/>
          </a:xfrm>
          <a:prstGeom prst="rect">
            <a:avLst/>
          </a:prstGeom>
          <a:noFill/>
          <a:ln>
            <a:noFill/>
          </a:ln>
        </p:spPr>
      </p:pic>
      <p:pic>
        <p:nvPicPr>
          <p:cNvPr id="601" name="Google Shape;601;p59"/>
          <p:cNvPicPr preferRelativeResize="0"/>
          <p:nvPr/>
        </p:nvPicPr>
        <p:blipFill rotWithShape="1">
          <a:blip r:embed="rId4">
            <a:alphaModFix/>
          </a:blip>
          <a:srcRect/>
          <a:stretch/>
        </p:blipFill>
        <p:spPr>
          <a:xfrm>
            <a:off x="4501949" y="1138714"/>
            <a:ext cx="2063531" cy="1419623"/>
          </a:xfrm>
          <a:prstGeom prst="rect">
            <a:avLst/>
          </a:prstGeom>
          <a:noFill/>
          <a:ln>
            <a:noFill/>
          </a:ln>
        </p:spPr>
      </p:pic>
      <p:pic>
        <p:nvPicPr>
          <p:cNvPr id="602" name="Google Shape;602;p59"/>
          <p:cNvPicPr preferRelativeResize="0"/>
          <p:nvPr/>
        </p:nvPicPr>
        <p:blipFill rotWithShape="1">
          <a:blip r:embed="rId5">
            <a:alphaModFix/>
          </a:blip>
          <a:srcRect/>
          <a:stretch/>
        </p:blipFill>
        <p:spPr>
          <a:xfrm>
            <a:off x="2527892" y="2690760"/>
            <a:ext cx="419158" cy="328308"/>
          </a:xfrm>
          <a:prstGeom prst="rect">
            <a:avLst/>
          </a:prstGeom>
          <a:noFill/>
          <a:ln>
            <a:noFill/>
          </a:ln>
        </p:spPr>
      </p:pic>
      <p:pic>
        <p:nvPicPr>
          <p:cNvPr id="603" name="Google Shape;603;p59"/>
          <p:cNvPicPr preferRelativeResize="0"/>
          <p:nvPr/>
        </p:nvPicPr>
        <p:blipFill rotWithShape="1">
          <a:blip r:embed="rId6">
            <a:alphaModFix/>
          </a:blip>
          <a:srcRect/>
          <a:stretch/>
        </p:blipFill>
        <p:spPr>
          <a:xfrm>
            <a:off x="4740476" y="2987700"/>
            <a:ext cx="3270200" cy="340847"/>
          </a:xfrm>
          <a:prstGeom prst="rect">
            <a:avLst/>
          </a:prstGeom>
          <a:noFill/>
          <a:ln>
            <a:noFill/>
          </a:ln>
          <a:effectLst>
            <a:outerShdw blurRad="63500" sx="102000" sy="102000" algn="ctr" rotWithShape="0">
              <a:srgbClr val="000000">
                <a:alpha val="40000"/>
              </a:srgbClr>
            </a:outerShdw>
          </a:effectLst>
        </p:spPr>
      </p:pic>
      <p:pic>
        <p:nvPicPr>
          <p:cNvPr id="604" name="Google Shape;604;p59"/>
          <p:cNvPicPr preferRelativeResize="0"/>
          <p:nvPr/>
        </p:nvPicPr>
        <p:blipFill rotWithShape="1">
          <a:blip r:embed="rId7">
            <a:alphaModFix/>
          </a:blip>
          <a:srcRect/>
          <a:stretch/>
        </p:blipFill>
        <p:spPr>
          <a:xfrm>
            <a:off x="2110590" y="3373416"/>
            <a:ext cx="327515" cy="350561"/>
          </a:xfrm>
          <a:prstGeom prst="rect">
            <a:avLst/>
          </a:prstGeom>
          <a:noFill/>
          <a:ln>
            <a:noFill/>
          </a:ln>
          <a:effectLst>
            <a:outerShdw blurRad="63500" sx="102000" sy="102000" algn="ctr" rotWithShape="0">
              <a:srgbClr val="000000">
                <a:alpha val="40000"/>
              </a:srgbClr>
            </a:outerShdw>
          </a:effectLst>
        </p:spPr>
      </p:pic>
      <p:sp>
        <p:nvSpPr>
          <p:cNvPr id="605" name="Google Shape;605;p59"/>
          <p:cNvSpPr txBox="1"/>
          <p:nvPr/>
        </p:nvSpPr>
        <p:spPr>
          <a:xfrm>
            <a:off x="430960" y="4195131"/>
            <a:ext cx="10701497" cy="1654299"/>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7. After Scanning KaiBot, program converts to Blockly &amp; Python in Kainundrum  ...    </a:t>
            </a:r>
            <a:endParaRPr sz="1500" b="1"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 KaiBot acts the code on KaiTiles &amp; mirroring in Kainundrum</a:t>
            </a:r>
            <a:endParaRPr sz="15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accent2"/>
              </a:buClr>
              <a:buSzPts val="1500"/>
              <a:buFont typeface="Arial"/>
              <a:buNone/>
            </a:pPr>
            <a:r>
              <a:rPr lang="en-US" sz="1500" b="1" i="0" u="none" strike="noStrike" cap="none">
                <a:solidFill>
                  <a:schemeClr val="accent2"/>
                </a:solidFill>
                <a:latin typeface="Arial"/>
                <a:ea typeface="Arial"/>
                <a:cs typeface="Arial"/>
                <a:sym typeface="Arial"/>
              </a:rPr>
              <a:t>After Scanning, user can run the program:</a:t>
            </a:r>
            <a:endParaRPr sz="15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 ..by Cards to KaiBot (Concrete Action)</a:t>
            </a:r>
            <a:endParaRPr sz="15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1500"/>
              <a:buFont typeface="Arial"/>
              <a:buNone/>
            </a:pPr>
            <a:r>
              <a:rPr lang="en-US" sz="1500" b="1" i="0" u="none" strike="noStrike" cap="none">
                <a:solidFill>
                  <a:srgbClr val="000000"/>
                </a:solidFill>
                <a:latin typeface="Arial"/>
                <a:ea typeface="Arial"/>
                <a:cs typeface="Arial"/>
                <a:sym typeface="Arial"/>
              </a:rPr>
              <a:t> ..by “Run Program” at the top of the Blockly Screen</a:t>
            </a:r>
            <a:r>
              <a:rPr lang="en-US" sz="14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606" name="Google Shape;606;p59"/>
          <p:cNvGrpSpPr/>
          <p:nvPr/>
        </p:nvGrpSpPr>
        <p:grpSpPr>
          <a:xfrm>
            <a:off x="8316686" y="4119127"/>
            <a:ext cx="2815024" cy="1661992"/>
            <a:chOff x="8286909" y="4232250"/>
            <a:chExt cx="2815024" cy="1661992"/>
          </a:xfrm>
        </p:grpSpPr>
        <p:pic>
          <p:nvPicPr>
            <p:cNvPr id="607" name="Google Shape;607;p59"/>
            <p:cNvPicPr preferRelativeResize="0"/>
            <p:nvPr/>
          </p:nvPicPr>
          <p:blipFill rotWithShape="1">
            <a:blip r:embed="rId8">
              <a:alphaModFix/>
            </a:blip>
            <a:srcRect/>
            <a:stretch/>
          </p:blipFill>
          <p:spPr>
            <a:xfrm>
              <a:off x="8316686" y="4232250"/>
              <a:ext cx="2785247" cy="1400382"/>
            </a:xfrm>
            <a:prstGeom prst="rect">
              <a:avLst/>
            </a:prstGeom>
            <a:noFill/>
            <a:ln>
              <a:noFill/>
            </a:ln>
          </p:spPr>
        </p:pic>
        <p:sp>
          <p:nvSpPr>
            <p:cNvPr id="608" name="Google Shape;608;p59"/>
            <p:cNvSpPr txBox="1"/>
            <p:nvPr/>
          </p:nvSpPr>
          <p:spPr>
            <a:xfrm>
              <a:off x="8286909" y="5632632"/>
              <a:ext cx="281502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Physical &amp; virtual robots are mirrored</a:t>
              </a:r>
              <a:endParaRPr sz="1400" b="0" i="0" u="none" strike="noStrike" cap="none">
                <a:solidFill>
                  <a:srgbClr val="000000"/>
                </a:solidFill>
                <a:latin typeface="Arial"/>
                <a:ea typeface="Arial"/>
                <a:cs typeface="Arial"/>
                <a:sym typeface="Arial"/>
              </a:endParaRPr>
            </a:p>
          </p:txBody>
        </p:sp>
      </p:grpSp>
      <p:sp>
        <p:nvSpPr>
          <p:cNvPr id="609" name="Google Shape;609;p59"/>
          <p:cNvSpPr txBox="1"/>
          <p:nvPr/>
        </p:nvSpPr>
        <p:spPr>
          <a:xfrm>
            <a:off x="171725" y="6041502"/>
            <a:ext cx="1070149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If tile layouts .. Concrete and Virtual .. are NOT matched, then Running Program in Blockly results in action ONLY on the 3D Virtual Screen</a:t>
            </a:r>
            <a:endParaRPr sz="1800" b="0" i="0" u="none" strike="noStrike" cap="none">
              <a:solidFill>
                <a:srgbClr val="000000"/>
              </a:solidFill>
              <a:latin typeface="Arial"/>
              <a:ea typeface="Arial"/>
              <a:cs typeface="Arial"/>
              <a:sym typeface="Arial"/>
            </a:endParaRPr>
          </a:p>
        </p:txBody>
      </p:sp>
      <p:pic>
        <p:nvPicPr>
          <p:cNvPr id="610" name="Google Shape;610;p59"/>
          <p:cNvPicPr preferRelativeResize="0"/>
          <p:nvPr/>
        </p:nvPicPr>
        <p:blipFill rotWithShape="1">
          <a:blip r:embed="rId9">
            <a:alphaModFix/>
          </a:blip>
          <a:srcRect/>
          <a:stretch/>
        </p:blipFill>
        <p:spPr>
          <a:xfrm>
            <a:off x="5418888" y="5532514"/>
            <a:ext cx="1103049" cy="296974"/>
          </a:xfrm>
          <a:prstGeom prst="rect">
            <a:avLst/>
          </a:prstGeom>
          <a:noFill/>
          <a:ln>
            <a:noFill/>
          </a:ln>
        </p:spPr>
      </p:pic>
      <p:sp>
        <p:nvSpPr>
          <p:cNvPr id="611" name="Google Shape;611;p59"/>
          <p:cNvSpPr txBox="1"/>
          <p:nvPr/>
        </p:nvSpPr>
        <p:spPr>
          <a:xfrm>
            <a:off x="984469" y="811637"/>
            <a:ext cx="6096000" cy="3270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chemeClr val="dk1"/>
              </a:buClr>
              <a:buSzPts val="1400"/>
              <a:buFont typeface="Arial"/>
              <a:buNone/>
            </a:pPr>
            <a:r>
              <a:rPr lang="en-US" sz="1400" b="0" i="0" u="sng" strike="noStrike" cap="none">
                <a:solidFill>
                  <a:srgbClr val="000000"/>
                </a:solidFill>
                <a:latin typeface="Arial"/>
                <a:ea typeface="Arial"/>
                <a:cs typeface="Arial"/>
                <a:sym typeface="Arial"/>
              </a:rPr>
              <a:t>Concrete on KaiTiles</a:t>
            </a:r>
            <a:r>
              <a:rPr lang="en-US" sz="1400" b="0" i="0" u="none" strike="noStrike" cap="none">
                <a:solidFill>
                  <a:srgbClr val="000000"/>
                </a:solidFill>
                <a:latin typeface="Arial"/>
                <a:ea typeface="Arial"/>
                <a:cs typeface="Arial"/>
                <a:sym typeface="Arial"/>
              </a:rPr>
              <a:t>			</a:t>
            </a:r>
            <a:r>
              <a:rPr lang="en-US" sz="1400" b="0" i="0" u="sng" strike="noStrike" cap="none">
                <a:solidFill>
                  <a:srgbClr val="000000"/>
                </a:solidFill>
                <a:latin typeface="Arial"/>
                <a:ea typeface="Arial"/>
                <a:cs typeface="Arial"/>
                <a:sym typeface="Arial"/>
              </a:rPr>
              <a:t>Virtual in Kainundrum</a:t>
            </a:r>
            <a:endParaRPr sz="1400" b="0" i="0" u="none" strike="noStrike" cap="none">
              <a:solidFill>
                <a:srgbClr val="000000"/>
              </a:solidFill>
              <a:latin typeface="Arial"/>
              <a:ea typeface="Arial"/>
              <a:cs typeface="Arial"/>
              <a:sym typeface="Arial"/>
            </a:endParaRPr>
          </a:p>
        </p:txBody>
      </p:sp>
      <p:sp>
        <p:nvSpPr>
          <p:cNvPr id="612" name="Google Shape;612;p59"/>
          <p:cNvSpPr/>
          <p:nvPr/>
        </p:nvSpPr>
        <p:spPr>
          <a:xfrm>
            <a:off x="348783" y="3211527"/>
            <a:ext cx="164353" cy="383176"/>
          </a:xfrm>
          <a:prstGeom prst="leftBracket">
            <a:avLst>
              <a:gd name="adj" fmla="val 48200"/>
            </a:avLst>
          </a:prstGeom>
          <a:noFill/>
          <a:ln w="19050"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2"/>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18" name="Google Shape;618;p32"/>
          <p:cNvGrpSpPr/>
          <p:nvPr/>
        </p:nvGrpSpPr>
        <p:grpSpPr>
          <a:xfrm>
            <a:off x="0" y="1083484"/>
            <a:ext cx="355196" cy="673460"/>
            <a:chOff x="0" y="823811"/>
            <a:chExt cx="355196" cy="673460"/>
          </a:xfrm>
        </p:grpSpPr>
        <p:sp>
          <p:nvSpPr>
            <p:cNvPr id="619" name="Google Shape;619;p32"/>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p32"/>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21" name="Google Shape;621;p32"/>
          <p:cNvSpPr/>
          <p:nvPr/>
        </p:nvSpPr>
        <p:spPr>
          <a:xfrm flipH="1">
            <a:off x="665085" y="2090569"/>
            <a:ext cx="4297680" cy="2743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2" name="Google Shape;622;p32"/>
          <p:cNvSpPr txBox="1">
            <a:spLocks noGrp="1"/>
          </p:cNvSpPr>
          <p:nvPr>
            <p:ph type="body" idx="1"/>
          </p:nvPr>
        </p:nvSpPr>
        <p:spPr>
          <a:xfrm>
            <a:off x="492109" y="3342206"/>
            <a:ext cx="5056247" cy="343182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000000"/>
              </a:buClr>
              <a:buSzPts val="2400"/>
              <a:buChar char="•"/>
            </a:pPr>
            <a:r>
              <a:rPr lang="en-US" sz="2200" b="0" i="0" u="none" strike="noStrike">
                <a:solidFill>
                  <a:srgbClr val="000000"/>
                </a:solidFill>
                <a:latin typeface="Arial"/>
                <a:ea typeface="Arial"/>
                <a:cs typeface="Arial"/>
                <a:sym typeface="Arial"/>
              </a:rPr>
              <a:t>When KaiBot </a:t>
            </a:r>
            <a:r>
              <a:rPr lang="en-US" sz="2200">
                <a:solidFill>
                  <a:srgbClr val="000000"/>
                </a:solidFill>
                <a:latin typeface="Arial"/>
                <a:ea typeface="Arial"/>
                <a:cs typeface="Arial"/>
                <a:sym typeface="Arial"/>
              </a:rPr>
              <a:t> scans </a:t>
            </a:r>
            <a:r>
              <a:rPr lang="en-US" sz="2200" b="0" i="0" u="none" strike="noStrike">
                <a:solidFill>
                  <a:srgbClr val="000000"/>
                </a:solidFill>
                <a:latin typeface="Arial"/>
                <a:ea typeface="Arial"/>
                <a:cs typeface="Arial"/>
                <a:sym typeface="Arial"/>
              </a:rPr>
              <a:t>the “Record Program End” card, KaiBot sends the program through to </a:t>
            </a:r>
            <a:r>
              <a:rPr lang="en-US" sz="2200" b="0" i="0" u="none" strike="noStrike">
                <a:solidFill>
                  <a:srgbClr val="2F5496"/>
                </a:solidFill>
                <a:latin typeface="Arial"/>
                <a:ea typeface="Arial"/>
                <a:cs typeface="Arial"/>
                <a:sym typeface="Arial"/>
              </a:rPr>
              <a:t>Kainundrum</a:t>
            </a:r>
            <a:r>
              <a:rPr lang="en-US" sz="2200" b="0" i="0" u="none" strike="noStrike">
                <a:solidFill>
                  <a:srgbClr val="000000"/>
                </a:solidFill>
                <a:latin typeface="Arial"/>
                <a:ea typeface="Arial"/>
                <a:cs typeface="Arial"/>
                <a:sym typeface="Arial"/>
              </a:rPr>
              <a:t>.</a:t>
            </a:r>
            <a:endParaRPr/>
          </a:p>
          <a:p>
            <a:pPr marL="0" lvl="0" indent="0" algn="l" rtl="0">
              <a:lnSpc>
                <a:spcPct val="90000"/>
              </a:lnSpc>
              <a:spcBef>
                <a:spcPts val="0"/>
              </a:spcBef>
              <a:spcAft>
                <a:spcPts val="0"/>
              </a:spcAft>
              <a:buClr>
                <a:srgbClr val="000000"/>
              </a:buClr>
              <a:buSzPts val="2400"/>
              <a:buNone/>
            </a:pPr>
            <a:endParaRPr sz="2200">
              <a:solidFill>
                <a:srgbClr val="000000"/>
              </a:solidFill>
              <a:latin typeface="Arial"/>
              <a:ea typeface="Arial"/>
              <a:cs typeface="Arial"/>
              <a:sym typeface="Arial"/>
            </a:endParaRPr>
          </a:p>
          <a:p>
            <a:pPr marL="228600" lvl="0" indent="-228600" algn="l" rtl="0">
              <a:lnSpc>
                <a:spcPct val="90000"/>
              </a:lnSpc>
              <a:spcBef>
                <a:spcPts val="1000"/>
              </a:spcBef>
              <a:spcAft>
                <a:spcPts val="0"/>
              </a:spcAft>
              <a:buClr>
                <a:srgbClr val="000000"/>
              </a:buClr>
              <a:buSzPts val="2400"/>
              <a:buChar char="•"/>
            </a:pPr>
            <a:r>
              <a:rPr lang="en-US" sz="2200">
                <a:solidFill>
                  <a:srgbClr val="000000"/>
                </a:solidFill>
                <a:latin typeface="Arial"/>
                <a:ea typeface="Arial"/>
                <a:cs typeface="Arial"/>
                <a:sym typeface="Arial"/>
              </a:rPr>
              <a:t>In</a:t>
            </a:r>
            <a:r>
              <a:rPr lang="en-US" sz="2200" b="0" i="0" u="none" strike="noStrike">
                <a:solidFill>
                  <a:srgbClr val="000000"/>
                </a:solidFill>
                <a:latin typeface="Arial"/>
                <a:ea typeface="Arial"/>
                <a:cs typeface="Arial"/>
                <a:sym typeface="Arial"/>
              </a:rPr>
              <a:t> </a:t>
            </a:r>
            <a:r>
              <a:rPr lang="en-US" sz="2200" b="0" i="0" u="none" strike="noStrike">
                <a:solidFill>
                  <a:schemeClr val="accent1"/>
                </a:solidFill>
                <a:latin typeface="Arial"/>
                <a:ea typeface="Arial"/>
                <a:cs typeface="Arial"/>
                <a:sym typeface="Arial"/>
              </a:rPr>
              <a:t>Kainundrum</a:t>
            </a:r>
            <a:r>
              <a:rPr lang="en-US" sz="2200" b="0" i="0" u="none" strike="noStrike">
                <a:solidFill>
                  <a:srgbClr val="000000"/>
                </a:solidFill>
                <a:latin typeface="Arial"/>
                <a:ea typeface="Arial"/>
                <a:cs typeface="Arial"/>
                <a:sym typeface="Arial"/>
              </a:rPr>
              <a:t>, program </a:t>
            </a:r>
            <a:r>
              <a:rPr lang="en-US" sz="2200">
                <a:solidFill>
                  <a:srgbClr val="000000"/>
                </a:solidFill>
                <a:latin typeface="Arial"/>
                <a:ea typeface="Arial"/>
                <a:cs typeface="Arial"/>
                <a:sym typeface="Arial"/>
              </a:rPr>
              <a:t>is</a:t>
            </a:r>
            <a:r>
              <a:rPr lang="en-US" sz="2200" b="0" i="0" u="none" strike="noStrike">
                <a:solidFill>
                  <a:srgbClr val="000000"/>
                </a:solidFill>
                <a:latin typeface="Arial"/>
                <a:ea typeface="Arial"/>
                <a:cs typeface="Arial"/>
                <a:sym typeface="Arial"/>
              </a:rPr>
              <a:t> converted to </a:t>
            </a:r>
            <a:r>
              <a:rPr lang="en-US" sz="2200" b="0" i="0" u="none" strike="noStrike">
                <a:solidFill>
                  <a:schemeClr val="accent1"/>
                </a:solidFill>
                <a:latin typeface="Arial"/>
                <a:ea typeface="Arial"/>
                <a:cs typeface="Arial"/>
                <a:sym typeface="Arial"/>
              </a:rPr>
              <a:t>Blockly</a:t>
            </a:r>
            <a:r>
              <a:rPr lang="en-US" sz="2200" b="0" i="0" u="none" strike="noStrike">
                <a:solidFill>
                  <a:srgbClr val="000000"/>
                </a:solidFill>
                <a:latin typeface="Arial"/>
                <a:ea typeface="Arial"/>
                <a:cs typeface="Arial"/>
                <a:sym typeface="Arial"/>
              </a:rPr>
              <a:t> and to </a:t>
            </a:r>
            <a:r>
              <a:rPr lang="en-US" sz="2200" b="0" i="0" u="none" strike="noStrike">
                <a:solidFill>
                  <a:schemeClr val="accent1"/>
                </a:solidFill>
                <a:latin typeface="Arial"/>
                <a:ea typeface="Arial"/>
                <a:cs typeface="Arial"/>
                <a:sym typeface="Arial"/>
              </a:rPr>
              <a:t>Python</a:t>
            </a:r>
            <a:r>
              <a:rPr lang="en-US" sz="2200" b="0" i="0" u="none" strike="noStrike">
                <a:solidFill>
                  <a:srgbClr val="000000"/>
                </a:solidFill>
                <a:latin typeface="Arial"/>
                <a:ea typeface="Arial"/>
                <a:cs typeface="Arial"/>
                <a:sym typeface="Arial"/>
              </a:rPr>
              <a:t> text code.</a:t>
            </a:r>
            <a:endParaRPr/>
          </a:p>
          <a:p>
            <a:pPr marL="0" lvl="0" indent="0" algn="l" rtl="0">
              <a:lnSpc>
                <a:spcPct val="90000"/>
              </a:lnSpc>
              <a:spcBef>
                <a:spcPts val="1000"/>
              </a:spcBef>
              <a:spcAft>
                <a:spcPts val="0"/>
              </a:spcAft>
              <a:buClr>
                <a:srgbClr val="000000"/>
              </a:buClr>
              <a:buSzPts val="2400"/>
              <a:buNone/>
            </a:pPr>
            <a:endParaRPr sz="2200" b="0" i="0" u="none" strike="noStrike">
              <a:solidFill>
                <a:srgbClr val="000000"/>
              </a:solidFill>
              <a:latin typeface="Arial"/>
              <a:ea typeface="Arial"/>
              <a:cs typeface="Arial"/>
              <a:sym typeface="Arial"/>
            </a:endParaRPr>
          </a:p>
          <a:p>
            <a:pPr marL="228600" lvl="0" indent="-228600" algn="l" rtl="0">
              <a:lnSpc>
                <a:spcPct val="90000"/>
              </a:lnSpc>
              <a:spcBef>
                <a:spcPts val="1000"/>
              </a:spcBef>
              <a:spcAft>
                <a:spcPts val="0"/>
              </a:spcAft>
              <a:buClr>
                <a:srgbClr val="000000"/>
              </a:buClr>
              <a:buSzPts val="2400"/>
              <a:buChar char="•"/>
            </a:pPr>
            <a:r>
              <a:rPr lang="en-US" sz="2200">
                <a:solidFill>
                  <a:srgbClr val="000000"/>
                </a:solidFill>
                <a:latin typeface="Arial"/>
                <a:ea typeface="Arial"/>
                <a:cs typeface="Arial"/>
                <a:sym typeface="Arial"/>
              </a:rPr>
              <a:t>Virtual action results in the </a:t>
            </a:r>
            <a:r>
              <a:rPr lang="en-US" sz="2200" b="1">
                <a:solidFill>
                  <a:srgbClr val="000000"/>
                </a:solidFill>
                <a:highlight>
                  <a:srgbClr val="FFFF00"/>
                </a:highlight>
                <a:latin typeface="Arial"/>
                <a:ea typeface="Arial"/>
                <a:cs typeface="Arial"/>
                <a:sym typeface="Arial"/>
              </a:rPr>
              <a:t>Abstract Phase</a:t>
            </a:r>
            <a:r>
              <a:rPr lang="en-US" sz="2200" b="1">
                <a:solidFill>
                  <a:srgbClr val="000000"/>
                </a:solidFill>
                <a:latin typeface="Arial"/>
                <a:ea typeface="Arial"/>
                <a:cs typeface="Arial"/>
                <a:sym typeface="Arial"/>
              </a:rPr>
              <a:t>.</a:t>
            </a:r>
            <a:endParaRPr sz="2200" b="1">
              <a:solidFill>
                <a:srgbClr val="000000"/>
              </a:solidFill>
              <a:latin typeface="Arial"/>
              <a:ea typeface="Arial"/>
              <a:cs typeface="Arial"/>
              <a:sym typeface="Arial"/>
            </a:endParaRPr>
          </a:p>
        </p:txBody>
      </p:sp>
      <p:sp>
        <p:nvSpPr>
          <p:cNvPr id="623" name="Google Shape;623;p32"/>
          <p:cNvSpPr/>
          <p:nvPr/>
        </p:nvSpPr>
        <p:spPr>
          <a:xfrm flipH="1">
            <a:off x="10697670" y="0"/>
            <a:ext cx="149433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p32"/>
          <p:cNvSpPr/>
          <p:nvPr/>
        </p:nvSpPr>
        <p:spPr>
          <a:xfrm>
            <a:off x="5685810" y="513853"/>
            <a:ext cx="6009366" cy="5834577"/>
          </a:xfrm>
          <a:prstGeom prst="rect">
            <a:avLst/>
          </a:prstGeom>
          <a:solidFill>
            <a:schemeClr val="lt1"/>
          </a:solidFill>
          <a:ln>
            <a:noFill/>
          </a:ln>
          <a:effectLst>
            <a:outerShdw blurRad="139700" dist="127000" dir="5400000" algn="t"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5" name="Google Shape;625;p32"/>
          <p:cNvSpPr txBox="1"/>
          <p:nvPr/>
        </p:nvSpPr>
        <p:spPr>
          <a:xfrm>
            <a:off x="580165" y="561493"/>
            <a:ext cx="4559424" cy="102401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C000"/>
              </a:buClr>
              <a:buSzPts val="3200"/>
              <a:buFont typeface="Open Sans ExtraBold"/>
              <a:buNone/>
            </a:pPr>
            <a:r>
              <a:rPr lang="en-US" sz="3200" b="1" i="0" u="none" strike="noStrike" cap="none">
                <a:solidFill>
                  <a:srgbClr val="FFC000"/>
                </a:solidFill>
                <a:latin typeface="Open Sans ExtraBold"/>
                <a:ea typeface="Open Sans ExtraBold"/>
                <a:cs typeface="Open Sans ExtraBold"/>
                <a:sym typeface="Open Sans ExtraBold"/>
              </a:rPr>
              <a:t>Kainundrum to</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FFC000"/>
              </a:buClr>
              <a:buSzPts val="3200"/>
              <a:buFont typeface="Open Sans ExtraBold"/>
              <a:buNone/>
            </a:pPr>
            <a:r>
              <a:rPr lang="en-US" sz="3200" b="1" i="0" u="none" strike="noStrike" cap="none">
                <a:solidFill>
                  <a:srgbClr val="FFC000"/>
                </a:solidFill>
                <a:latin typeface="Open Sans ExtraBold"/>
                <a:ea typeface="Open Sans ExtraBold"/>
                <a:cs typeface="Open Sans ExtraBold"/>
                <a:sym typeface="Open Sans ExtraBold"/>
              </a:rPr>
              <a:t>Blockly &amp; Python</a:t>
            </a:r>
            <a:r>
              <a:rPr lang="en-US" sz="3200" b="1" i="0" u="none" strike="noStrike" cap="none">
                <a:solidFill>
                  <a:schemeClr val="dk1"/>
                </a:solidFill>
                <a:latin typeface="Open Sans ExtraBold"/>
                <a:ea typeface="Open Sans ExtraBold"/>
                <a:cs typeface="Open Sans ExtraBold"/>
                <a:sym typeface="Open Sans ExtraBold"/>
              </a:rPr>
              <a:t> </a:t>
            </a:r>
            <a:endParaRPr sz="3200" b="0" i="0" u="none" strike="noStrike" cap="none">
              <a:solidFill>
                <a:schemeClr val="dk1"/>
              </a:solidFill>
              <a:latin typeface="Calibri"/>
              <a:ea typeface="Calibri"/>
              <a:cs typeface="Calibri"/>
              <a:sym typeface="Calibri"/>
            </a:endParaRPr>
          </a:p>
        </p:txBody>
      </p:sp>
      <p:pic>
        <p:nvPicPr>
          <p:cNvPr id="626" name="Google Shape;626;p32"/>
          <p:cNvPicPr preferRelativeResize="0">
            <a:picLocks noGrp="1"/>
          </p:cNvPicPr>
          <p:nvPr>
            <p:ph type="body" idx="2"/>
          </p:nvPr>
        </p:nvPicPr>
        <p:blipFill rotWithShape="1">
          <a:blip r:embed="rId3">
            <a:alphaModFix/>
          </a:blip>
          <a:srcRect/>
          <a:stretch/>
        </p:blipFill>
        <p:spPr>
          <a:xfrm>
            <a:off x="5548357" y="1956206"/>
            <a:ext cx="6103096" cy="2772000"/>
          </a:xfrm>
          <a:prstGeom prst="rect">
            <a:avLst/>
          </a:prstGeom>
          <a:noFill/>
          <a:ln>
            <a:noFill/>
          </a:ln>
        </p:spPr>
      </p:pic>
      <p:sp>
        <p:nvSpPr>
          <p:cNvPr id="627" name="Google Shape;627;p32"/>
          <p:cNvSpPr txBox="1"/>
          <p:nvPr/>
        </p:nvSpPr>
        <p:spPr>
          <a:xfrm>
            <a:off x="583232" y="1633889"/>
            <a:ext cx="61030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Calibri"/>
                <a:ea typeface="Calibri"/>
                <a:cs typeface="Calibri"/>
                <a:sym typeface="Calibri"/>
              </a:rPr>
              <a:t>If the Virtual and Physical Tiles are an EXACT  MATCH .. then</a:t>
            </a:r>
            <a:endParaRPr sz="1800" b="1" i="0" u="none" strike="noStrike" cap="none">
              <a:solidFill>
                <a:schemeClr val="accent1"/>
              </a:solidFill>
              <a:latin typeface="Calibri"/>
              <a:ea typeface="Calibri"/>
              <a:cs typeface="Calibri"/>
              <a:sym typeface="Calibri"/>
            </a:endParaRPr>
          </a:p>
        </p:txBody>
      </p:sp>
      <p:sp>
        <p:nvSpPr>
          <p:cNvPr id="628" name="Google Shape;628;p32"/>
          <p:cNvSpPr txBox="1"/>
          <p:nvPr/>
        </p:nvSpPr>
        <p:spPr>
          <a:xfrm flipH="1">
            <a:off x="355195" y="83974"/>
            <a:ext cx="221215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a:solidFill>
                  <a:schemeClr val="accent1"/>
                </a:solidFill>
                <a:latin typeface="Calibri"/>
                <a:ea typeface="Calibri"/>
                <a:cs typeface="Calibri"/>
                <a:sym typeface="Calibri"/>
              </a:rPr>
              <a:t>IN REVIEW</a:t>
            </a:r>
            <a:endParaRPr sz="2400" b="1" i="0" u="none" strike="noStrike" cap="none">
              <a:solidFill>
                <a:schemeClr val="accent1"/>
              </a:solidFill>
              <a:latin typeface="Calibri"/>
              <a:ea typeface="Calibri"/>
              <a:cs typeface="Calibri"/>
              <a:sym typeface="Calibri"/>
            </a:endParaRPr>
          </a:p>
        </p:txBody>
      </p:sp>
      <p:sp>
        <p:nvSpPr>
          <p:cNvPr id="629" name="Google Shape;629;p32"/>
          <p:cNvSpPr txBox="1"/>
          <p:nvPr/>
        </p:nvSpPr>
        <p:spPr>
          <a:xfrm>
            <a:off x="545799" y="2224724"/>
            <a:ext cx="4536251" cy="110799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Arial"/>
                <a:ea typeface="Arial"/>
                <a:cs typeface="Arial"/>
                <a:sym typeface="Arial"/>
              </a:rPr>
              <a:t>In the </a:t>
            </a:r>
            <a:r>
              <a:rPr lang="en-US" sz="2200" b="1" i="0" u="none" strike="noStrike" cap="none">
                <a:solidFill>
                  <a:srgbClr val="000000"/>
                </a:solidFill>
                <a:highlight>
                  <a:srgbClr val="FFFF00"/>
                </a:highlight>
                <a:latin typeface="Arial"/>
                <a:ea typeface="Arial"/>
                <a:cs typeface="Arial"/>
                <a:sym typeface="Arial"/>
              </a:rPr>
              <a:t>Concrete Phase</a:t>
            </a:r>
            <a:r>
              <a:rPr lang="en-US" sz="2200" b="0" i="0" u="none" strike="noStrike" cap="none">
                <a:solidFill>
                  <a:srgbClr val="000000"/>
                </a:solidFill>
                <a:highlight>
                  <a:srgbClr val="FFFF00"/>
                </a:highlight>
                <a:latin typeface="Arial"/>
                <a:ea typeface="Arial"/>
                <a:cs typeface="Arial"/>
                <a:sym typeface="Arial"/>
              </a:rPr>
              <a:t> </a:t>
            </a:r>
            <a:r>
              <a:rPr lang="en-US" sz="2200" b="0" i="0" u="none" strike="noStrike" cap="none">
                <a:solidFill>
                  <a:srgbClr val="000000"/>
                </a:solidFill>
                <a:latin typeface="Arial"/>
                <a:ea typeface="Arial"/>
                <a:cs typeface="Arial"/>
                <a:sym typeface="Arial"/>
              </a:rPr>
              <a:t>one codes KaiBot on </a:t>
            </a:r>
            <a:r>
              <a:rPr lang="en-US" sz="2200" b="1" i="0" u="none" strike="noStrike" cap="none">
                <a:solidFill>
                  <a:srgbClr val="000000"/>
                </a:solidFill>
                <a:latin typeface="Arial"/>
                <a:ea typeface="Arial"/>
                <a:cs typeface="Arial"/>
                <a:sym typeface="Arial"/>
              </a:rPr>
              <a:t>KaiTiles</a:t>
            </a:r>
            <a:r>
              <a:rPr lang="en-US" sz="2200" b="0" i="0" u="none" strike="noStrike" cap="none">
                <a:solidFill>
                  <a:srgbClr val="000000"/>
                </a:solidFill>
                <a:latin typeface="Arial"/>
                <a:ea typeface="Arial"/>
                <a:cs typeface="Arial"/>
                <a:sym typeface="Arial"/>
              </a:rPr>
              <a:t> by scanning </a:t>
            </a:r>
            <a:r>
              <a:rPr lang="en-US" sz="2200" b="1" i="0" u="none" strike="noStrike" cap="none">
                <a:solidFill>
                  <a:srgbClr val="000000"/>
                </a:solidFill>
                <a:latin typeface="Arial"/>
                <a:ea typeface="Arial"/>
                <a:cs typeface="Arial"/>
                <a:sym typeface="Arial"/>
              </a:rPr>
              <a:t>Coding Cards</a:t>
            </a:r>
            <a:r>
              <a:rPr lang="en-US" sz="2200" b="0" i="0" u="none" strike="noStrike" cap="none">
                <a:solidFill>
                  <a:srgbClr val="000000"/>
                </a:solidFill>
                <a:latin typeface="Arial"/>
                <a:ea typeface="Arial"/>
                <a:cs typeface="Arial"/>
                <a:sym typeface="Arial"/>
              </a:rPr>
              <a:t>.</a:t>
            </a:r>
            <a:endParaRPr sz="22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33"/>
          <p:cNvPicPr preferRelativeResize="0"/>
          <p:nvPr/>
        </p:nvPicPr>
        <p:blipFill rotWithShape="1">
          <a:blip r:embed="rId3">
            <a:alphaModFix/>
          </a:blip>
          <a:srcRect/>
          <a:stretch/>
        </p:blipFill>
        <p:spPr>
          <a:xfrm>
            <a:off x="6095993" y="3428996"/>
            <a:ext cx="14" cy="8"/>
          </a:xfrm>
          <a:prstGeom prst="rect">
            <a:avLst/>
          </a:prstGeom>
          <a:noFill/>
          <a:ln>
            <a:noFill/>
          </a:ln>
        </p:spPr>
      </p:pic>
      <p:pic>
        <p:nvPicPr>
          <p:cNvPr id="635" name="Google Shape;635;p33"/>
          <p:cNvPicPr preferRelativeResize="0"/>
          <p:nvPr/>
        </p:nvPicPr>
        <p:blipFill rotWithShape="1">
          <a:blip r:embed="rId3">
            <a:alphaModFix/>
          </a:blip>
          <a:srcRect/>
          <a:stretch/>
        </p:blipFill>
        <p:spPr>
          <a:xfrm>
            <a:off x="609593" y="434334"/>
            <a:ext cx="10972800" cy="5989324"/>
          </a:xfrm>
          <a:prstGeom prst="rect">
            <a:avLst/>
          </a:prstGeom>
          <a:noFill/>
          <a:ln w="9525" cap="flat" cmpd="sng">
            <a:solidFill>
              <a:schemeClr val="accent1"/>
            </a:solidFill>
            <a:prstDash val="solid"/>
            <a:round/>
            <a:headEnd type="none" w="sm" len="sm"/>
            <a:tailEnd type="none" w="sm" len="sm"/>
          </a:ln>
        </p:spPr>
      </p:pic>
      <p:sp>
        <p:nvSpPr>
          <p:cNvPr id="636" name="Google Shape;636;p33"/>
          <p:cNvSpPr txBox="1"/>
          <p:nvPr/>
        </p:nvSpPr>
        <p:spPr>
          <a:xfrm flipH="1">
            <a:off x="355196" y="83974"/>
            <a:ext cx="261660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accent1"/>
                </a:solidFill>
                <a:latin typeface="Arial"/>
                <a:ea typeface="Arial"/>
                <a:cs typeface="Arial"/>
                <a:sym typeface="Arial"/>
              </a:rPr>
              <a:t>IN REVIEW</a:t>
            </a:r>
            <a:endParaRPr sz="2000" b="1" i="0" u="none" strike="noStrike" cap="none">
              <a:solidFill>
                <a:schemeClr val="accent1"/>
              </a:solidFill>
              <a:latin typeface="Arial"/>
              <a:ea typeface="Arial"/>
              <a:cs typeface="Arial"/>
              <a:sym typeface="Arial"/>
            </a:endParaRPr>
          </a:p>
        </p:txBody>
      </p:sp>
      <p:sp>
        <p:nvSpPr>
          <p:cNvPr id="637" name="Google Shape;637;p33"/>
          <p:cNvSpPr txBox="1"/>
          <p:nvPr/>
        </p:nvSpPr>
        <p:spPr>
          <a:xfrm>
            <a:off x="726440" y="4404048"/>
            <a:ext cx="456086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Arial"/>
                <a:ea typeface="Arial"/>
                <a:cs typeface="Arial"/>
                <a:sym typeface="Arial"/>
              </a:rPr>
              <a:t>NOTE:</a:t>
            </a:r>
            <a:r>
              <a:rPr lang="en-US" sz="1800" b="1" i="0" u="none" strike="noStrike" cap="none">
                <a:solidFill>
                  <a:schemeClr val="dk1"/>
                </a:solidFill>
                <a:latin typeface="Arial"/>
                <a:ea typeface="Arial"/>
                <a:cs typeface="Arial"/>
                <a:sym typeface="Arial"/>
              </a:rPr>
              <a:t> All following work can be done without the KaiBot (at no cost!)</a:t>
            </a:r>
            <a:endParaRPr sz="1800" b="1" i="0" u="none" strike="noStrike" cap="none">
              <a:solidFill>
                <a:schemeClr val="dk1"/>
              </a:solidFill>
              <a:latin typeface="Arial"/>
              <a:ea typeface="Arial"/>
              <a:cs typeface="Arial"/>
              <a:sym typeface="Arial"/>
            </a:endParaRPr>
          </a:p>
        </p:txBody>
      </p:sp>
      <p:sp>
        <p:nvSpPr>
          <p:cNvPr id="638" name="Google Shape;638;p33"/>
          <p:cNvSpPr/>
          <p:nvPr/>
        </p:nvSpPr>
        <p:spPr>
          <a:xfrm>
            <a:off x="726440" y="4404048"/>
            <a:ext cx="4779010" cy="68611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643"/>
        <p:cNvGrpSpPr/>
        <p:nvPr/>
      </p:nvGrpSpPr>
      <p:grpSpPr>
        <a:xfrm>
          <a:off x="0" y="0"/>
          <a:ext cx="0" cy="0"/>
          <a:chOff x="0" y="0"/>
          <a:chExt cx="0" cy="0"/>
        </a:xfrm>
      </p:grpSpPr>
      <p:sp>
        <p:nvSpPr>
          <p:cNvPr id="644" name="Google Shape;644;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
        <p:nvSpPr>
          <p:cNvPr id="645" name="Google Shape;645;p34"/>
          <p:cNvSpPr txBox="1"/>
          <p:nvPr/>
        </p:nvSpPr>
        <p:spPr>
          <a:xfrm>
            <a:off x="334108" y="650630"/>
            <a:ext cx="9699578" cy="1597025"/>
          </a:xfrm>
          <a:prstGeom prst="rect">
            <a:avLst/>
          </a:prstGeom>
          <a:noFill/>
          <a:ln>
            <a:noFill/>
          </a:ln>
        </p:spPr>
        <p:txBody>
          <a:bodyPr spcFirstLastPara="1" wrap="square" lIns="91425" tIns="45700" rIns="91425" bIns="45700" anchor="b" anchorCtr="0">
            <a:normAutofit fontScale="60000" lnSpcReduction="20000"/>
          </a:bodyPr>
          <a:lstStyle/>
          <a:p>
            <a:pPr marL="0" marR="0" lvl="0" indent="0" algn="l" rtl="0">
              <a:lnSpc>
                <a:spcPct val="120000"/>
              </a:lnSpc>
              <a:spcBef>
                <a:spcPts val="0"/>
              </a:spcBef>
              <a:spcAft>
                <a:spcPts val="0"/>
              </a:spcAft>
              <a:buClr>
                <a:srgbClr val="008AD8"/>
              </a:buClr>
              <a:buSzPct val="100000"/>
              <a:buFont typeface="Open Sans ExtraBold"/>
              <a:buNone/>
            </a:pPr>
            <a:r>
              <a:rPr lang="en-US" sz="4000" b="1" i="0" u="none" strike="noStrike" cap="none">
                <a:solidFill>
                  <a:srgbClr val="008AD8"/>
                </a:solidFill>
                <a:latin typeface="Open Sans ExtraBold"/>
                <a:ea typeface="Open Sans ExtraBold"/>
                <a:cs typeface="Open Sans ExtraBold"/>
                <a:sym typeface="Open Sans ExtraBold"/>
              </a:rPr>
              <a:t>If you DO NOT have the same tile setup on the KaiTiles and in Blockly, then movement will NOT be mirrored. </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chemeClr val="dk1"/>
              </a:buClr>
              <a:buSzPct val="100000"/>
              <a:buFont typeface="Calibri"/>
              <a:buNone/>
            </a:pPr>
            <a:endParaRPr sz="4000" b="1" i="0" u="none" strike="noStrike" cap="none">
              <a:solidFill>
                <a:srgbClr val="008AD8"/>
              </a:solidFill>
              <a:latin typeface="Open Sans ExtraBold"/>
              <a:ea typeface="Open Sans ExtraBold"/>
              <a:cs typeface="Open Sans ExtraBold"/>
              <a:sym typeface="Open Sans ExtraBold"/>
            </a:endParaRPr>
          </a:p>
          <a:p>
            <a:pPr marL="0" marR="0" lvl="0" indent="0" algn="l" rtl="0">
              <a:lnSpc>
                <a:spcPct val="120000"/>
              </a:lnSpc>
              <a:spcBef>
                <a:spcPts val="0"/>
              </a:spcBef>
              <a:spcAft>
                <a:spcPts val="0"/>
              </a:spcAft>
              <a:buClr>
                <a:srgbClr val="008AD8"/>
              </a:buClr>
              <a:buSzPct val="100000"/>
              <a:buFont typeface="Open Sans ExtraBold"/>
              <a:buNone/>
            </a:pPr>
            <a:r>
              <a:rPr lang="en-US" sz="4000" b="1" i="0" u="none" strike="noStrike" cap="none">
                <a:solidFill>
                  <a:srgbClr val="008AD8"/>
                </a:solidFill>
                <a:latin typeface="Open Sans ExtraBold"/>
                <a:ea typeface="Open Sans ExtraBold"/>
                <a:cs typeface="Open Sans ExtraBold"/>
                <a:sym typeface="Open Sans ExtraBold"/>
              </a:rPr>
              <a:t>… however the result is acted out in the virtual 3D window</a:t>
            </a:r>
            <a:endParaRPr sz="4200" b="0" i="0" u="none" strike="noStrike" cap="none">
              <a:solidFill>
                <a:schemeClr val="dk1"/>
              </a:solidFill>
              <a:latin typeface="Arial"/>
              <a:ea typeface="Arial"/>
              <a:cs typeface="Arial"/>
              <a:sym typeface="Arial"/>
            </a:endParaRPr>
          </a:p>
        </p:txBody>
      </p:sp>
      <p:pic>
        <p:nvPicPr>
          <p:cNvPr id="646" name="Google Shape;646;p34"/>
          <p:cNvPicPr preferRelativeResize="0"/>
          <p:nvPr/>
        </p:nvPicPr>
        <p:blipFill rotWithShape="1">
          <a:blip r:embed="rId3">
            <a:alphaModFix/>
          </a:blip>
          <a:srcRect/>
          <a:stretch/>
        </p:blipFill>
        <p:spPr>
          <a:xfrm>
            <a:off x="1030128" y="2339161"/>
            <a:ext cx="9979345" cy="4284000"/>
          </a:xfrm>
          <a:prstGeom prst="rect">
            <a:avLst/>
          </a:prstGeom>
          <a:noFill/>
          <a:ln>
            <a:noFill/>
          </a:ln>
        </p:spPr>
      </p:pic>
      <p:pic>
        <p:nvPicPr>
          <p:cNvPr id="647" name="Google Shape;647;p34" descr="Graphical user interface, application&#10;&#10;Description automatically generated">
            <a:hlinkClick r:id="rId4"/>
          </p:cNvPr>
          <p:cNvPicPr preferRelativeResize="0">
            <a:picLocks noGrp="1"/>
          </p:cNvPicPr>
          <p:nvPr>
            <p:ph type="body" idx="1"/>
          </p:nvPr>
        </p:nvPicPr>
        <p:blipFill rotWithShape="1">
          <a:blip r:embed="rId5">
            <a:alphaModFix/>
          </a:blip>
          <a:srcRect/>
          <a:stretch/>
        </p:blipFill>
        <p:spPr>
          <a:xfrm>
            <a:off x="9832768" y="87655"/>
            <a:ext cx="1721951" cy="2160000"/>
          </a:xfrm>
          <a:prstGeom prst="rect">
            <a:avLst/>
          </a:prstGeom>
          <a:noFill/>
          <a:ln>
            <a:noFill/>
          </a:ln>
        </p:spPr>
      </p:pic>
      <p:sp>
        <p:nvSpPr>
          <p:cNvPr id="648" name="Google Shape;648;p34"/>
          <p:cNvSpPr txBox="1"/>
          <p:nvPr/>
        </p:nvSpPr>
        <p:spPr>
          <a:xfrm flipH="1">
            <a:off x="280547" y="46650"/>
            <a:ext cx="1877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1"/>
                </a:solidFill>
                <a:latin typeface="Arial"/>
                <a:ea typeface="Arial"/>
                <a:cs typeface="Arial"/>
                <a:sym typeface="Arial"/>
              </a:rPr>
              <a:t>IN REVIEW</a:t>
            </a:r>
            <a:endParaRPr sz="1800" b="1" i="0" u="none" strike="noStrike" cap="none">
              <a:solidFill>
                <a:schemeClr val="accen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5"/>
          <p:cNvSpPr txBox="1">
            <a:spLocks noGrp="1"/>
          </p:cNvSpPr>
          <p:nvPr>
            <p:ph type="title"/>
          </p:nvPr>
        </p:nvSpPr>
        <p:spPr>
          <a:xfrm>
            <a:off x="355195" y="730218"/>
            <a:ext cx="8305179" cy="18838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4F81BD"/>
              </a:buClr>
              <a:buSzPct val="100000"/>
              <a:buNone/>
            </a:pPr>
            <a:br>
              <a:rPr lang="en-US" sz="1800" b="1">
                <a:solidFill>
                  <a:srgbClr val="4F81BD"/>
                </a:solidFill>
                <a:latin typeface="Arial"/>
                <a:ea typeface="Arial"/>
                <a:cs typeface="Arial"/>
                <a:sym typeface="Arial"/>
              </a:rPr>
            </a:br>
            <a:br>
              <a:rPr lang="en-US" sz="1800" b="1">
                <a:solidFill>
                  <a:srgbClr val="4F81BD"/>
                </a:solidFill>
                <a:latin typeface="Arial"/>
                <a:ea typeface="Arial"/>
                <a:cs typeface="Arial"/>
                <a:sym typeface="Arial"/>
              </a:rPr>
            </a:br>
            <a:r>
              <a:rPr lang="en-US" sz="1800" b="1">
                <a:solidFill>
                  <a:srgbClr val="4F81BD"/>
                </a:solidFill>
                <a:latin typeface="Arial"/>
                <a:ea typeface="Arial"/>
                <a:cs typeface="Arial"/>
                <a:sym typeface="Arial"/>
              </a:rPr>
              <a:t>CHALLENGE 1 in Blockly:</a:t>
            </a:r>
            <a:r>
              <a:rPr lang="en-US" sz="1800" b="1">
                <a:solidFill>
                  <a:srgbClr val="000000"/>
                </a:solidFill>
                <a:latin typeface="Arial"/>
                <a:ea typeface="Arial"/>
                <a:cs typeface="Arial"/>
                <a:sym typeface="Arial"/>
              </a:rPr>
              <a:t> </a:t>
            </a:r>
            <a:br>
              <a:rPr lang="en-US" sz="1800" b="1">
                <a:solidFill>
                  <a:srgbClr val="000000"/>
                </a:solidFill>
                <a:latin typeface="Arial"/>
                <a:ea typeface="Arial"/>
                <a:cs typeface="Arial"/>
                <a:sym typeface="Arial"/>
              </a:rPr>
            </a:br>
            <a:br>
              <a:rPr lang="en-US" sz="1800" b="1">
                <a:solidFill>
                  <a:srgbClr val="000000"/>
                </a:solidFill>
                <a:latin typeface="Arial"/>
                <a:ea typeface="Arial"/>
                <a:cs typeface="Arial"/>
                <a:sym typeface="Arial"/>
              </a:rPr>
            </a:br>
            <a:r>
              <a:rPr lang="en-US" sz="1800" b="1">
                <a:solidFill>
                  <a:srgbClr val="000000"/>
                </a:solidFill>
                <a:latin typeface="Arial"/>
                <a:ea typeface="Arial"/>
                <a:cs typeface="Arial"/>
                <a:sym typeface="Arial"/>
              </a:rPr>
              <a:t>Given the Graphic below:</a:t>
            </a:r>
            <a:br>
              <a:rPr lang="en-US" sz="1800" b="1">
                <a:solidFill>
                  <a:srgbClr val="000000"/>
                </a:solidFill>
                <a:latin typeface="Arial"/>
                <a:ea typeface="Arial"/>
                <a:cs typeface="Arial"/>
                <a:sym typeface="Arial"/>
              </a:rPr>
            </a:br>
            <a:br>
              <a:rPr lang="en-US" sz="1800" b="1">
                <a:solidFill>
                  <a:srgbClr val="000000"/>
                </a:solidFill>
                <a:latin typeface="Arial"/>
                <a:ea typeface="Arial"/>
                <a:cs typeface="Arial"/>
                <a:sym typeface="Arial"/>
              </a:rPr>
            </a:br>
            <a:r>
              <a:rPr lang="en-US" sz="1800" b="1">
                <a:solidFill>
                  <a:srgbClr val="000000"/>
                </a:solidFill>
                <a:latin typeface="Arial"/>
                <a:ea typeface="Arial"/>
                <a:cs typeface="Arial"/>
                <a:sym typeface="Arial"/>
              </a:rPr>
              <a:t>     </a:t>
            </a:r>
            <a:r>
              <a:rPr lang="en-US" sz="1800">
                <a:solidFill>
                  <a:srgbClr val="000000"/>
                </a:solidFill>
                <a:latin typeface="Arial"/>
                <a:ea typeface="Arial"/>
                <a:cs typeface="Arial"/>
                <a:sym typeface="Arial"/>
              </a:rPr>
              <a:t>First write and test the code with KaiBot and Coding Cards to result in graphic below.</a:t>
            </a:r>
            <a:br>
              <a:rPr lang="en-US" sz="1800">
                <a:solidFill>
                  <a:srgbClr val="000000"/>
                </a:solidFill>
                <a:latin typeface="Arial"/>
                <a:ea typeface="Arial"/>
                <a:cs typeface="Arial"/>
                <a:sym typeface="Arial"/>
              </a:rPr>
            </a:b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     Then write Code in Blockly to result in the graphic below.</a:t>
            </a:r>
            <a:br>
              <a:rPr lang="en-US" sz="1800">
                <a:solidFill>
                  <a:srgbClr val="000000"/>
                </a:solidFill>
                <a:latin typeface="Arial"/>
                <a:ea typeface="Arial"/>
                <a:cs typeface="Arial"/>
                <a:sym typeface="Arial"/>
              </a:rPr>
            </a:br>
            <a:br>
              <a:rPr lang="en-US" sz="1800">
                <a:solidFill>
                  <a:srgbClr val="000000"/>
                </a:solidFill>
                <a:latin typeface="Arial"/>
                <a:ea typeface="Arial"/>
                <a:cs typeface="Arial"/>
                <a:sym typeface="Arial"/>
              </a:rPr>
            </a:br>
            <a:r>
              <a:rPr lang="en-US" sz="1800">
                <a:solidFill>
                  <a:srgbClr val="000000"/>
                </a:solidFill>
                <a:latin typeface="Arial"/>
                <a:ea typeface="Arial"/>
                <a:cs typeface="Arial"/>
                <a:sym typeface="Arial"/>
              </a:rPr>
              <a:t>Then test your work by running the program in Blockly</a:t>
            </a:r>
            <a:r>
              <a:rPr lang="en-US" sz="1800" b="1">
                <a:solidFill>
                  <a:srgbClr val="000000"/>
                </a:solidFill>
                <a:latin typeface="Arial"/>
                <a:ea typeface="Arial"/>
                <a:cs typeface="Arial"/>
                <a:sym typeface="Arial"/>
              </a:rPr>
              <a:t>.</a:t>
            </a:r>
            <a:endParaRPr/>
          </a:p>
        </p:txBody>
      </p:sp>
      <p:pic>
        <p:nvPicPr>
          <p:cNvPr id="654" name="Google Shape;654;p35"/>
          <p:cNvPicPr preferRelativeResize="0">
            <a:picLocks noGrp="1"/>
          </p:cNvPicPr>
          <p:nvPr>
            <p:ph type="body" idx="1"/>
          </p:nvPr>
        </p:nvPicPr>
        <p:blipFill rotWithShape="1">
          <a:blip r:embed="rId3">
            <a:alphaModFix/>
          </a:blip>
          <a:srcRect/>
          <a:stretch/>
        </p:blipFill>
        <p:spPr>
          <a:xfrm>
            <a:off x="2317276" y="2981315"/>
            <a:ext cx="2174514" cy="2055906"/>
          </a:xfrm>
          <a:prstGeom prst="rect">
            <a:avLst/>
          </a:prstGeom>
          <a:noFill/>
          <a:ln>
            <a:noFill/>
          </a:ln>
        </p:spPr>
      </p:pic>
      <p:pic>
        <p:nvPicPr>
          <p:cNvPr id="655" name="Google Shape;655;p35"/>
          <p:cNvPicPr preferRelativeResize="0"/>
          <p:nvPr/>
        </p:nvPicPr>
        <p:blipFill rotWithShape="1">
          <a:blip r:embed="rId4">
            <a:alphaModFix/>
          </a:blip>
          <a:srcRect/>
          <a:stretch/>
        </p:blipFill>
        <p:spPr>
          <a:xfrm>
            <a:off x="8660374" y="500067"/>
            <a:ext cx="3366889" cy="5544000"/>
          </a:xfrm>
          <a:prstGeom prst="rect">
            <a:avLst/>
          </a:prstGeom>
          <a:noFill/>
          <a:ln>
            <a:noFill/>
          </a:ln>
        </p:spPr>
      </p:pic>
      <p:sp>
        <p:nvSpPr>
          <p:cNvPr id="656" name="Google Shape;656;p35"/>
          <p:cNvSpPr txBox="1"/>
          <p:nvPr/>
        </p:nvSpPr>
        <p:spPr>
          <a:xfrm>
            <a:off x="355195" y="4476847"/>
            <a:ext cx="10347649" cy="26242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We progress to the</a:t>
            </a:r>
            <a:r>
              <a:rPr lang="en-US" sz="1800" b="1" i="0" u="none" strike="noStrike" cap="none" dirty="0">
                <a:solidFill>
                  <a:schemeClr val="dk1"/>
                </a:solidFill>
                <a:latin typeface="Calibri"/>
                <a:ea typeface="Calibri"/>
                <a:cs typeface="Calibri"/>
                <a:sym typeface="Calibri"/>
              </a:rPr>
              <a:t> Abstract Phase </a:t>
            </a:r>
            <a:r>
              <a:rPr lang="en-US" sz="1800" b="0" i="0" u="none" strike="noStrike" cap="none" dirty="0">
                <a:solidFill>
                  <a:schemeClr val="dk1"/>
                </a:solidFill>
                <a:latin typeface="Calibri"/>
                <a:ea typeface="Calibri"/>
                <a:cs typeface="Calibri"/>
                <a:sym typeface="Calibri"/>
              </a:rPr>
              <a:t>by coding a virtual KaiBot within</a:t>
            </a:r>
            <a:r>
              <a:rPr lang="en-US" sz="1800" b="1" i="0" u="none" strike="noStrike" cap="none" dirty="0">
                <a:solidFill>
                  <a:schemeClr val="dk1"/>
                </a:solidFill>
                <a:latin typeface="Calibri"/>
                <a:ea typeface="Calibri"/>
                <a:cs typeface="Calibri"/>
                <a:sym typeface="Calibri"/>
              </a:rPr>
              <a:t> Kainundrum</a:t>
            </a: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 on the computer screen.</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a:buSzPts val="1800"/>
            </a:pPr>
            <a:r>
              <a:rPr lang="en-US" sz="1800" b="0" i="0" u="none" strike="noStrike" cap="none" dirty="0">
                <a:solidFill>
                  <a:schemeClr val="dk1"/>
                </a:solidFill>
                <a:latin typeface="Calibri"/>
                <a:ea typeface="Calibri"/>
                <a:cs typeface="Calibri"/>
                <a:sym typeface="Calibri"/>
              </a:rPr>
              <a:t>On computer </a:t>
            </a:r>
            <a:r>
              <a:rPr lang="en-US" sz="1800" b="1" i="0" u="none" strike="noStrike" cap="none" dirty="0">
                <a:solidFill>
                  <a:schemeClr val="dk1"/>
                </a:solidFill>
                <a:latin typeface="Arial"/>
                <a:ea typeface="Arial"/>
                <a:cs typeface="Arial"/>
                <a:sym typeface="Arial"/>
              </a:rPr>
              <a:t>… </a:t>
            </a:r>
            <a:r>
              <a:rPr lang="en-US" sz="1800" b="1" dirty="0">
                <a:latin typeface="Arial"/>
                <a:ea typeface="Arial"/>
                <a:cs typeface="Arial"/>
                <a:sym typeface="Arial"/>
              </a:rPr>
              <a:t>go to  </a:t>
            </a:r>
            <a:r>
              <a:rPr lang="en-US" sz="1800" b="1" u="sng" dirty="0">
                <a:solidFill>
                  <a:schemeClr val="hlink"/>
                </a:solidFill>
                <a:latin typeface="Arial"/>
                <a:ea typeface="Arial"/>
                <a:cs typeface="Arial"/>
                <a:sym typeface="Arial"/>
                <a:hlinkClick r:id="rId5"/>
              </a:rPr>
              <a:t>https://kainundrum.com</a:t>
            </a:r>
            <a:r>
              <a:rPr lang="en-US" sz="1800" b="1" dirty="0">
                <a:latin typeface="Arial"/>
                <a:ea typeface="Arial"/>
                <a:cs typeface="Arial"/>
                <a:sym typeface="Arial"/>
              </a:rPr>
              <a:t> and build the virtual layout </a:t>
            </a:r>
            <a:endParaRPr lang="en-US" sz="1800" dirty="0"/>
          </a:p>
          <a:p>
            <a:pPr marL="0" marR="0" lvl="0" indent="0" algn="l" rtl="0">
              <a:lnSpc>
                <a:spcPct val="100000"/>
              </a:lnSpc>
              <a:spcBef>
                <a:spcPts val="0"/>
              </a:spcBef>
              <a:spcAft>
                <a:spcPts val="0"/>
              </a:spcAft>
              <a:buClr>
                <a:srgbClr val="000000"/>
              </a:buClr>
              <a:buSzPts val="1800"/>
              <a:buFont typeface="Arial"/>
              <a:buNone/>
            </a:pPr>
            <a:endParaRPr sz="1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dirty="0">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https://kainundrum.com/work/work--dHapQj1tZt-HO2wG5xRG_5MM4nD8oZMY</a:t>
            </a:r>
            <a:endParaRPr sz="1800" b="1" i="0" u="none" strike="noStrike" cap="none" dirty="0">
              <a:solidFill>
                <a:schemeClr val="dk1"/>
              </a:solidFill>
              <a:latin typeface="Arial"/>
              <a:ea typeface="Arial"/>
              <a:cs typeface="Arial"/>
              <a:sym typeface="Arial"/>
            </a:endParaRPr>
          </a:p>
        </p:txBody>
      </p:sp>
      <p:sp>
        <p:nvSpPr>
          <p:cNvPr id="657" name="Google Shape;657;p35"/>
          <p:cNvSpPr txBox="1"/>
          <p:nvPr/>
        </p:nvSpPr>
        <p:spPr>
          <a:xfrm>
            <a:off x="5535683" y="2614511"/>
            <a:ext cx="2800447" cy="1477328"/>
          </a:xfrm>
          <a:prstGeom prst="rect">
            <a:avLst/>
          </a:prstGeom>
          <a:noFill/>
          <a:ln w="762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Demo options here</a:t>
            </a:r>
            <a:r>
              <a:rPr lang="en-US"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Calibri"/>
              <a:buAutoNum type="arabicPeriod"/>
            </a:pPr>
            <a:r>
              <a:rPr lang="en-US" sz="1800" b="0" i="0" u="none" strike="noStrike" cap="none">
                <a:solidFill>
                  <a:schemeClr val="dk1"/>
                </a:solidFill>
                <a:latin typeface="Calibri"/>
                <a:ea typeface="Calibri"/>
                <a:cs typeface="Calibri"/>
                <a:sym typeface="Calibri"/>
              </a:rPr>
              <a:t>If virtual and physical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Tile setup are the same.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2. If virtual and physical tile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Setup are different.</a:t>
            </a:r>
            <a:endParaRPr sz="1800" b="0" i="0" u="none" strike="noStrike" cap="none">
              <a:solidFill>
                <a:schemeClr val="dk1"/>
              </a:solidFill>
              <a:latin typeface="Calibri"/>
              <a:ea typeface="Calibri"/>
              <a:cs typeface="Calibri"/>
              <a:sym typeface="Calibri"/>
            </a:endParaRPr>
          </a:p>
        </p:txBody>
      </p:sp>
      <p:sp>
        <p:nvSpPr>
          <p:cNvPr id="658" name="Google Shape;658;p35"/>
          <p:cNvSpPr txBox="1"/>
          <p:nvPr/>
        </p:nvSpPr>
        <p:spPr>
          <a:xfrm flipH="1">
            <a:off x="8686496" y="159669"/>
            <a:ext cx="29017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accent1"/>
                </a:solidFill>
                <a:latin typeface="Arial"/>
                <a:ea typeface="Arial"/>
                <a:cs typeface="Arial"/>
                <a:sym typeface="Arial"/>
              </a:rPr>
              <a:t>UNIT 7 .. Page </a:t>
            </a:r>
            <a:r>
              <a:rPr lang="en-US" sz="1800" b="1" dirty="0">
                <a:solidFill>
                  <a:schemeClr val="accent1"/>
                </a:solidFill>
              </a:rPr>
              <a:t>106</a:t>
            </a:r>
            <a:endParaRPr sz="1800" b="1" i="0" u="none" strike="noStrike" cap="none" dirty="0">
              <a:solidFill>
                <a:schemeClr val="accent1"/>
              </a:solidFill>
              <a:latin typeface="Arial"/>
              <a:ea typeface="Arial"/>
              <a:cs typeface="Arial"/>
              <a:sym typeface="Arial"/>
            </a:endParaRPr>
          </a:p>
        </p:txBody>
      </p:sp>
      <p:sp>
        <p:nvSpPr>
          <p:cNvPr id="659" name="Google Shape;659;p35"/>
          <p:cNvSpPr txBox="1"/>
          <p:nvPr/>
        </p:nvSpPr>
        <p:spPr>
          <a:xfrm>
            <a:off x="5420910" y="4153202"/>
            <a:ext cx="29152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This is an opportunity to demo building the Blockly Code</a:t>
            </a:r>
            <a:endParaRPr sz="1400" b="0" i="0" u="none" strike="noStrike" cap="none">
              <a:solidFill>
                <a:srgbClr val="000000"/>
              </a:solidFill>
              <a:latin typeface="Arial"/>
              <a:ea typeface="Arial"/>
              <a:cs typeface="Arial"/>
              <a:sym typeface="Arial"/>
            </a:endParaRPr>
          </a:p>
        </p:txBody>
      </p:sp>
      <p:sp>
        <p:nvSpPr>
          <p:cNvPr id="660" name="Google Shape;660;p35"/>
          <p:cNvSpPr txBox="1"/>
          <p:nvPr/>
        </p:nvSpPr>
        <p:spPr>
          <a:xfrm>
            <a:off x="381048" y="159669"/>
            <a:ext cx="784032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The </a:t>
            </a:r>
            <a:r>
              <a:rPr lang="en-US" sz="1800" b="1" i="0" u="none" strike="noStrike" cap="none">
                <a:solidFill>
                  <a:srgbClr val="000000"/>
                </a:solidFill>
                <a:latin typeface="Arial"/>
                <a:ea typeface="Arial"/>
                <a:cs typeface="Arial"/>
                <a:sym typeface="Arial"/>
              </a:rPr>
              <a:t>CONCRETE </a:t>
            </a:r>
            <a:r>
              <a:rPr lang="en-US" sz="1400" b="1" i="0" u="none" strike="noStrike" cap="none">
                <a:solidFill>
                  <a:srgbClr val="000000"/>
                </a:solidFill>
                <a:latin typeface="Arial"/>
                <a:ea typeface="Arial"/>
                <a:cs typeface="Arial"/>
                <a:sym typeface="Arial"/>
              </a:rPr>
              <a:t>…</a:t>
            </a:r>
            <a:r>
              <a:rPr lang="en-US" sz="1600" b="1" i="0" u="none" strike="noStrike" cap="none">
                <a:solidFill>
                  <a:srgbClr val="000000"/>
                </a:solidFill>
                <a:latin typeface="Arial"/>
                <a:ea typeface="Arial"/>
                <a:cs typeface="Arial"/>
                <a:sym typeface="Arial"/>
              </a:rPr>
              <a:t>Lay out Coding Cards, Scan with KaiBot and test the code</a:t>
            </a:r>
            <a:r>
              <a:rPr lang="en-US" sz="1400" b="1"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The </a:t>
            </a:r>
            <a:r>
              <a:rPr lang="en-US" sz="1800" b="1" i="0" u="none" strike="noStrike" cap="none">
                <a:solidFill>
                  <a:srgbClr val="000000"/>
                </a:solidFill>
                <a:latin typeface="Arial"/>
                <a:ea typeface="Arial"/>
                <a:cs typeface="Arial"/>
                <a:sym typeface="Arial"/>
              </a:rPr>
              <a:t>ABSTRACT</a:t>
            </a:r>
            <a:r>
              <a:rPr lang="en-US" sz="1400" b="1" i="0" u="none" strike="noStrike" cap="none">
                <a:solidFill>
                  <a:srgbClr val="000000"/>
                </a:solidFill>
                <a:latin typeface="Arial"/>
                <a:ea typeface="Arial"/>
                <a:cs typeface="Arial"/>
                <a:sym typeface="Arial"/>
              </a:rPr>
              <a:t> … </a:t>
            </a:r>
            <a:r>
              <a:rPr lang="en-US" sz="1800" b="1" i="0" u="none" strike="noStrike" cap="none">
                <a:solidFill>
                  <a:srgbClr val="000000"/>
                </a:solidFill>
                <a:latin typeface="Arial"/>
                <a:ea typeface="Arial"/>
                <a:cs typeface="Arial"/>
                <a:sym typeface="Arial"/>
              </a:rPr>
              <a:t>Code in Blockly, then run Blockly</a:t>
            </a:r>
            <a:endParaRPr sz="18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64"/>
        <p:cNvGrpSpPr/>
        <p:nvPr/>
      </p:nvGrpSpPr>
      <p:grpSpPr>
        <a:xfrm>
          <a:off x="0" y="0"/>
          <a:ext cx="0" cy="0"/>
          <a:chOff x="0" y="0"/>
          <a:chExt cx="0" cy="0"/>
        </a:xfrm>
      </p:grpSpPr>
      <p:sp>
        <p:nvSpPr>
          <p:cNvPr id="665" name="Google Shape;665;p3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6" name="Google Shape;666;p37"/>
          <p:cNvSpPr txBox="1">
            <a:spLocks noGrp="1"/>
          </p:cNvSpPr>
          <p:nvPr>
            <p:ph type="title"/>
          </p:nvPr>
        </p:nvSpPr>
        <p:spPr>
          <a:xfrm>
            <a:off x="372933" y="1739288"/>
            <a:ext cx="10981529" cy="1674153"/>
          </a:xfrm>
          <a:prstGeom prst="rect">
            <a:avLst/>
          </a:prstGeom>
          <a:noFill/>
          <a:ln>
            <a:noFill/>
          </a:ln>
        </p:spPr>
        <p:txBody>
          <a:bodyPr spcFirstLastPara="1" wrap="square" lIns="91425" tIns="45700" rIns="91425" bIns="45700" anchor="b" anchorCtr="0">
            <a:normAutofit fontScale="90000"/>
          </a:bodyPr>
          <a:lstStyle/>
          <a:p>
            <a:pPr>
              <a:buClr>
                <a:srgbClr val="008AD8"/>
              </a:buClr>
              <a:buSzPct val="100000"/>
            </a:pP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br>
              <a:rPr lang="en-US" sz="3600" b="1" dirty="0">
                <a:solidFill>
                  <a:srgbClr val="008AD8"/>
                </a:solidFill>
                <a:latin typeface="Open Sans ExtraBold"/>
                <a:ea typeface="Open Sans ExtraBold"/>
                <a:cs typeface="Open Sans ExtraBold"/>
                <a:sym typeface="Open Sans ExtraBold"/>
              </a:rPr>
            </a:br>
            <a:r>
              <a:rPr lang="en-US" sz="3600" b="1" dirty="0">
                <a:solidFill>
                  <a:srgbClr val="008AD8"/>
                </a:solidFill>
                <a:latin typeface="Open Sans ExtraBold"/>
                <a:ea typeface="Open Sans ExtraBold"/>
                <a:cs typeface="Open Sans ExtraBold"/>
                <a:sym typeface="Open Sans ExtraBold"/>
              </a:rPr>
              <a:t>Following Mazes are Examples of:</a:t>
            </a:r>
            <a:br>
              <a:rPr lang="en-US" sz="3600" b="1" dirty="0">
                <a:solidFill>
                  <a:srgbClr val="008AD8"/>
                </a:solidFill>
                <a:latin typeface="Open Sans ExtraBold"/>
                <a:ea typeface="Open Sans ExtraBold"/>
                <a:cs typeface="Open Sans ExtraBold"/>
                <a:sym typeface="Open Sans ExtraBold"/>
              </a:rPr>
            </a:br>
            <a:r>
              <a:rPr lang="en-US" sz="3600" b="1" dirty="0">
                <a:solidFill>
                  <a:srgbClr val="008AD8"/>
                </a:solidFill>
                <a:latin typeface="Open Sans ExtraBold"/>
                <a:ea typeface="Open Sans ExtraBold"/>
                <a:cs typeface="Open Sans ExtraBold"/>
                <a:sym typeface="Open Sans ExtraBold"/>
              </a:rPr>
              <a:t>     </a:t>
            </a:r>
            <a:r>
              <a:rPr lang="en-US" sz="3100" b="1" dirty="0">
                <a:solidFill>
                  <a:schemeClr val="accent1"/>
                </a:solidFill>
                <a:latin typeface="Open Sans ExtraBold"/>
                <a:ea typeface="Open Sans ExtraBold"/>
                <a:cs typeface="Open Sans ExtraBold"/>
                <a:sym typeface="Open Sans ExtraBold"/>
              </a:rPr>
              <a:t>Game</a:t>
            </a:r>
            <a:r>
              <a:rPr lang="en-US" sz="3100" b="1" dirty="0">
                <a:solidFill>
                  <a:srgbClr val="008AD8"/>
                </a:solidFill>
                <a:latin typeface="Open Sans ExtraBold"/>
                <a:ea typeface="Open Sans ExtraBold"/>
                <a:cs typeface="Open Sans ExtraBold"/>
                <a:sym typeface="Open Sans ExtraBold"/>
              </a:rPr>
              <a:t>-Based Learning through Coding for grade 6++</a:t>
            </a:r>
            <a:br>
              <a:rPr lang="en-US" sz="2400" dirty="0">
                <a:latin typeface="Calibri"/>
                <a:ea typeface="Calibri"/>
                <a:cs typeface="Calibri"/>
                <a:sym typeface="Calibri"/>
              </a:rPr>
            </a:br>
            <a:br>
              <a:rPr lang="en-US" sz="2400" dirty="0">
                <a:latin typeface="Calibri"/>
                <a:ea typeface="Calibri"/>
                <a:cs typeface="Calibri"/>
                <a:sym typeface="Calibri"/>
              </a:rPr>
            </a:br>
            <a:r>
              <a:rPr lang="en-US" sz="2400" dirty="0">
                <a:latin typeface="Calibri"/>
                <a:ea typeface="Calibri"/>
                <a:cs typeface="Calibri"/>
                <a:sym typeface="Calibri"/>
              </a:rPr>
              <a:t>We </a:t>
            </a:r>
            <a:r>
              <a:rPr lang="en-US" sz="2400" dirty="0"/>
              <a:t>CREATE through a free</a:t>
            </a:r>
            <a:r>
              <a:rPr lang="en-US" sz="2400" dirty="0">
                <a:latin typeface="Calibri"/>
                <a:ea typeface="Calibri"/>
                <a:cs typeface="Calibri"/>
                <a:sym typeface="Calibri"/>
              </a:rPr>
              <a:t> </a:t>
            </a:r>
            <a:r>
              <a:rPr lang="en-US" sz="2400" b="1" dirty="0" err="1">
                <a:latin typeface="Calibri"/>
                <a:ea typeface="Calibri"/>
                <a:cs typeface="Calibri"/>
                <a:sym typeface="Calibri"/>
              </a:rPr>
              <a:t>Kainundrum</a:t>
            </a:r>
            <a:r>
              <a:rPr lang="en-US" sz="2400" dirty="0"/>
              <a:t> </a:t>
            </a:r>
            <a:r>
              <a:rPr lang="en-US" sz="2400" b="1" dirty="0">
                <a:latin typeface="Arial"/>
                <a:ea typeface="Arial"/>
                <a:cs typeface="Arial"/>
                <a:sym typeface="Arial"/>
              </a:rPr>
              <a:t> </a:t>
            </a:r>
            <a:r>
              <a:rPr lang="en-US" sz="2400" b="1" u="sng" dirty="0">
                <a:solidFill>
                  <a:schemeClr val="hlink"/>
                </a:solidFill>
                <a:latin typeface="Arial"/>
                <a:ea typeface="Arial"/>
                <a:cs typeface="Arial"/>
                <a:sym typeface="Arial"/>
                <a:hlinkClick r:id="rId3"/>
              </a:rPr>
              <a:t>https://kainundrum.com</a:t>
            </a:r>
            <a:r>
              <a:rPr lang="en-US" sz="2400" b="1" dirty="0">
                <a:latin typeface="Arial"/>
                <a:ea typeface="Arial"/>
                <a:cs typeface="Arial"/>
                <a:sym typeface="Arial"/>
              </a:rPr>
              <a:t> </a:t>
            </a:r>
            <a:br>
              <a:rPr lang="en-US" sz="2400" b="1" dirty="0">
                <a:latin typeface="Arial"/>
                <a:ea typeface="Arial"/>
                <a:cs typeface="Arial"/>
                <a:sym typeface="Arial"/>
              </a:rPr>
            </a:br>
            <a:r>
              <a:rPr lang="en-US" sz="2400" b="1" dirty="0">
                <a:latin typeface="Arial"/>
                <a:ea typeface="Arial"/>
                <a:cs typeface="Arial"/>
                <a:sym typeface="Arial"/>
              </a:rPr>
              <a:t>We then build the virtual layout. </a:t>
            </a:r>
            <a:br>
              <a:rPr lang="en-US" sz="2400" dirty="0"/>
            </a:br>
            <a:br>
              <a:rPr lang="en-US" sz="2400" dirty="0">
                <a:latin typeface="Calibri"/>
                <a:ea typeface="Calibri"/>
                <a:cs typeface="Calibri"/>
                <a:sym typeface="Calibri"/>
              </a:rPr>
            </a:br>
            <a:br>
              <a:rPr lang="en-US" sz="2400" dirty="0">
                <a:latin typeface="Calibri"/>
                <a:ea typeface="Calibri"/>
                <a:cs typeface="Calibri"/>
                <a:sym typeface="Calibri"/>
              </a:rPr>
            </a:br>
            <a:r>
              <a:rPr lang="en-US" sz="2400" dirty="0"/>
              <a:t>We can … </a:t>
            </a:r>
            <a:r>
              <a:rPr lang="en-US" sz="2400" b="1" dirty="0">
                <a:solidFill>
                  <a:schemeClr val="accent1"/>
                </a:solidFill>
                <a:latin typeface="Calibri"/>
                <a:ea typeface="Calibri"/>
                <a:cs typeface="Calibri"/>
                <a:sym typeface="Calibri"/>
              </a:rPr>
              <a:t>CREATE a game through coding.</a:t>
            </a:r>
            <a:br>
              <a:rPr lang="en-US" sz="2400" b="1" dirty="0">
                <a:solidFill>
                  <a:schemeClr val="accent1"/>
                </a:solidFill>
                <a:latin typeface="Calibri"/>
                <a:ea typeface="Calibri"/>
                <a:cs typeface="Calibri"/>
                <a:sym typeface="Calibri"/>
              </a:rPr>
            </a:br>
            <a:r>
              <a:rPr lang="en-US" sz="2400" dirty="0">
                <a:latin typeface="Calibri"/>
                <a:ea typeface="Calibri"/>
                <a:cs typeface="Calibri"/>
                <a:sym typeface="Calibri"/>
              </a:rPr>
              <a:t> 	… </a:t>
            </a:r>
            <a:r>
              <a:rPr lang="en-US" sz="2400" b="1" dirty="0">
                <a:solidFill>
                  <a:schemeClr val="accent1"/>
                </a:solidFill>
                <a:latin typeface="Calibri"/>
                <a:ea typeface="Calibri"/>
                <a:cs typeface="Calibri"/>
                <a:sym typeface="Calibri"/>
              </a:rPr>
              <a:t>CHALLENGE someone to SOLVE a game through coding.</a:t>
            </a:r>
            <a:r>
              <a:rPr lang="en-US" sz="2400" dirty="0">
                <a:solidFill>
                  <a:schemeClr val="dk1"/>
                </a:solidFill>
              </a:rPr>
              <a:t> </a:t>
            </a:r>
            <a:br>
              <a:rPr lang="en-US" sz="2400" dirty="0">
                <a:solidFill>
                  <a:srgbClr val="0000FF"/>
                </a:solidFill>
                <a:latin typeface="Calibri"/>
                <a:ea typeface="Calibri"/>
                <a:cs typeface="Calibri"/>
                <a:sym typeface="Calibri"/>
              </a:rPr>
            </a:br>
            <a:br>
              <a:rPr lang="en-US" sz="2400" dirty="0">
                <a:latin typeface="Calibri"/>
                <a:ea typeface="Calibri"/>
                <a:cs typeface="Calibri"/>
                <a:sym typeface="Calibri"/>
              </a:rPr>
            </a:br>
            <a:br>
              <a:rPr lang="en-US" sz="1400" dirty="0"/>
            </a:br>
            <a:endParaRPr sz="2400" dirty="0">
              <a:latin typeface="Calibri"/>
              <a:ea typeface="Calibri"/>
              <a:cs typeface="Calibri"/>
              <a:sym typeface="Calibri"/>
            </a:endParaRPr>
          </a:p>
        </p:txBody>
      </p:sp>
      <p:sp>
        <p:nvSpPr>
          <p:cNvPr id="667" name="Google Shape;667;p37"/>
          <p:cNvSpPr/>
          <p:nvPr/>
        </p:nvSpPr>
        <p:spPr>
          <a:xfrm>
            <a:off x="643278" y="2756636"/>
            <a:ext cx="3255095" cy="18288"/>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p37"/>
          <p:cNvSpPr txBox="1">
            <a:spLocks noGrp="1"/>
          </p:cNvSpPr>
          <p:nvPr>
            <p:ph type="body" idx="2"/>
          </p:nvPr>
        </p:nvSpPr>
        <p:spPr>
          <a:xfrm>
            <a:off x="643278" y="2842508"/>
            <a:ext cx="3429000" cy="32517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400"/>
              <a:buNone/>
            </a:pPr>
            <a:r>
              <a:rPr lang="en-US" sz="2400" b="1">
                <a:solidFill>
                  <a:schemeClr val="accent1"/>
                </a:solidFill>
                <a:latin typeface="Arial"/>
                <a:ea typeface="Arial"/>
                <a:cs typeface="Arial"/>
                <a:sym typeface="Arial"/>
              </a:rPr>
              <a:t>Kainundrum</a:t>
            </a:r>
            <a:r>
              <a:rPr lang="en-US" sz="2400">
                <a:latin typeface="Arial"/>
                <a:ea typeface="Arial"/>
                <a:cs typeface="Arial"/>
                <a:sym typeface="Arial"/>
              </a:rPr>
              <a:t> </a:t>
            </a:r>
            <a:r>
              <a:rPr lang="en-US" sz="2400">
                <a:solidFill>
                  <a:schemeClr val="accent1"/>
                </a:solidFill>
                <a:latin typeface="Arial"/>
                <a:ea typeface="Arial"/>
                <a:cs typeface="Arial"/>
                <a:sym typeface="Arial"/>
              </a:rPr>
              <a:t>is an innovative, exciting, game-based platform that will also let players unleash their creativity and puzzle solving skills through designing and playing games</a:t>
            </a:r>
            <a:r>
              <a:rPr lang="en-US" sz="2400">
                <a:latin typeface="Arial"/>
                <a:ea typeface="Arial"/>
                <a:cs typeface="Arial"/>
                <a:sym typeface="Arial"/>
              </a:rPr>
              <a:t>.</a:t>
            </a:r>
            <a:endParaRPr/>
          </a:p>
          <a:p>
            <a:pPr marL="0" lvl="0" indent="76200" algn="l" rtl="0">
              <a:lnSpc>
                <a:spcPct val="90000"/>
              </a:lnSpc>
              <a:spcBef>
                <a:spcPts val="1000"/>
              </a:spcBef>
              <a:spcAft>
                <a:spcPts val="0"/>
              </a:spcAft>
              <a:buClr>
                <a:schemeClr val="dk1"/>
              </a:buClr>
              <a:buSzPts val="1200"/>
              <a:buFont typeface="Arial"/>
              <a:buNone/>
            </a:pPr>
            <a:endParaRPr sz="1200"/>
          </a:p>
        </p:txBody>
      </p:sp>
      <p:pic>
        <p:nvPicPr>
          <p:cNvPr id="669" name="Google Shape;669;p37" descr="A picture containing indoor&#10;&#10;Description automatically generated"/>
          <p:cNvPicPr preferRelativeResize="0">
            <a:picLocks noGrp="1"/>
          </p:cNvPicPr>
          <p:nvPr>
            <p:ph type="body" idx="1"/>
          </p:nvPr>
        </p:nvPicPr>
        <p:blipFill rotWithShape="1">
          <a:blip r:embed="rId4">
            <a:alphaModFix/>
          </a:blip>
          <a:srcRect/>
          <a:stretch/>
        </p:blipFill>
        <p:spPr>
          <a:xfrm>
            <a:off x="4605659" y="3087143"/>
            <a:ext cx="6903720" cy="33483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3"/>
          <p:cNvSpPr txBox="1"/>
          <p:nvPr/>
        </p:nvSpPr>
        <p:spPr>
          <a:xfrm>
            <a:off x="262568" y="4354312"/>
            <a:ext cx="11799066"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2"/>
                </a:solidFill>
                <a:latin typeface="Arial"/>
                <a:ea typeface="Arial"/>
                <a:cs typeface="Arial"/>
                <a:sym typeface="Arial"/>
              </a:rPr>
              <a:t>Robots </a:t>
            </a:r>
            <a:r>
              <a:rPr lang="en-US" sz="2800" b="0" i="0" u="none" strike="noStrike" cap="none" dirty="0">
                <a:solidFill>
                  <a:schemeClr val="dk1"/>
                </a:solidFill>
                <a:latin typeface="Arial"/>
                <a:ea typeface="Arial"/>
                <a:cs typeface="Arial"/>
                <a:sym typeface="Arial"/>
              </a:rPr>
              <a:t>create an environment for </a:t>
            </a:r>
            <a:r>
              <a:rPr lang="en-US" sz="2800" b="0" i="0" u="none" strike="noStrike" cap="none" dirty="0">
                <a:solidFill>
                  <a:srgbClr val="5B73C1"/>
                </a:solidFill>
                <a:latin typeface="Arial"/>
                <a:ea typeface="Arial"/>
                <a:cs typeface="Arial"/>
                <a:sym typeface="Arial"/>
              </a:rPr>
              <a:t>risk-taking</a:t>
            </a:r>
            <a:r>
              <a:rPr lang="en-US" sz="2800" b="0" i="0" u="none" strike="noStrike" cap="none" dirty="0">
                <a:solidFill>
                  <a:srgbClr val="000000"/>
                </a:solidFill>
                <a:latin typeface="Arial"/>
                <a:ea typeface="Arial"/>
                <a:cs typeface="Arial"/>
                <a:sym typeface="Arial"/>
              </a:rPr>
              <a:t> &amp; </a:t>
            </a:r>
            <a:r>
              <a:rPr lang="en-US" sz="2800" dirty="0">
                <a:solidFill>
                  <a:srgbClr val="5B73C1"/>
                </a:solidFill>
              </a:rPr>
              <a:t>learning from mistakes.</a:t>
            </a:r>
          </a:p>
          <a:p>
            <a:pPr marL="0" marR="0" lvl="0" indent="0" algn="l" rtl="0">
              <a:lnSpc>
                <a:spcPct val="100000"/>
              </a:lnSpc>
              <a:spcBef>
                <a:spcPts val="0"/>
              </a:spcBef>
              <a:spcAft>
                <a:spcPts val="0"/>
              </a:spcAft>
              <a:buClr>
                <a:srgbClr val="000000"/>
              </a:buClr>
              <a:buSzPts val="2800"/>
              <a:buFont typeface="Arial"/>
              <a:buNone/>
            </a:pPr>
            <a:endParaRPr lang="en-US" sz="2800" b="0" i="0" u="none" strike="noStrike" cap="none" dirty="0">
              <a:solidFill>
                <a:srgbClr val="5B73C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5B73C1"/>
                </a:solidFill>
                <a:latin typeface="Arial"/>
                <a:ea typeface="Arial"/>
                <a:cs typeface="Arial"/>
                <a:sym typeface="Arial"/>
              </a:rPr>
              <a:t>A mistake is an “opportunity to le</a:t>
            </a:r>
            <a:r>
              <a:rPr lang="en-US" sz="2800" dirty="0">
                <a:solidFill>
                  <a:srgbClr val="5B73C1"/>
                </a:solidFill>
              </a:rPr>
              <a:t>arn”.</a:t>
            </a:r>
            <a:endParaRPr sz="2800" b="0" i="0" u="none" strike="noStrike" cap="none" dirty="0">
              <a:solidFill>
                <a:schemeClr val="accent2"/>
              </a:solidFill>
              <a:latin typeface="Arial"/>
              <a:ea typeface="Arial"/>
              <a:cs typeface="Arial"/>
              <a:sym typeface="Arial"/>
            </a:endParaRPr>
          </a:p>
        </p:txBody>
      </p:sp>
      <p:sp>
        <p:nvSpPr>
          <p:cNvPr id="119" name="Google Shape;119;p63"/>
          <p:cNvSpPr txBox="1"/>
          <p:nvPr/>
        </p:nvSpPr>
        <p:spPr>
          <a:xfrm>
            <a:off x="330300" y="5634127"/>
            <a:ext cx="1179906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lang="en-US" sz="2800" b="0" i="0" u="none" strike="noStrike" cap="none" dirty="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2"/>
                </a:solidFill>
                <a:latin typeface="Arial"/>
                <a:ea typeface="Arial"/>
                <a:cs typeface="Arial"/>
                <a:sym typeface="Arial"/>
              </a:rPr>
              <a:t>Robots</a:t>
            </a:r>
            <a:r>
              <a:rPr lang="en-US" sz="2800" b="0" i="0" u="none" strike="noStrike" cap="none" dirty="0">
                <a:solidFill>
                  <a:schemeClr val="dk1"/>
                </a:solidFill>
                <a:latin typeface="Arial"/>
                <a:ea typeface="Arial"/>
                <a:cs typeface="Arial"/>
                <a:sym typeface="Arial"/>
              </a:rPr>
              <a:t> “engage minds in rich, exploratory, open-ended enquiries”</a:t>
            </a:r>
            <a:r>
              <a:rPr lang="en-US" sz="2800" dirty="0">
                <a:solidFill>
                  <a:schemeClr val="dk1"/>
                </a:solidFill>
              </a:rPr>
              <a:t>.</a:t>
            </a:r>
            <a:endParaRPr sz="1400" b="0" i="0" u="none" strike="noStrike" cap="none" dirty="0">
              <a:solidFill>
                <a:srgbClr val="000000"/>
              </a:solidFill>
              <a:latin typeface="Arial"/>
              <a:ea typeface="Arial"/>
              <a:cs typeface="Arial"/>
              <a:sym typeface="Arial"/>
            </a:endParaRPr>
          </a:p>
        </p:txBody>
      </p:sp>
      <p:grpSp>
        <p:nvGrpSpPr>
          <p:cNvPr id="120" name="Google Shape;120;p63"/>
          <p:cNvGrpSpPr/>
          <p:nvPr/>
        </p:nvGrpSpPr>
        <p:grpSpPr>
          <a:xfrm>
            <a:off x="25640" y="373478"/>
            <a:ext cx="12035994" cy="3350241"/>
            <a:chOff x="25640" y="271880"/>
            <a:chExt cx="12035994" cy="3350241"/>
          </a:xfrm>
        </p:grpSpPr>
        <p:pic>
          <p:nvPicPr>
            <p:cNvPr id="121" name="Google Shape;121;p63"/>
            <p:cNvPicPr preferRelativeResize="0"/>
            <p:nvPr/>
          </p:nvPicPr>
          <p:blipFill rotWithShape="1">
            <a:blip r:embed="rId3">
              <a:alphaModFix/>
            </a:blip>
            <a:srcRect/>
            <a:stretch/>
          </p:blipFill>
          <p:spPr>
            <a:xfrm>
              <a:off x="25640" y="402153"/>
              <a:ext cx="2293197" cy="235986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122" name="Google Shape;122;p63"/>
            <p:cNvPicPr preferRelativeResize="0"/>
            <p:nvPr/>
          </p:nvPicPr>
          <p:blipFill rotWithShape="1">
            <a:blip r:embed="rId4">
              <a:alphaModFix/>
            </a:blip>
            <a:srcRect/>
            <a:stretch/>
          </p:blipFill>
          <p:spPr>
            <a:xfrm>
              <a:off x="4620442" y="271880"/>
              <a:ext cx="2635642" cy="238433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123" name="Google Shape;123;p63"/>
            <p:cNvPicPr preferRelativeResize="0"/>
            <p:nvPr/>
          </p:nvPicPr>
          <p:blipFill rotWithShape="1">
            <a:blip r:embed="rId5">
              <a:alphaModFix/>
            </a:blip>
            <a:srcRect/>
            <a:stretch/>
          </p:blipFill>
          <p:spPr>
            <a:xfrm rot="612696">
              <a:off x="2153239" y="1108286"/>
              <a:ext cx="2434061" cy="2121759"/>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124" name="Google Shape;124;p63"/>
            <p:cNvPicPr preferRelativeResize="0"/>
            <p:nvPr/>
          </p:nvPicPr>
          <p:blipFill rotWithShape="1">
            <a:blip r:embed="rId6">
              <a:alphaModFix/>
            </a:blip>
            <a:srcRect/>
            <a:stretch/>
          </p:blipFill>
          <p:spPr>
            <a:xfrm>
              <a:off x="8891714" y="292906"/>
              <a:ext cx="3169920" cy="2670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pic>
          <p:nvPicPr>
            <p:cNvPr id="125" name="Google Shape;125;p63"/>
            <p:cNvPicPr preferRelativeResize="0"/>
            <p:nvPr/>
          </p:nvPicPr>
          <p:blipFill rotWithShape="1">
            <a:blip r:embed="rId7">
              <a:alphaModFix/>
            </a:blip>
            <a:srcRect/>
            <a:stretch/>
          </p:blipFill>
          <p:spPr>
            <a:xfrm rot="591129">
              <a:off x="7196902" y="580837"/>
              <a:ext cx="1692913" cy="291796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411"/>
                </a:srgbClr>
              </a:outerShdw>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4"/>
          <p:cNvSpPr txBox="1"/>
          <p:nvPr/>
        </p:nvSpPr>
        <p:spPr>
          <a:xfrm>
            <a:off x="348613" y="181990"/>
            <a:ext cx="111330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2"/>
                </a:solidFill>
                <a:latin typeface="Calibri"/>
                <a:ea typeface="Calibri"/>
                <a:cs typeface="Calibri"/>
                <a:sym typeface="Calibri"/>
              </a:rPr>
              <a:t>Create and Play a Game</a:t>
            </a:r>
            <a:r>
              <a:rPr lang="en-US" sz="2400" b="1" i="0" u="none" strike="noStrike" cap="none">
                <a:solidFill>
                  <a:schemeClr val="dk1"/>
                </a:solidFill>
                <a:latin typeface="Calibri"/>
                <a:ea typeface="Calibri"/>
                <a:cs typeface="Calibri"/>
                <a:sym typeface="Calibri"/>
              </a:rPr>
              <a:t>:  Game 1: Maze Project 1      </a:t>
            </a:r>
            <a:endParaRPr sz="1400" b="0" i="0" u="none" strike="noStrike" cap="none">
              <a:solidFill>
                <a:srgbClr val="000000"/>
              </a:solidFill>
              <a:latin typeface="Arial"/>
              <a:ea typeface="Arial"/>
              <a:cs typeface="Arial"/>
              <a:sym typeface="Arial"/>
            </a:endParaRPr>
          </a:p>
        </p:txBody>
      </p:sp>
      <p:pic>
        <p:nvPicPr>
          <p:cNvPr id="675" name="Google Shape;675;p64"/>
          <p:cNvPicPr preferRelativeResize="0"/>
          <p:nvPr/>
        </p:nvPicPr>
        <p:blipFill rotWithShape="1">
          <a:blip r:embed="rId3">
            <a:alphaModFix/>
          </a:blip>
          <a:srcRect/>
          <a:stretch/>
        </p:blipFill>
        <p:spPr>
          <a:xfrm>
            <a:off x="568324" y="1250474"/>
            <a:ext cx="5273675" cy="4661852"/>
          </a:xfrm>
          <a:prstGeom prst="rect">
            <a:avLst/>
          </a:prstGeom>
          <a:noFill/>
          <a:ln>
            <a:noFill/>
          </a:ln>
        </p:spPr>
      </p:pic>
      <p:sp>
        <p:nvSpPr>
          <p:cNvPr id="676" name="Google Shape;676;p64"/>
          <p:cNvSpPr txBox="1"/>
          <p:nvPr/>
        </p:nvSpPr>
        <p:spPr>
          <a:xfrm>
            <a:off x="6096000" y="945674"/>
            <a:ext cx="5960012" cy="3477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Overall Objective:</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dk1"/>
                </a:solidFill>
                <a:latin typeface="Calibri"/>
                <a:ea typeface="Calibri"/>
                <a:cs typeface="Calibri"/>
                <a:sym typeface="Calibri"/>
              </a:rPr>
              <a:t>First</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create</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the maze race in the Level Editor of Kainundrum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Then</a:t>
            </a:r>
            <a:r>
              <a:rPr lang="en-US" sz="2000" b="1"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challenge someone to find a path to the Finish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solidFill>
                  <a:schemeClr val="dk1"/>
                </a:solidFill>
                <a:latin typeface="Calibri"/>
                <a:ea typeface="Calibri"/>
                <a:cs typeface="Calibri"/>
                <a:sym typeface="Calibri"/>
              </a:rPr>
              <a:t>First create the maze race using the instructions below or use Maze Race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https://kainundrum.com/work/work--3X00UrR4KdF98TP5hEzoo4hSHx0oh6mx</a:t>
            </a:r>
            <a:endParaRPr sz="20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sng"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FF"/>
              </a:solidFill>
              <a:latin typeface="Arial"/>
              <a:ea typeface="Arial"/>
              <a:cs typeface="Arial"/>
              <a:sym typeface="Arial"/>
            </a:endParaRPr>
          </a:p>
        </p:txBody>
      </p:sp>
      <p:sp>
        <p:nvSpPr>
          <p:cNvPr id="677" name="Google Shape;677;p64"/>
          <p:cNvSpPr txBox="1"/>
          <p:nvPr/>
        </p:nvSpPr>
        <p:spPr>
          <a:xfrm>
            <a:off x="568324" y="840998"/>
            <a:ext cx="339344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Creation</a:t>
            </a:r>
            <a:endParaRPr sz="1400" b="0" i="0" u="none" strike="noStrike" cap="none">
              <a:solidFill>
                <a:srgbClr val="000000"/>
              </a:solidFill>
              <a:latin typeface="Arial"/>
              <a:ea typeface="Arial"/>
              <a:cs typeface="Arial"/>
              <a:sym typeface="Arial"/>
            </a:endParaRPr>
          </a:p>
        </p:txBody>
      </p:sp>
      <p:sp>
        <p:nvSpPr>
          <p:cNvPr id="678" name="Google Shape;678;p64"/>
          <p:cNvSpPr txBox="1"/>
          <p:nvPr/>
        </p:nvSpPr>
        <p:spPr>
          <a:xfrm>
            <a:off x="6096000" y="4281110"/>
            <a:ext cx="609600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Step 1: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Create 6 x 5 tile layout, Maze Race game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Add Start (   ) and Finish (   ) tile objects by selecting (   ) on the side menu.</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Add walls (    )</a:t>
            </a:r>
            <a:endParaRPr sz="1400" b="0" i="0" u="none" strike="noStrike" cap="none">
              <a:solidFill>
                <a:srgbClr val="000000"/>
              </a:solidFill>
              <a:latin typeface="Arial"/>
              <a:ea typeface="Arial"/>
              <a:cs typeface="Arial"/>
              <a:sym typeface="Arial"/>
            </a:endParaRPr>
          </a:p>
        </p:txBody>
      </p:sp>
      <p:pic>
        <p:nvPicPr>
          <p:cNvPr id="679" name="Google Shape;679;p64"/>
          <p:cNvPicPr preferRelativeResize="0"/>
          <p:nvPr/>
        </p:nvPicPr>
        <p:blipFill rotWithShape="1">
          <a:blip r:embed="rId5">
            <a:alphaModFix/>
          </a:blip>
          <a:srcRect/>
          <a:stretch/>
        </p:blipFill>
        <p:spPr>
          <a:xfrm>
            <a:off x="7608641" y="5293139"/>
            <a:ext cx="276225" cy="266700"/>
          </a:xfrm>
          <a:prstGeom prst="rect">
            <a:avLst/>
          </a:prstGeom>
          <a:noFill/>
          <a:ln>
            <a:noFill/>
          </a:ln>
        </p:spPr>
      </p:pic>
      <p:pic>
        <p:nvPicPr>
          <p:cNvPr id="680" name="Google Shape;680;p64"/>
          <p:cNvPicPr preferRelativeResize="0"/>
          <p:nvPr/>
        </p:nvPicPr>
        <p:blipFill rotWithShape="1">
          <a:blip r:embed="rId6">
            <a:alphaModFix/>
          </a:blip>
          <a:srcRect/>
          <a:stretch/>
        </p:blipFill>
        <p:spPr>
          <a:xfrm>
            <a:off x="7664913" y="4980546"/>
            <a:ext cx="276226" cy="266700"/>
          </a:xfrm>
          <a:prstGeom prst="rect">
            <a:avLst/>
          </a:prstGeom>
          <a:noFill/>
          <a:ln>
            <a:noFill/>
          </a:ln>
        </p:spPr>
      </p:pic>
      <p:pic>
        <p:nvPicPr>
          <p:cNvPr id="681" name="Google Shape;681;p64"/>
          <p:cNvPicPr preferRelativeResize="0"/>
          <p:nvPr/>
        </p:nvPicPr>
        <p:blipFill rotWithShape="1">
          <a:blip r:embed="rId7">
            <a:alphaModFix/>
          </a:blip>
          <a:srcRect/>
          <a:stretch/>
        </p:blipFill>
        <p:spPr>
          <a:xfrm>
            <a:off x="9343803" y="4998618"/>
            <a:ext cx="276226" cy="266700"/>
          </a:xfrm>
          <a:prstGeom prst="rect">
            <a:avLst/>
          </a:prstGeom>
          <a:noFill/>
          <a:ln>
            <a:noFill/>
          </a:ln>
        </p:spPr>
      </p:pic>
      <p:pic>
        <p:nvPicPr>
          <p:cNvPr id="682" name="Google Shape;682;p64"/>
          <p:cNvPicPr preferRelativeResize="0"/>
          <p:nvPr/>
        </p:nvPicPr>
        <p:blipFill rotWithShape="1">
          <a:blip r:embed="rId8">
            <a:alphaModFix/>
          </a:blip>
          <a:srcRect/>
          <a:stretch/>
        </p:blipFill>
        <p:spPr>
          <a:xfrm>
            <a:off x="7694805" y="5559839"/>
            <a:ext cx="323850" cy="30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6"/>
          <p:cNvSpPr txBox="1"/>
          <p:nvPr/>
        </p:nvSpPr>
        <p:spPr>
          <a:xfrm>
            <a:off x="237540" y="0"/>
            <a:ext cx="8063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Maze Project 1 – Solution (cont…)</a:t>
            </a:r>
            <a:endParaRPr sz="1400" b="0" i="0" u="none" strike="noStrike" cap="none">
              <a:solidFill>
                <a:srgbClr val="000000"/>
              </a:solidFill>
              <a:latin typeface="Arial"/>
              <a:ea typeface="Arial"/>
              <a:cs typeface="Arial"/>
              <a:sym typeface="Arial"/>
            </a:endParaRPr>
          </a:p>
        </p:txBody>
      </p:sp>
      <p:grpSp>
        <p:nvGrpSpPr>
          <p:cNvPr id="688" name="Google Shape;688;p66"/>
          <p:cNvGrpSpPr/>
          <p:nvPr/>
        </p:nvGrpSpPr>
        <p:grpSpPr>
          <a:xfrm>
            <a:off x="7160305" y="1257752"/>
            <a:ext cx="4426937" cy="3914877"/>
            <a:chOff x="7756633" y="851337"/>
            <a:chExt cx="4245927" cy="3694267"/>
          </a:xfrm>
        </p:grpSpPr>
        <p:pic>
          <p:nvPicPr>
            <p:cNvPr id="689" name="Google Shape;689;p66"/>
            <p:cNvPicPr preferRelativeResize="0"/>
            <p:nvPr/>
          </p:nvPicPr>
          <p:blipFill rotWithShape="1">
            <a:blip r:embed="rId3">
              <a:alphaModFix/>
            </a:blip>
            <a:srcRect/>
            <a:stretch/>
          </p:blipFill>
          <p:spPr>
            <a:xfrm>
              <a:off x="7756633" y="851337"/>
              <a:ext cx="4245927" cy="3694267"/>
            </a:xfrm>
            <a:prstGeom prst="rect">
              <a:avLst/>
            </a:prstGeom>
            <a:noFill/>
            <a:ln>
              <a:noFill/>
            </a:ln>
          </p:spPr>
        </p:pic>
        <p:grpSp>
          <p:nvGrpSpPr>
            <p:cNvPr id="690" name="Google Shape;690;p66"/>
            <p:cNvGrpSpPr/>
            <p:nvPr/>
          </p:nvGrpSpPr>
          <p:grpSpPr>
            <a:xfrm>
              <a:off x="8080568" y="1270383"/>
              <a:ext cx="3583855" cy="2886711"/>
              <a:chOff x="7252424" y="2733040"/>
              <a:chExt cx="3970566" cy="3252855"/>
            </a:xfrm>
          </p:grpSpPr>
          <p:cxnSp>
            <p:nvCxnSpPr>
              <p:cNvPr id="691" name="Google Shape;691;p66"/>
              <p:cNvCxnSpPr/>
              <p:nvPr/>
            </p:nvCxnSpPr>
            <p:spPr>
              <a:xfrm>
                <a:off x="7284720" y="2733040"/>
                <a:ext cx="0" cy="3220720"/>
              </a:xfrm>
              <a:prstGeom prst="straightConnector1">
                <a:avLst/>
              </a:prstGeom>
              <a:noFill/>
              <a:ln w="31750" cap="flat" cmpd="sng">
                <a:solidFill>
                  <a:srgbClr val="FF0000"/>
                </a:solidFill>
                <a:prstDash val="solid"/>
                <a:round/>
                <a:headEnd type="none" w="sm" len="sm"/>
                <a:tailEnd type="none" w="sm" len="sm"/>
              </a:ln>
            </p:spPr>
          </p:cxnSp>
          <p:cxnSp>
            <p:nvCxnSpPr>
              <p:cNvPr id="692" name="Google Shape;692;p66"/>
              <p:cNvCxnSpPr/>
              <p:nvPr/>
            </p:nvCxnSpPr>
            <p:spPr>
              <a:xfrm rot="10800000">
                <a:off x="7252424" y="5953760"/>
                <a:ext cx="1564551" cy="0"/>
              </a:xfrm>
              <a:prstGeom prst="straightConnector1">
                <a:avLst/>
              </a:prstGeom>
              <a:noFill/>
              <a:ln w="31750" cap="flat" cmpd="sng">
                <a:solidFill>
                  <a:srgbClr val="FF0000"/>
                </a:solidFill>
                <a:prstDash val="solid"/>
                <a:round/>
                <a:headEnd type="none" w="sm" len="sm"/>
                <a:tailEnd type="none" w="sm" len="sm"/>
              </a:ln>
            </p:spPr>
          </p:cxnSp>
          <p:cxnSp>
            <p:nvCxnSpPr>
              <p:cNvPr id="693" name="Google Shape;693;p66"/>
              <p:cNvCxnSpPr/>
              <p:nvPr/>
            </p:nvCxnSpPr>
            <p:spPr>
              <a:xfrm>
                <a:off x="8816975" y="4292985"/>
                <a:ext cx="0" cy="1692910"/>
              </a:xfrm>
              <a:prstGeom prst="straightConnector1">
                <a:avLst/>
              </a:prstGeom>
              <a:noFill/>
              <a:ln w="31750" cap="flat" cmpd="sng">
                <a:solidFill>
                  <a:srgbClr val="FF0000"/>
                </a:solidFill>
                <a:prstDash val="solid"/>
                <a:round/>
                <a:headEnd type="none" w="sm" len="sm"/>
                <a:tailEnd type="none" w="sm" len="sm"/>
              </a:ln>
            </p:spPr>
          </p:cxnSp>
          <p:cxnSp>
            <p:nvCxnSpPr>
              <p:cNvPr id="694" name="Google Shape;694;p66"/>
              <p:cNvCxnSpPr/>
              <p:nvPr/>
            </p:nvCxnSpPr>
            <p:spPr>
              <a:xfrm rot="10800000">
                <a:off x="8785226" y="4292985"/>
                <a:ext cx="847724" cy="0"/>
              </a:xfrm>
              <a:prstGeom prst="straightConnector1">
                <a:avLst/>
              </a:prstGeom>
              <a:noFill/>
              <a:ln w="31750" cap="flat" cmpd="sng">
                <a:solidFill>
                  <a:srgbClr val="FF0000"/>
                </a:solidFill>
                <a:prstDash val="solid"/>
                <a:round/>
                <a:headEnd type="none" w="sm" len="sm"/>
                <a:tailEnd type="none" w="sm" len="sm"/>
              </a:ln>
            </p:spPr>
          </p:cxnSp>
          <p:cxnSp>
            <p:nvCxnSpPr>
              <p:cNvPr id="695" name="Google Shape;695;p66"/>
              <p:cNvCxnSpPr/>
              <p:nvPr/>
            </p:nvCxnSpPr>
            <p:spPr>
              <a:xfrm>
                <a:off x="9617075" y="4260850"/>
                <a:ext cx="0" cy="1692910"/>
              </a:xfrm>
              <a:prstGeom prst="straightConnector1">
                <a:avLst/>
              </a:prstGeom>
              <a:noFill/>
              <a:ln w="31750" cap="flat" cmpd="sng">
                <a:solidFill>
                  <a:srgbClr val="FF0000"/>
                </a:solidFill>
                <a:prstDash val="solid"/>
                <a:round/>
                <a:headEnd type="none" w="sm" len="sm"/>
                <a:tailEnd type="none" w="sm" len="sm"/>
              </a:ln>
            </p:spPr>
          </p:cxnSp>
          <p:cxnSp>
            <p:nvCxnSpPr>
              <p:cNvPr id="696" name="Google Shape;696;p66"/>
              <p:cNvCxnSpPr/>
              <p:nvPr/>
            </p:nvCxnSpPr>
            <p:spPr>
              <a:xfrm rot="10800000">
                <a:off x="9591676" y="5928110"/>
                <a:ext cx="847724" cy="0"/>
              </a:xfrm>
              <a:prstGeom prst="straightConnector1">
                <a:avLst/>
              </a:prstGeom>
              <a:noFill/>
              <a:ln w="31750" cap="flat" cmpd="sng">
                <a:solidFill>
                  <a:srgbClr val="FF0000"/>
                </a:solidFill>
                <a:prstDash val="solid"/>
                <a:round/>
                <a:headEnd type="none" w="sm" len="sm"/>
                <a:tailEnd type="none" w="sm" len="sm"/>
              </a:ln>
            </p:spPr>
          </p:cxnSp>
          <p:cxnSp>
            <p:nvCxnSpPr>
              <p:cNvPr id="697" name="Google Shape;697;p66"/>
              <p:cNvCxnSpPr/>
              <p:nvPr/>
            </p:nvCxnSpPr>
            <p:spPr>
              <a:xfrm>
                <a:off x="10404475" y="3429000"/>
                <a:ext cx="0" cy="2499110"/>
              </a:xfrm>
              <a:prstGeom prst="straightConnector1">
                <a:avLst/>
              </a:prstGeom>
              <a:noFill/>
              <a:ln w="31750" cap="flat" cmpd="sng">
                <a:solidFill>
                  <a:srgbClr val="FF0000"/>
                </a:solidFill>
                <a:prstDash val="solid"/>
                <a:round/>
                <a:headEnd type="none" w="sm" len="sm"/>
                <a:tailEnd type="none" w="sm" len="sm"/>
              </a:ln>
            </p:spPr>
          </p:cxnSp>
          <p:cxnSp>
            <p:nvCxnSpPr>
              <p:cNvPr id="698" name="Google Shape;698;p66"/>
              <p:cNvCxnSpPr/>
              <p:nvPr/>
            </p:nvCxnSpPr>
            <p:spPr>
              <a:xfrm rot="10800000">
                <a:off x="10375266" y="3429000"/>
                <a:ext cx="847724" cy="0"/>
              </a:xfrm>
              <a:prstGeom prst="straightConnector1">
                <a:avLst/>
              </a:prstGeom>
              <a:noFill/>
              <a:ln w="31750" cap="flat" cmpd="sng">
                <a:solidFill>
                  <a:srgbClr val="FF0000"/>
                </a:solidFill>
                <a:prstDash val="solid"/>
                <a:round/>
                <a:headEnd type="none" w="sm" len="sm"/>
                <a:tailEnd type="none" w="sm" len="sm"/>
              </a:ln>
            </p:spPr>
          </p:cxnSp>
          <p:cxnSp>
            <p:nvCxnSpPr>
              <p:cNvPr id="699" name="Google Shape;699;p66"/>
              <p:cNvCxnSpPr/>
              <p:nvPr/>
            </p:nvCxnSpPr>
            <p:spPr>
              <a:xfrm>
                <a:off x="11186795" y="3429000"/>
                <a:ext cx="0" cy="2499110"/>
              </a:xfrm>
              <a:prstGeom prst="straightConnector1">
                <a:avLst/>
              </a:prstGeom>
              <a:noFill/>
              <a:ln w="31750" cap="flat" cmpd="sng">
                <a:solidFill>
                  <a:srgbClr val="FF0000"/>
                </a:solidFill>
                <a:prstDash val="solid"/>
                <a:round/>
                <a:headEnd type="none" w="sm" len="sm"/>
                <a:tailEnd type="none" w="sm" len="sm"/>
              </a:ln>
            </p:spPr>
          </p:cxnSp>
        </p:grpSp>
      </p:grpSp>
      <p:sp>
        <p:nvSpPr>
          <p:cNvPr id="700" name="Google Shape;700;p66"/>
          <p:cNvSpPr/>
          <p:nvPr/>
        </p:nvSpPr>
        <p:spPr>
          <a:xfrm>
            <a:off x="3132083" y="1355834"/>
            <a:ext cx="252248" cy="388883"/>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01" name="Google Shape;701;p66"/>
          <p:cNvSpPr txBox="1"/>
          <p:nvPr/>
        </p:nvSpPr>
        <p:spPr>
          <a:xfrm>
            <a:off x="3563007" y="1397875"/>
            <a:ext cx="160381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Start to Tile 25</a:t>
            </a:r>
            <a:endParaRPr sz="1400" b="0" i="0" u="none" strike="noStrike" cap="none">
              <a:solidFill>
                <a:srgbClr val="000000"/>
              </a:solidFill>
              <a:latin typeface="Arial"/>
              <a:ea typeface="Arial"/>
              <a:cs typeface="Arial"/>
              <a:sym typeface="Arial"/>
            </a:endParaRPr>
          </a:p>
        </p:txBody>
      </p:sp>
      <p:sp>
        <p:nvSpPr>
          <p:cNvPr id="702" name="Google Shape;702;p66"/>
          <p:cNvSpPr/>
          <p:nvPr/>
        </p:nvSpPr>
        <p:spPr>
          <a:xfrm>
            <a:off x="3132083" y="2112579"/>
            <a:ext cx="252248" cy="966952"/>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03" name="Google Shape;703;p66"/>
          <p:cNvSpPr txBox="1"/>
          <p:nvPr/>
        </p:nvSpPr>
        <p:spPr>
          <a:xfrm>
            <a:off x="3541530" y="2443655"/>
            <a:ext cx="160381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Tile 25 to Tile 21</a:t>
            </a:r>
            <a:endParaRPr sz="1400" b="0" i="0" u="none" strike="noStrike" cap="none">
              <a:solidFill>
                <a:srgbClr val="000000"/>
              </a:solidFill>
              <a:latin typeface="Arial"/>
              <a:ea typeface="Arial"/>
              <a:cs typeface="Arial"/>
              <a:sym typeface="Arial"/>
            </a:endParaRPr>
          </a:p>
        </p:txBody>
      </p:sp>
      <p:sp>
        <p:nvSpPr>
          <p:cNvPr id="704" name="Google Shape;704;p66"/>
          <p:cNvSpPr/>
          <p:nvPr/>
        </p:nvSpPr>
        <p:spPr>
          <a:xfrm>
            <a:off x="4940727" y="3428999"/>
            <a:ext cx="291760" cy="817179"/>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05" name="Google Shape;705;p66"/>
          <p:cNvSpPr txBox="1"/>
          <p:nvPr/>
        </p:nvSpPr>
        <p:spPr>
          <a:xfrm>
            <a:off x="5246814" y="3640647"/>
            <a:ext cx="160381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Tile 21 to Tile 23</a:t>
            </a:r>
            <a:endParaRPr sz="1400" b="0" i="0" u="none" strike="noStrike" cap="none">
              <a:solidFill>
                <a:srgbClr val="000000"/>
              </a:solidFill>
              <a:latin typeface="Arial"/>
              <a:ea typeface="Arial"/>
              <a:cs typeface="Arial"/>
              <a:sym typeface="Arial"/>
            </a:endParaRPr>
          </a:p>
        </p:txBody>
      </p:sp>
      <p:sp>
        <p:nvSpPr>
          <p:cNvPr id="706" name="Google Shape;706;p66"/>
          <p:cNvSpPr/>
          <p:nvPr/>
        </p:nvSpPr>
        <p:spPr>
          <a:xfrm>
            <a:off x="3132083" y="4545605"/>
            <a:ext cx="252248" cy="341706"/>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07" name="Google Shape;707;p66"/>
          <p:cNvSpPr txBox="1"/>
          <p:nvPr/>
        </p:nvSpPr>
        <p:spPr>
          <a:xfrm>
            <a:off x="3399450" y="4572107"/>
            <a:ext cx="160381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Tile 23 to Tile 11</a:t>
            </a:r>
            <a:endParaRPr sz="1400" b="0" i="0" u="none" strike="noStrike" cap="none">
              <a:solidFill>
                <a:srgbClr val="000000"/>
              </a:solidFill>
              <a:latin typeface="Arial"/>
              <a:ea typeface="Arial"/>
              <a:cs typeface="Arial"/>
              <a:sym typeface="Arial"/>
            </a:endParaRPr>
          </a:p>
        </p:txBody>
      </p:sp>
      <p:sp>
        <p:nvSpPr>
          <p:cNvPr id="708" name="Google Shape;708;p66"/>
          <p:cNvSpPr/>
          <p:nvPr/>
        </p:nvSpPr>
        <p:spPr>
          <a:xfrm>
            <a:off x="3132083" y="5213131"/>
            <a:ext cx="252248" cy="341706"/>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09" name="Google Shape;709;p66"/>
          <p:cNvSpPr txBox="1"/>
          <p:nvPr/>
        </p:nvSpPr>
        <p:spPr>
          <a:xfrm>
            <a:off x="3399449" y="5250037"/>
            <a:ext cx="160381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Tile 11 to Tile 12</a:t>
            </a:r>
            <a:endParaRPr sz="1400" b="0" i="0" u="none" strike="noStrike" cap="none">
              <a:solidFill>
                <a:srgbClr val="000000"/>
              </a:solidFill>
              <a:latin typeface="Arial"/>
              <a:ea typeface="Arial"/>
              <a:cs typeface="Arial"/>
              <a:sym typeface="Arial"/>
            </a:endParaRPr>
          </a:p>
        </p:txBody>
      </p:sp>
      <p:pic>
        <p:nvPicPr>
          <p:cNvPr id="710" name="Google Shape;710;p66"/>
          <p:cNvPicPr preferRelativeResize="0"/>
          <p:nvPr/>
        </p:nvPicPr>
        <p:blipFill rotWithShape="1">
          <a:blip r:embed="rId4">
            <a:alphaModFix/>
          </a:blip>
          <a:srcRect/>
          <a:stretch/>
        </p:blipFill>
        <p:spPr>
          <a:xfrm>
            <a:off x="714000" y="473257"/>
            <a:ext cx="4170271" cy="6334780"/>
          </a:xfrm>
          <a:prstGeom prst="rect">
            <a:avLst/>
          </a:prstGeom>
          <a:noFill/>
          <a:ln>
            <a:noFill/>
          </a:ln>
        </p:spPr>
      </p:pic>
      <p:sp>
        <p:nvSpPr>
          <p:cNvPr id="711" name="Google Shape;711;p66"/>
          <p:cNvSpPr/>
          <p:nvPr/>
        </p:nvSpPr>
        <p:spPr>
          <a:xfrm>
            <a:off x="3147201" y="5927967"/>
            <a:ext cx="252248" cy="304800"/>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2" name="Google Shape;712;p66"/>
          <p:cNvSpPr txBox="1"/>
          <p:nvPr/>
        </p:nvSpPr>
        <p:spPr>
          <a:xfrm>
            <a:off x="3388729" y="5939683"/>
            <a:ext cx="160381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Tile 12 to Finish</a:t>
            </a:r>
            <a:endParaRPr sz="1400" b="0" i="0" u="none" strike="noStrike" cap="none">
              <a:solidFill>
                <a:srgbClr val="000000"/>
              </a:solidFill>
              <a:latin typeface="Arial"/>
              <a:ea typeface="Arial"/>
              <a:cs typeface="Arial"/>
              <a:sym typeface="Arial"/>
            </a:endParaRPr>
          </a:p>
        </p:txBody>
      </p:sp>
      <p:sp>
        <p:nvSpPr>
          <p:cNvPr id="713" name="Google Shape;713;p66"/>
          <p:cNvSpPr txBox="1"/>
          <p:nvPr/>
        </p:nvSpPr>
        <p:spPr>
          <a:xfrm>
            <a:off x="7160305" y="5771329"/>
            <a:ext cx="47097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212529"/>
                </a:solidFill>
                <a:latin typeface="Arial"/>
                <a:ea typeface="Arial"/>
                <a:cs typeface="Arial"/>
                <a:sym typeface="Arial"/>
                <a:hlinkClick r:id="rId5">
                  <a:extLst>
                    <a:ext uri="{A12FA001-AC4F-418D-AE19-62706E023703}">
                      <ahyp:hlinkClr xmlns:ahyp="http://schemas.microsoft.com/office/drawing/2018/hyperlinkcolor" val="tx"/>
                    </a:ext>
                  </a:extLst>
                </a:hlinkClick>
              </a:rPr>
              <a:t>https://kainundrum.com/work/work--zdAw1EgJdFwf6bVFfEjDQcbG1S8wadnq</a:t>
            </a:r>
            <a:endParaRPr sz="1800" b="0" i="0" u="none" strike="noStrike" cap="none">
              <a:solidFill>
                <a:srgbClr val="000000"/>
              </a:solidFill>
              <a:latin typeface="Arial"/>
              <a:ea typeface="Arial"/>
              <a:cs typeface="Arial"/>
              <a:sym typeface="Arial"/>
            </a:endParaRPr>
          </a:p>
        </p:txBody>
      </p:sp>
      <p:sp>
        <p:nvSpPr>
          <p:cNvPr id="714" name="Google Shape;714;p66"/>
          <p:cNvSpPr txBox="1"/>
          <p:nvPr/>
        </p:nvSpPr>
        <p:spPr>
          <a:xfrm>
            <a:off x="7160306" y="5409413"/>
            <a:ext cx="26812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Blockly Solution</a:t>
            </a:r>
            <a:endParaRPr sz="1400" b="0" i="0" u="none" strike="noStrike" cap="none">
              <a:solidFill>
                <a:srgbClr val="000000"/>
              </a:solidFill>
              <a:latin typeface="Arial"/>
              <a:ea typeface="Arial"/>
              <a:cs typeface="Arial"/>
              <a:sym typeface="Arial"/>
            </a:endParaRPr>
          </a:p>
        </p:txBody>
      </p:sp>
      <p:sp>
        <p:nvSpPr>
          <p:cNvPr id="715" name="Google Shape;715;p66"/>
          <p:cNvSpPr txBox="1"/>
          <p:nvPr/>
        </p:nvSpPr>
        <p:spPr>
          <a:xfrm>
            <a:off x="7160305" y="387054"/>
            <a:ext cx="4317695" cy="646331"/>
          </a:xfrm>
          <a:prstGeom prst="rect">
            <a:avLst/>
          </a:prstGeom>
          <a:noFill/>
          <a:ln w="22225" cap="flat" cmpd="sng">
            <a:solidFill>
              <a:srgbClr val="5B73C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Test</a:t>
            </a:r>
            <a:r>
              <a:rPr lang="en-US" sz="1800" b="0" i="0" u="none" strike="noStrike" cap="none">
                <a:solidFill>
                  <a:srgbClr val="000000"/>
                </a:solidFill>
                <a:latin typeface="Arial"/>
                <a:ea typeface="Arial"/>
                <a:cs typeface="Arial"/>
                <a:sym typeface="Arial"/>
              </a:rPr>
              <a:t> the Blockly Code given, then test your own solution.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73"/>
          <p:cNvSpPr txBox="1"/>
          <p:nvPr/>
        </p:nvSpPr>
        <p:spPr>
          <a:xfrm>
            <a:off x="227380" y="66040"/>
            <a:ext cx="77279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Maze Project 3 – Solution (cont…)</a:t>
            </a:r>
            <a:endParaRPr sz="1400" b="0" i="0" u="none" strike="noStrike" cap="none">
              <a:solidFill>
                <a:srgbClr val="000000"/>
              </a:solidFill>
              <a:latin typeface="Arial"/>
              <a:ea typeface="Arial"/>
              <a:cs typeface="Arial"/>
              <a:sym typeface="Arial"/>
            </a:endParaRPr>
          </a:p>
        </p:txBody>
      </p:sp>
      <p:sp>
        <p:nvSpPr>
          <p:cNvPr id="728" name="Google Shape;728;p73"/>
          <p:cNvSpPr txBox="1"/>
          <p:nvPr/>
        </p:nvSpPr>
        <p:spPr>
          <a:xfrm>
            <a:off x="367179" y="740628"/>
            <a:ext cx="35318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Arial"/>
                <a:ea typeface="Arial"/>
                <a:cs typeface="Arial"/>
                <a:sym typeface="Arial"/>
              </a:rPr>
              <a:t>Path2 Pick up object function</a:t>
            </a:r>
            <a:endParaRPr sz="1400" b="0" i="0" u="none" strike="noStrike" cap="none">
              <a:solidFill>
                <a:srgbClr val="000000"/>
              </a:solidFill>
              <a:latin typeface="Arial"/>
              <a:ea typeface="Arial"/>
              <a:cs typeface="Arial"/>
              <a:sym typeface="Arial"/>
            </a:endParaRPr>
          </a:p>
        </p:txBody>
      </p:sp>
      <p:pic>
        <p:nvPicPr>
          <p:cNvPr id="729" name="Google Shape;729;p73"/>
          <p:cNvPicPr preferRelativeResize="0"/>
          <p:nvPr/>
        </p:nvPicPr>
        <p:blipFill rotWithShape="1">
          <a:blip r:embed="rId3">
            <a:alphaModFix/>
          </a:blip>
          <a:srcRect/>
          <a:stretch/>
        </p:blipFill>
        <p:spPr>
          <a:xfrm>
            <a:off x="7129951" y="1384987"/>
            <a:ext cx="4212330" cy="4088025"/>
          </a:xfrm>
          <a:prstGeom prst="rect">
            <a:avLst/>
          </a:prstGeom>
          <a:noFill/>
          <a:ln>
            <a:noFill/>
          </a:ln>
        </p:spPr>
      </p:pic>
      <p:pic>
        <p:nvPicPr>
          <p:cNvPr id="730" name="Google Shape;730;p73"/>
          <p:cNvPicPr preferRelativeResize="0"/>
          <p:nvPr/>
        </p:nvPicPr>
        <p:blipFill rotWithShape="1">
          <a:blip r:embed="rId4">
            <a:alphaModFix/>
          </a:blip>
          <a:srcRect/>
          <a:stretch/>
        </p:blipFill>
        <p:spPr>
          <a:xfrm>
            <a:off x="377338" y="1109960"/>
            <a:ext cx="4507181" cy="5682000"/>
          </a:xfrm>
          <a:prstGeom prst="rect">
            <a:avLst/>
          </a:prstGeom>
          <a:noFill/>
          <a:ln>
            <a:noFill/>
          </a:ln>
        </p:spPr>
      </p:pic>
      <p:cxnSp>
        <p:nvCxnSpPr>
          <p:cNvPr id="731" name="Google Shape;731;p73"/>
          <p:cNvCxnSpPr/>
          <p:nvPr/>
        </p:nvCxnSpPr>
        <p:spPr>
          <a:xfrm rot="10800000">
            <a:off x="2628999" y="1757680"/>
            <a:ext cx="833120" cy="0"/>
          </a:xfrm>
          <a:prstGeom prst="straightConnector1">
            <a:avLst/>
          </a:prstGeom>
          <a:noFill/>
          <a:ln w="9525" cap="flat" cmpd="sng">
            <a:solidFill>
              <a:srgbClr val="3E6EC2"/>
            </a:solidFill>
            <a:prstDash val="solid"/>
            <a:round/>
            <a:headEnd type="none" w="sm" len="sm"/>
            <a:tailEnd type="triangle" w="med" len="med"/>
          </a:ln>
        </p:spPr>
      </p:cxnSp>
      <p:sp>
        <p:nvSpPr>
          <p:cNvPr id="732" name="Google Shape;732;p73"/>
          <p:cNvSpPr txBox="1"/>
          <p:nvPr/>
        </p:nvSpPr>
        <p:spPr>
          <a:xfrm>
            <a:off x="3415981" y="1479292"/>
            <a:ext cx="196634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Turn on electromagnet to pick up objects</a:t>
            </a:r>
            <a:endParaRPr sz="1400" b="0" i="0" u="none" strike="noStrike" cap="none">
              <a:solidFill>
                <a:srgbClr val="000000"/>
              </a:solidFill>
              <a:latin typeface="Arial"/>
              <a:ea typeface="Arial"/>
              <a:cs typeface="Arial"/>
              <a:sym typeface="Arial"/>
            </a:endParaRPr>
          </a:p>
        </p:txBody>
      </p:sp>
      <p:sp>
        <p:nvSpPr>
          <p:cNvPr id="733" name="Google Shape;733;p73"/>
          <p:cNvSpPr/>
          <p:nvPr/>
        </p:nvSpPr>
        <p:spPr>
          <a:xfrm>
            <a:off x="4231129" y="2814320"/>
            <a:ext cx="663549" cy="1584960"/>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4" name="Google Shape;734;p73"/>
          <p:cNvSpPr/>
          <p:nvPr/>
        </p:nvSpPr>
        <p:spPr>
          <a:xfrm>
            <a:off x="4231129" y="4846320"/>
            <a:ext cx="653390" cy="1158240"/>
          </a:xfrm>
          <a:prstGeom prst="rightBracket">
            <a:avLst>
              <a:gd name="adj" fmla="val 8333"/>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5" name="Google Shape;735;p73"/>
          <p:cNvSpPr txBox="1"/>
          <p:nvPr/>
        </p:nvSpPr>
        <p:spPr>
          <a:xfrm>
            <a:off x="4937760" y="3212296"/>
            <a:ext cx="143500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Start</a:t>
            </a:r>
            <a:r>
              <a:rPr lang="en-US" sz="1400" b="0" i="0" u="none" strike="noStrike" cap="none">
                <a:solidFill>
                  <a:srgbClr val="000000"/>
                </a:solidFill>
                <a:latin typeface="Arial"/>
                <a:ea typeface="Arial"/>
                <a:cs typeface="Arial"/>
                <a:sym typeface="Arial"/>
              </a:rPr>
              <a:t> to pick up the red balloon to Tile 5</a:t>
            </a:r>
            <a:endParaRPr sz="1400" b="0" i="0" u="none" strike="noStrike" cap="none">
              <a:solidFill>
                <a:srgbClr val="000000"/>
              </a:solidFill>
              <a:latin typeface="Arial"/>
              <a:ea typeface="Arial"/>
              <a:cs typeface="Arial"/>
              <a:sym typeface="Arial"/>
            </a:endParaRPr>
          </a:p>
        </p:txBody>
      </p:sp>
      <p:sp>
        <p:nvSpPr>
          <p:cNvPr id="736" name="Google Shape;736;p73"/>
          <p:cNvSpPr txBox="1"/>
          <p:nvPr/>
        </p:nvSpPr>
        <p:spPr>
          <a:xfrm>
            <a:off x="4894678" y="5056108"/>
            <a:ext cx="147808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Tile 5 to collect the coin, then to Finish</a:t>
            </a:r>
            <a:endParaRPr sz="1400" b="0" i="0" u="none" strike="noStrike" cap="none">
              <a:solidFill>
                <a:srgbClr val="000000"/>
              </a:solidFill>
              <a:latin typeface="Arial"/>
              <a:ea typeface="Arial"/>
              <a:cs typeface="Arial"/>
              <a:sym typeface="Arial"/>
            </a:endParaRPr>
          </a:p>
        </p:txBody>
      </p:sp>
      <p:sp>
        <p:nvSpPr>
          <p:cNvPr id="737" name="Google Shape;737;p73"/>
          <p:cNvSpPr txBox="1"/>
          <p:nvPr/>
        </p:nvSpPr>
        <p:spPr>
          <a:xfrm>
            <a:off x="7051039" y="6037505"/>
            <a:ext cx="490728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212529"/>
                </a:solidFill>
                <a:latin typeface="Arial"/>
                <a:ea typeface="Arial"/>
                <a:cs typeface="Arial"/>
                <a:sym typeface="Arial"/>
                <a:hlinkClick r:id="rId5">
                  <a:extLst>
                    <a:ext uri="{A12FA001-AC4F-418D-AE19-62706E023703}">
                      <ahyp:hlinkClr xmlns:ahyp="http://schemas.microsoft.com/office/drawing/2018/hyperlinkcolor" val="tx"/>
                    </a:ext>
                  </a:extLst>
                </a:hlinkClick>
              </a:rPr>
              <a:t>https://kainundrum.com/work/work--l2gZFoIXwdmi4NmEBGGG1w4H5xmTz2A8</a:t>
            </a:r>
            <a:endParaRPr sz="1600" b="0" i="0" u="none" strike="noStrike" cap="none">
              <a:solidFill>
                <a:srgbClr val="000000"/>
              </a:solidFill>
              <a:latin typeface="Arial"/>
              <a:ea typeface="Arial"/>
              <a:cs typeface="Arial"/>
              <a:sym typeface="Arial"/>
            </a:endParaRPr>
          </a:p>
        </p:txBody>
      </p:sp>
      <p:sp>
        <p:nvSpPr>
          <p:cNvPr id="738" name="Google Shape;738;p73"/>
          <p:cNvSpPr txBox="1"/>
          <p:nvPr/>
        </p:nvSpPr>
        <p:spPr>
          <a:xfrm>
            <a:off x="7307483" y="292402"/>
            <a:ext cx="3741367" cy="95406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accent1"/>
                </a:solidFill>
                <a:latin typeface="Arial"/>
                <a:ea typeface="Arial"/>
                <a:cs typeface="Arial"/>
                <a:sym typeface="Arial"/>
              </a:rPr>
              <a:t>Please note </a:t>
            </a:r>
            <a:r>
              <a:rPr lang="en-US" sz="1400" b="0" i="0" u="none" strike="noStrike" cap="none" dirty="0">
                <a:solidFill>
                  <a:srgbClr val="000000"/>
                </a:solidFill>
                <a:latin typeface="Arial"/>
                <a:ea typeface="Arial"/>
                <a:cs typeface="Arial"/>
                <a:sym typeface="Arial"/>
              </a:rPr>
              <a:t>that the functionality of </a:t>
            </a:r>
            <a:r>
              <a:rPr lang="en-US" sz="1400" b="0" i="0" u="none" strike="noStrike" cap="none" dirty="0" err="1">
                <a:solidFill>
                  <a:srgbClr val="000000"/>
                </a:solidFill>
                <a:latin typeface="Arial"/>
                <a:ea typeface="Arial"/>
                <a:cs typeface="Arial"/>
                <a:sym typeface="Arial"/>
              </a:rPr>
              <a:t>Kainundrum</a:t>
            </a:r>
            <a:r>
              <a:rPr lang="en-US" sz="1400" b="0" i="0" u="none" strike="noStrike" cap="none" dirty="0">
                <a:solidFill>
                  <a:srgbClr val="000000"/>
                </a:solidFill>
                <a:latin typeface="Arial"/>
                <a:ea typeface="Arial"/>
                <a:cs typeface="Arial"/>
                <a:sym typeface="Arial"/>
              </a:rPr>
              <a:t> may differ from the time of writing this book; therefore, the code shown in this demo is be slightly altered.</a:t>
            </a:r>
            <a:endParaRPr sz="1400" b="0" i="0" u="none" strike="noStrike" cap="none" dirty="0">
              <a:solidFill>
                <a:srgbClr val="000000"/>
              </a:solidFill>
              <a:latin typeface="Arial"/>
              <a:ea typeface="Arial"/>
              <a:cs typeface="Arial"/>
              <a:sym typeface="Arial"/>
            </a:endParaRPr>
          </a:p>
        </p:txBody>
      </p:sp>
      <p:sp>
        <p:nvSpPr>
          <p:cNvPr id="739" name="Google Shape;739;p73"/>
          <p:cNvSpPr txBox="1"/>
          <p:nvPr/>
        </p:nvSpPr>
        <p:spPr>
          <a:xfrm>
            <a:off x="7051039" y="5713130"/>
            <a:ext cx="45071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Blockly Solution in Kainundrum</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743"/>
        <p:cNvGrpSpPr/>
        <p:nvPr/>
      </p:nvGrpSpPr>
      <p:grpSpPr>
        <a:xfrm>
          <a:off x="0" y="0"/>
          <a:ext cx="0" cy="0"/>
          <a:chOff x="0" y="0"/>
          <a:chExt cx="0" cy="0"/>
        </a:xfrm>
      </p:grpSpPr>
      <p:pic>
        <p:nvPicPr>
          <p:cNvPr id="744" name="Google Shape;744;p39" descr="A group of dolls&#10;&#10;Description automatically generated with medium confidence"/>
          <p:cNvPicPr preferRelativeResize="0"/>
          <p:nvPr/>
        </p:nvPicPr>
        <p:blipFill rotWithShape="1">
          <a:blip r:embed="rId3">
            <a:alphaModFix/>
          </a:blip>
          <a:srcRect/>
          <a:stretch/>
        </p:blipFill>
        <p:spPr>
          <a:xfrm>
            <a:off x="271042" y="2889093"/>
            <a:ext cx="2386330" cy="1508760"/>
          </a:xfrm>
          <a:prstGeom prst="rect">
            <a:avLst/>
          </a:prstGeom>
          <a:noFill/>
          <a:ln>
            <a:noFill/>
          </a:ln>
        </p:spPr>
      </p:pic>
      <p:pic>
        <p:nvPicPr>
          <p:cNvPr id="745" name="Google Shape;745;p39"/>
          <p:cNvPicPr preferRelativeResize="0"/>
          <p:nvPr/>
        </p:nvPicPr>
        <p:blipFill rotWithShape="1">
          <a:blip r:embed="rId4">
            <a:alphaModFix/>
          </a:blip>
          <a:srcRect/>
          <a:stretch/>
        </p:blipFill>
        <p:spPr>
          <a:xfrm>
            <a:off x="3770835" y="837638"/>
            <a:ext cx="6973993" cy="5256000"/>
          </a:xfrm>
          <a:prstGeom prst="rect">
            <a:avLst/>
          </a:prstGeom>
          <a:noFill/>
          <a:ln>
            <a:noFill/>
          </a:ln>
          <a:effectLst>
            <a:outerShdw blurRad="63500" sx="102000" sy="102000" algn="ctr" rotWithShape="0">
              <a:srgbClr val="000000">
                <a:alpha val="40000"/>
              </a:srgbClr>
            </a:outerShdw>
          </a:effectLst>
        </p:spPr>
      </p:pic>
      <p:pic>
        <p:nvPicPr>
          <p:cNvPr id="746" name="Google Shape;746;p39" descr="Icon&#10;&#10;Description automatically generated"/>
          <p:cNvPicPr preferRelativeResize="0"/>
          <p:nvPr/>
        </p:nvPicPr>
        <p:blipFill rotWithShape="1">
          <a:blip r:embed="rId5">
            <a:alphaModFix/>
          </a:blip>
          <a:srcRect/>
          <a:stretch/>
        </p:blipFill>
        <p:spPr>
          <a:xfrm>
            <a:off x="425020" y="4983882"/>
            <a:ext cx="1963377" cy="648000"/>
          </a:xfrm>
          <a:prstGeom prst="rect">
            <a:avLst/>
          </a:prstGeom>
          <a:noFill/>
          <a:ln>
            <a:noFill/>
          </a:ln>
        </p:spPr>
      </p:pic>
      <p:sp>
        <p:nvSpPr>
          <p:cNvPr id="747" name="Google Shape;747;p39"/>
          <p:cNvSpPr txBox="1"/>
          <p:nvPr/>
        </p:nvSpPr>
        <p:spPr>
          <a:xfrm>
            <a:off x="200704" y="6040889"/>
            <a:ext cx="1151830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Click on the link below: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2400" b="1"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https://kainundrum.com/work/work--BwYcIPH3L0zbPBnn9wAFR_PUvLpVzlfj</a:t>
            </a:r>
            <a:r>
              <a:rPr lang="en-US"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748" name="Google Shape;748;p39"/>
          <p:cNvSpPr txBox="1"/>
          <p:nvPr/>
        </p:nvSpPr>
        <p:spPr>
          <a:xfrm>
            <a:off x="126710" y="1323836"/>
            <a:ext cx="10618118"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strike="noStrike" cap="none" dirty="0">
                <a:solidFill>
                  <a:schemeClr val="accent2"/>
                </a:solidFill>
                <a:latin typeface="Arial"/>
                <a:ea typeface="Arial"/>
                <a:cs typeface="Arial"/>
                <a:sym typeface="Arial"/>
              </a:rPr>
              <a:t>Chinese Nested Boxes </a:t>
            </a:r>
          </a:p>
          <a:p>
            <a:pPr marL="0" marR="0" lvl="0" indent="0" algn="l" rtl="0">
              <a:lnSpc>
                <a:spcPct val="100000"/>
              </a:lnSpc>
              <a:spcBef>
                <a:spcPts val="0"/>
              </a:spcBef>
              <a:spcAft>
                <a:spcPts val="0"/>
              </a:spcAft>
              <a:buClr>
                <a:srgbClr val="000000"/>
              </a:buClr>
              <a:buSzPts val="1800"/>
              <a:buFont typeface="Arial"/>
              <a:buNone/>
            </a:pPr>
            <a:r>
              <a:rPr lang="en-US" sz="1800" b="1" i="0" strike="noStrike" cap="none" dirty="0">
                <a:solidFill>
                  <a:schemeClr val="accent2"/>
                </a:solidFill>
                <a:latin typeface="Arial"/>
                <a:ea typeface="Arial"/>
                <a:cs typeface="Arial"/>
                <a:sym typeface="Arial"/>
              </a:rPr>
              <a:t>by </a:t>
            </a:r>
            <a:r>
              <a:rPr lang="en-US" sz="1800" b="1" i="0" strike="noStrike" cap="none" dirty="0" err="1">
                <a:solidFill>
                  <a:schemeClr val="accent2"/>
                </a:solidFill>
                <a:latin typeface="Arial"/>
                <a:ea typeface="Arial"/>
                <a:cs typeface="Arial"/>
                <a:sym typeface="Arial"/>
              </a:rPr>
              <a:t>Blockly</a:t>
            </a:r>
            <a:endParaRPr lang="en-US" sz="1800" b="1" i="0" strike="noStrike" cap="none" dirty="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i="0"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endParaRPr>
          </a:p>
          <a:p>
            <a:pPr marL="0" marR="0" lvl="0" indent="0" algn="l" rtl="0">
              <a:lnSpc>
                <a:spcPct val="100000"/>
              </a:lnSpc>
              <a:spcBef>
                <a:spcPts val="0"/>
              </a:spcBef>
              <a:spcAft>
                <a:spcPts val="0"/>
              </a:spcAft>
              <a:buClr>
                <a:srgbClr val="000000"/>
              </a:buClr>
              <a:buSzPts val="1800"/>
              <a:buFont typeface="Arial"/>
              <a:buNone/>
            </a:pPr>
            <a:endParaRPr sz="1400" b="0" i="0" u="sng"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406DB58F-A383-355B-EA55-6FC9EAA6FBD9}"/>
              </a:ext>
            </a:extLst>
          </p:cNvPr>
          <p:cNvSpPr txBox="1"/>
          <p:nvPr/>
        </p:nvSpPr>
        <p:spPr>
          <a:xfrm>
            <a:off x="102870" y="204734"/>
            <a:ext cx="11482578" cy="738664"/>
          </a:xfrm>
          <a:prstGeom prst="rect">
            <a:avLst/>
          </a:prstGeom>
          <a:noFill/>
        </p:spPr>
        <p:txBody>
          <a:bodyPr wrap="square">
            <a:spAutoFit/>
          </a:bodyPr>
          <a:lstStyle/>
          <a:p>
            <a:r>
              <a:rPr lang="en-US" sz="2800" b="1" dirty="0">
                <a:solidFill>
                  <a:srgbClr val="008AD8"/>
                </a:solidFill>
                <a:latin typeface="Open Sans ExtraBold"/>
                <a:ea typeface="Open Sans ExtraBold"/>
                <a:cs typeface="Open Sans ExtraBold"/>
                <a:sym typeface="Open Sans ExtraBold"/>
              </a:rPr>
              <a:t>Following are Examples of Coding within Gr 6+ Curriculum.</a:t>
            </a:r>
            <a:br>
              <a:rPr lang="en-US" sz="1400" b="1" dirty="0">
                <a:solidFill>
                  <a:srgbClr val="008AD8"/>
                </a:solidFill>
                <a:latin typeface="Open Sans ExtraBold"/>
                <a:ea typeface="Open Sans ExtraBold"/>
                <a:cs typeface="Open Sans ExtraBold"/>
                <a:sym typeface="Open Sans ExtraBold"/>
              </a:rPr>
            </a:br>
            <a:endParaRPr lang="en-CA"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endParaRPr dirty="0"/>
          </a:p>
        </p:txBody>
      </p:sp>
      <p:sp>
        <p:nvSpPr>
          <p:cNvPr id="754" name="Google Shape;754;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755" name="Google Shape;755;p41"/>
          <p:cNvPicPr preferRelativeResize="0"/>
          <p:nvPr/>
        </p:nvPicPr>
        <p:blipFill rotWithShape="1">
          <a:blip r:embed="rId3">
            <a:alphaModFix/>
          </a:blip>
          <a:srcRect/>
          <a:stretch/>
        </p:blipFill>
        <p:spPr>
          <a:xfrm>
            <a:off x="552835" y="771991"/>
            <a:ext cx="10360615" cy="5760000"/>
          </a:xfrm>
          <a:prstGeom prst="rect">
            <a:avLst/>
          </a:prstGeom>
          <a:noFill/>
          <a:ln>
            <a:noFill/>
          </a:ln>
        </p:spPr>
      </p:pic>
      <p:sp>
        <p:nvSpPr>
          <p:cNvPr id="756" name="Google Shape;756;p41"/>
          <p:cNvSpPr txBox="1"/>
          <p:nvPr/>
        </p:nvSpPr>
        <p:spPr>
          <a:xfrm>
            <a:off x="114236" y="-3572"/>
            <a:ext cx="585838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err="1">
                <a:solidFill>
                  <a:schemeClr val="accent1"/>
                </a:solidFill>
                <a:latin typeface="Calibri"/>
                <a:ea typeface="Calibri"/>
                <a:cs typeface="Calibri"/>
                <a:sym typeface="Calibri"/>
              </a:rPr>
              <a:t>Blockly</a:t>
            </a:r>
            <a:r>
              <a:rPr lang="en-US" sz="2400" b="1" i="0" u="none" strike="noStrike" cap="none" dirty="0">
                <a:solidFill>
                  <a:schemeClr val="accent1"/>
                </a:solidFill>
                <a:latin typeface="Calibri"/>
                <a:ea typeface="Calibri"/>
                <a:cs typeface="Calibri"/>
                <a:sym typeface="Calibri"/>
              </a:rPr>
              <a:t> Code to Generate a Regular Polygon</a:t>
            </a:r>
            <a:r>
              <a:rPr lang="en-US" sz="1800" b="1" i="0" u="none" strike="noStrike" cap="none" dirty="0">
                <a:solidFill>
                  <a:schemeClr val="accent1"/>
                </a:solidFill>
                <a:latin typeface="Calibri"/>
                <a:ea typeface="Calibri"/>
                <a:cs typeface="Calibri"/>
                <a:sym typeface="Calibri"/>
              </a:rPr>
              <a:t> </a:t>
            </a:r>
            <a:endParaRPr sz="1400" b="1" i="0" u="none" strike="noStrike" cap="none" dirty="0">
              <a:solidFill>
                <a:schemeClr val="accent1"/>
              </a:solidFill>
              <a:latin typeface="Arial"/>
              <a:ea typeface="Arial"/>
              <a:cs typeface="Arial"/>
              <a:sym typeface="Arial"/>
            </a:endParaRPr>
          </a:p>
        </p:txBody>
      </p:sp>
      <p:sp>
        <p:nvSpPr>
          <p:cNvPr id="757" name="Google Shape;757;p41"/>
          <p:cNvSpPr txBox="1"/>
          <p:nvPr/>
        </p:nvSpPr>
        <p:spPr>
          <a:xfrm>
            <a:off x="8901874" y="1171737"/>
            <a:ext cx="3182274" cy="3693278"/>
          </a:xfrm>
          <a:prstGeom prst="rect">
            <a:avLst/>
          </a:prstGeom>
          <a:solidFill>
            <a:schemeClr val="lt1"/>
          </a:solidFill>
          <a:ln w="9525" cap="flat" cmpd="sng">
            <a:solidFill>
              <a:srgbClr val="5B73C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First</a:t>
            </a:r>
            <a:r>
              <a:rPr lang="en-US" sz="1800" b="0" i="0" u="none" strike="noStrike" cap="none">
                <a:solidFill>
                  <a:schemeClr val="dk1"/>
                </a:solidFill>
                <a:latin typeface="Calibri"/>
                <a:ea typeface="Calibri"/>
                <a:cs typeface="Calibri"/>
                <a:sym typeface="Calibri"/>
              </a:rPr>
              <a:t> think through the Blockly Code on the left and the resulting Octagon on the right.  Try to understand.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Then</a:t>
            </a:r>
            <a:r>
              <a:rPr lang="en-US" sz="1800" b="0" i="0" u="none" strike="noStrike" cap="none">
                <a:solidFill>
                  <a:schemeClr val="dk1"/>
                </a:solidFill>
                <a:latin typeface="Calibri"/>
                <a:ea typeface="Calibri"/>
                <a:cs typeface="Calibri"/>
                <a:sym typeface="Calibri"/>
              </a:rPr>
              <a:t> click on the link below, then test the given Blockly code and check the virtual KaiBot path .. and REGULAR OCTAGON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Then</a:t>
            </a:r>
            <a:r>
              <a:rPr lang="en-US" sz="1800" b="0" i="0" u="none" strike="noStrike" cap="none">
                <a:solidFill>
                  <a:schemeClr val="dk1"/>
                </a:solidFill>
                <a:latin typeface="Calibri"/>
                <a:ea typeface="Calibri"/>
                <a:cs typeface="Calibri"/>
                <a:sym typeface="Calibri"/>
              </a:rPr>
              <a:t> challenge each other to write blockly code to create a REGULAR HEXAGON.</a:t>
            </a:r>
            <a:endParaRPr sz="1800" b="0" i="0" u="none" strike="noStrike" cap="none">
              <a:solidFill>
                <a:schemeClr val="dk1"/>
              </a:solidFill>
              <a:latin typeface="Calibri"/>
              <a:ea typeface="Calibri"/>
              <a:cs typeface="Calibri"/>
              <a:sym typeface="Calibri"/>
            </a:endParaRPr>
          </a:p>
        </p:txBody>
      </p:sp>
      <p:sp>
        <p:nvSpPr>
          <p:cNvPr id="758" name="Google Shape;758;p41"/>
          <p:cNvSpPr txBox="1"/>
          <p:nvPr/>
        </p:nvSpPr>
        <p:spPr>
          <a:xfrm>
            <a:off x="2318374" y="6495286"/>
            <a:ext cx="6583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dirty="0">
                <a:solidFill>
                  <a:srgbClr val="212529"/>
                </a:solidFill>
                <a:latin typeface="Arial"/>
                <a:ea typeface="Arial"/>
                <a:cs typeface="Arial"/>
                <a:sym typeface="Arial"/>
                <a:hlinkClick r:id="rId4">
                  <a:extLst>
                    <a:ext uri="{A12FA001-AC4F-418D-AE19-62706E023703}">
                      <ahyp:hlinkClr xmlns:ahyp="http://schemas.microsoft.com/office/drawing/2018/hyperlinkcolor" val="tx"/>
                    </a:ext>
                  </a:extLst>
                </a:hlinkClick>
              </a:rPr>
              <a:t>https://kainundrum.com/work/work--HGrBna1f86fqJn-5n0_HPyzYh6KGRcjn</a:t>
            </a:r>
            <a:endParaRPr sz="1400" b="1" i="0" u="none" strike="noStrike" cap="none" dirty="0">
              <a:solidFill>
                <a:srgbClr val="000000"/>
              </a:solidFill>
              <a:latin typeface="Arial"/>
              <a:ea typeface="Arial"/>
              <a:cs typeface="Arial"/>
              <a:sym typeface="Arial"/>
            </a:endParaRPr>
          </a:p>
        </p:txBody>
      </p:sp>
      <p:pic>
        <p:nvPicPr>
          <p:cNvPr id="759" name="Google Shape;759;p41" descr="A picture containing line chart&#10;&#10;Description automatically generated"/>
          <p:cNvPicPr preferRelativeResize="0"/>
          <p:nvPr/>
        </p:nvPicPr>
        <p:blipFill rotWithShape="1">
          <a:blip r:embed="rId5">
            <a:alphaModFix/>
          </a:blip>
          <a:srcRect/>
          <a:stretch/>
        </p:blipFill>
        <p:spPr>
          <a:xfrm>
            <a:off x="552835" y="1195945"/>
            <a:ext cx="1160780" cy="11791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endParaRPr/>
          </a:p>
        </p:txBody>
      </p:sp>
      <p:sp>
        <p:nvSpPr>
          <p:cNvPr id="765" name="Google Shape;765;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p>
            <a:pPr marL="228600" lvl="0" indent="-25400" algn="l" rtl="0">
              <a:lnSpc>
                <a:spcPct val="90000"/>
              </a:lnSpc>
              <a:spcBef>
                <a:spcPts val="0"/>
              </a:spcBef>
              <a:spcAft>
                <a:spcPts val="0"/>
              </a:spcAft>
              <a:buClr>
                <a:schemeClr val="dk1"/>
              </a:buClr>
              <a:buSzPts val="3200"/>
              <a:buNone/>
            </a:pPr>
            <a:endParaRPr/>
          </a:p>
        </p:txBody>
      </p:sp>
      <p:sp>
        <p:nvSpPr>
          <p:cNvPr id="766" name="Google Shape;766;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p:txBody>
      </p:sp>
      <p:pic>
        <p:nvPicPr>
          <p:cNvPr id="767" name="Google Shape;767;p42"/>
          <p:cNvPicPr preferRelativeResize="0"/>
          <p:nvPr/>
        </p:nvPicPr>
        <p:blipFill rotWithShape="1">
          <a:blip r:embed="rId3">
            <a:alphaModFix/>
          </a:blip>
          <a:srcRect/>
          <a:stretch/>
        </p:blipFill>
        <p:spPr>
          <a:xfrm>
            <a:off x="-42626" y="491821"/>
            <a:ext cx="11770169" cy="6357361"/>
          </a:xfrm>
          <a:prstGeom prst="rect">
            <a:avLst/>
          </a:prstGeom>
          <a:noFill/>
          <a:ln>
            <a:noFill/>
          </a:ln>
        </p:spPr>
      </p:pic>
      <p:sp>
        <p:nvSpPr>
          <p:cNvPr id="769" name="Google Shape;769;p42"/>
          <p:cNvSpPr txBox="1"/>
          <p:nvPr/>
        </p:nvSpPr>
        <p:spPr>
          <a:xfrm>
            <a:off x="9580812" y="552212"/>
            <a:ext cx="2557894" cy="2462213"/>
          </a:xfrm>
          <a:prstGeom prst="rect">
            <a:avLst/>
          </a:prstGeom>
          <a:solidFill>
            <a:schemeClr val="lt1"/>
          </a:solidFill>
          <a:ln w="9525" cap="flat" cmpd="sng">
            <a:solidFill>
              <a:srgbClr val="5B73C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000000"/>
                </a:solidFill>
                <a:latin typeface="Arial"/>
                <a:ea typeface="Arial"/>
                <a:cs typeface="Arial"/>
                <a:sym typeface="Arial"/>
              </a:rPr>
              <a:t>Challenges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AutoNum type="arabicPeriod"/>
            </a:pPr>
            <a:r>
              <a:rPr lang="en-US" sz="1400" b="0" i="0" u="none" strike="noStrike" cap="none" dirty="0">
                <a:solidFill>
                  <a:srgbClr val="000000"/>
                </a:solidFill>
                <a:latin typeface="Arial"/>
                <a:ea typeface="Arial"/>
                <a:cs typeface="Arial"/>
                <a:sym typeface="Arial"/>
              </a:rPr>
              <a:t>See the </a:t>
            </a:r>
            <a:r>
              <a:rPr lang="en-US" sz="1400" b="0" i="0" u="none" strike="noStrike" cap="none" dirty="0" err="1">
                <a:solidFill>
                  <a:srgbClr val="000000"/>
                </a:solidFill>
                <a:latin typeface="Arial"/>
                <a:ea typeface="Arial"/>
                <a:cs typeface="Arial"/>
                <a:sym typeface="Arial"/>
              </a:rPr>
              <a:t>blockly</a:t>
            </a:r>
            <a:r>
              <a:rPr lang="en-US" sz="1400" b="0" i="0" u="none" strike="noStrike" cap="none" dirty="0">
                <a:solidFill>
                  <a:srgbClr val="000000"/>
                </a:solidFill>
                <a:latin typeface="Arial"/>
                <a:ea typeface="Arial"/>
                <a:cs typeface="Arial"/>
                <a:sym typeface="Arial"/>
              </a:rPr>
              <a:t> code on the left. Try to understand the resulting shapes on the right.</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AutoNum type="arabicPeriod"/>
            </a:pPr>
            <a:r>
              <a:rPr lang="en-US" sz="1400" b="0" i="0" u="none" strike="noStrike" cap="none" dirty="0">
                <a:solidFill>
                  <a:srgbClr val="000000"/>
                </a:solidFill>
                <a:latin typeface="Arial"/>
                <a:ea typeface="Arial"/>
                <a:cs typeface="Arial"/>
                <a:sym typeface="Arial"/>
              </a:rPr>
              <a:t>Run the code below and try to understand the action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12529"/>
                </a:solidFill>
                <a:latin typeface="Arial"/>
                <a:ea typeface="Arial"/>
                <a:cs typeface="Arial"/>
                <a:sym typeface="Arial"/>
                <a:hlinkClick r:id="rId4">
                  <a:extLst>
                    <a:ext uri="{A12FA001-AC4F-418D-AE19-62706E023703}">
                      <ahyp:hlinkClr xmlns:ahyp="http://schemas.microsoft.com/office/drawing/2018/hyperlinkcolor" val="tx"/>
                    </a:ext>
                  </a:extLst>
                </a:hlinkClick>
              </a:rPr>
              <a:t>https://kainundrum.com/work/work--sWCFlOO0gZ-cNjcX30Hv7Talerfg-O31</a:t>
            </a:r>
            <a:endParaRPr sz="1400" b="0" i="0" u="none" strike="noStrike" cap="none" dirty="0">
              <a:solidFill>
                <a:srgbClr val="000000"/>
              </a:solidFill>
              <a:latin typeface="Arial"/>
              <a:ea typeface="Arial"/>
              <a:cs typeface="Arial"/>
              <a:sym typeface="Arial"/>
            </a:endParaRPr>
          </a:p>
        </p:txBody>
      </p:sp>
      <p:sp>
        <p:nvSpPr>
          <p:cNvPr id="2" name="Google Shape;756;p41">
            <a:extLst>
              <a:ext uri="{FF2B5EF4-FFF2-40B4-BE49-F238E27FC236}">
                <a16:creationId xmlns:a16="http://schemas.microsoft.com/office/drawing/2014/main" id="{13D0AE1D-6AB3-9C62-0BC7-626A49D38C3E}"/>
              </a:ext>
            </a:extLst>
          </p:cNvPr>
          <p:cNvSpPr txBox="1"/>
          <p:nvPr/>
        </p:nvSpPr>
        <p:spPr>
          <a:xfrm>
            <a:off x="114236" y="-3572"/>
            <a:ext cx="657917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err="1">
                <a:solidFill>
                  <a:schemeClr val="accent1"/>
                </a:solidFill>
                <a:latin typeface="Calibri"/>
                <a:ea typeface="Calibri"/>
                <a:cs typeface="Calibri"/>
                <a:sym typeface="Calibri"/>
              </a:rPr>
              <a:t>Blockly</a:t>
            </a:r>
            <a:r>
              <a:rPr lang="en-US" sz="2400" b="1" i="0" u="none" strike="noStrike" cap="none" dirty="0">
                <a:solidFill>
                  <a:schemeClr val="accent1"/>
                </a:solidFill>
                <a:latin typeface="Calibri"/>
                <a:ea typeface="Calibri"/>
                <a:cs typeface="Calibri"/>
                <a:sym typeface="Calibri"/>
              </a:rPr>
              <a:t> Code to Generate Regular Polygons</a:t>
            </a:r>
            <a:r>
              <a:rPr lang="en-US" sz="1800" b="1" i="0" u="none" strike="noStrike" cap="none" dirty="0">
                <a:solidFill>
                  <a:schemeClr val="accent1"/>
                </a:solidFill>
                <a:latin typeface="Calibri"/>
                <a:ea typeface="Calibri"/>
                <a:cs typeface="Calibri"/>
                <a:sym typeface="Calibri"/>
              </a:rPr>
              <a:t> </a:t>
            </a:r>
            <a:endParaRPr sz="1400" b="1" i="0" u="none" strike="noStrike" cap="none" dirty="0">
              <a:solidFill>
                <a:schemeClr val="accen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774"/>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D6CEAE8A-B947-63DE-582D-6BF4E2FC2F21}"/>
              </a:ext>
            </a:extLst>
          </p:cNvPr>
          <p:cNvPicPr>
            <a:picLocks noChangeAspect="1"/>
          </p:cNvPicPr>
          <p:nvPr/>
        </p:nvPicPr>
        <p:blipFill>
          <a:blip r:embed="rId3"/>
          <a:stretch>
            <a:fillRect/>
          </a:stretch>
        </p:blipFill>
        <p:spPr>
          <a:xfrm>
            <a:off x="6998783" y="908440"/>
            <a:ext cx="5074726" cy="3636000"/>
          </a:xfrm>
          <a:prstGeom prst="rect">
            <a:avLst/>
          </a:prstGeom>
        </p:spPr>
      </p:pic>
      <p:sp>
        <p:nvSpPr>
          <p:cNvPr id="775" name="Google Shape;775;p43"/>
          <p:cNvSpPr/>
          <p:nvPr/>
        </p:nvSpPr>
        <p:spPr>
          <a:xfrm>
            <a:off x="-27431" y="0"/>
            <a:ext cx="12192000" cy="6858000"/>
          </a:xfrm>
          <a:prstGeom prst="rect">
            <a:avLst/>
          </a:prstGeom>
          <a:gradFill>
            <a:gsLst>
              <a:gs pos="0">
                <a:srgbClr val="690369"/>
              </a:gs>
              <a:gs pos="6000">
                <a:srgbClr val="690369"/>
              </a:gs>
              <a:gs pos="81000">
                <a:srgbClr val="0070C0">
                  <a:alpha val="29411"/>
                </a:srgbClr>
              </a:gs>
              <a:gs pos="100000">
                <a:srgbClr val="FFFFFF">
                  <a:alpha val="0"/>
                </a:srgbClr>
              </a:gs>
            </a:gsLst>
            <a:lin ang="6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1"/>
              </a:buClr>
              <a:buSzPts val="900"/>
              <a:buFont typeface="Times New Roman"/>
              <a:buNone/>
            </a:pPr>
            <a:r>
              <a:rPr lang="en-US" sz="900" b="1" i="0" u="none" strike="noStrike" cap="none">
                <a:solidFill>
                  <a:schemeClr val="accent1"/>
                </a:solidFill>
                <a:latin typeface="Times New Roman"/>
                <a:ea typeface="Times New Roman"/>
                <a:cs typeface="Times New Roman"/>
                <a:sym typeface="Times New Roman"/>
              </a:rPr>
              <a:t> </a:t>
            </a:r>
            <a:endParaRPr sz="800" b="1" i="0" u="none" strike="noStrike" cap="none">
              <a:solidFill>
                <a:schemeClr val="accent1"/>
              </a:solidFill>
              <a:latin typeface="Arial"/>
              <a:ea typeface="Arial"/>
              <a:cs typeface="Arial"/>
              <a:sym typeface="Arial"/>
            </a:endParaRPr>
          </a:p>
        </p:txBody>
      </p:sp>
      <p:sp>
        <p:nvSpPr>
          <p:cNvPr id="776" name="Google Shape;776;p43"/>
          <p:cNvSpPr txBox="1">
            <a:spLocks noGrp="1"/>
          </p:cNvSpPr>
          <p:nvPr>
            <p:ph type="body" idx="2"/>
          </p:nvPr>
        </p:nvSpPr>
        <p:spPr>
          <a:xfrm>
            <a:off x="248439" y="1728022"/>
            <a:ext cx="11638421" cy="60296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accent4"/>
              </a:buClr>
              <a:buSzPct val="100000"/>
              <a:buNone/>
            </a:pPr>
            <a:r>
              <a:rPr lang="en-US" sz="2900" b="1" dirty="0">
                <a:solidFill>
                  <a:schemeClr val="lt1"/>
                </a:solidFill>
                <a:latin typeface="Arial"/>
                <a:ea typeface="Arial"/>
                <a:cs typeface="Arial"/>
                <a:sym typeface="Arial"/>
              </a:rPr>
              <a:t>The Package:</a:t>
            </a:r>
            <a:endParaRPr dirty="0"/>
          </a:p>
          <a:p>
            <a:pPr marL="0" lvl="0" indent="0" algn="l" rtl="0">
              <a:lnSpc>
                <a:spcPct val="90000"/>
              </a:lnSpc>
              <a:spcBef>
                <a:spcPts val="0"/>
              </a:spcBef>
              <a:spcAft>
                <a:spcPts val="0"/>
              </a:spcAft>
              <a:buClr>
                <a:schemeClr val="accent4"/>
              </a:buClr>
              <a:buSzPct val="100000"/>
              <a:buNone/>
            </a:pPr>
            <a:endParaRPr sz="2200" b="1" dirty="0">
              <a:solidFill>
                <a:schemeClr val="accent4"/>
              </a:solidFill>
              <a:latin typeface="Arial"/>
              <a:ea typeface="Arial"/>
              <a:cs typeface="Arial"/>
              <a:sym typeface="Arial"/>
            </a:endParaRPr>
          </a:p>
          <a:p>
            <a:pPr marL="0" lvl="0" indent="0" algn="l" rtl="0">
              <a:lnSpc>
                <a:spcPct val="90000"/>
              </a:lnSpc>
              <a:spcBef>
                <a:spcPts val="0"/>
              </a:spcBef>
              <a:spcAft>
                <a:spcPts val="0"/>
              </a:spcAft>
              <a:buClr>
                <a:schemeClr val="accent4"/>
              </a:buClr>
              <a:buSzPct val="100000"/>
              <a:buNone/>
            </a:pPr>
            <a:r>
              <a:rPr lang="en-US" sz="2200" b="1" dirty="0">
                <a:solidFill>
                  <a:schemeClr val="accent4"/>
                </a:solidFill>
                <a:latin typeface="Arial"/>
                <a:ea typeface="Arial"/>
                <a:cs typeface="Arial"/>
                <a:sym typeface="Arial"/>
              </a:rPr>
              <a:t>	A Single </a:t>
            </a:r>
            <a:r>
              <a:rPr lang="en-US" sz="2200" b="1" dirty="0" err="1">
                <a:solidFill>
                  <a:schemeClr val="accent4"/>
                </a:solidFill>
                <a:latin typeface="Arial"/>
                <a:ea typeface="Arial"/>
                <a:cs typeface="Arial"/>
                <a:sym typeface="Arial"/>
              </a:rPr>
              <a:t>KaiBot</a:t>
            </a:r>
            <a:r>
              <a:rPr lang="en-US" sz="2200" b="1" dirty="0">
                <a:solidFill>
                  <a:schemeClr val="accent4"/>
                </a:solidFill>
                <a:latin typeface="Arial"/>
                <a:ea typeface="Arial"/>
                <a:cs typeface="Arial"/>
                <a:sym typeface="Arial"/>
              </a:rPr>
              <a:t> with basic coding cards</a:t>
            </a:r>
            <a:endParaRPr dirty="0">
              <a:solidFill>
                <a:schemeClr val="lt1"/>
              </a:solidFill>
              <a:latin typeface="Arial"/>
              <a:ea typeface="Arial"/>
              <a:cs typeface="Arial"/>
              <a:sym typeface="Arial"/>
            </a:endParaRPr>
          </a:p>
          <a:p>
            <a:pPr marL="0" lvl="0" indent="0" algn="l" rtl="0">
              <a:lnSpc>
                <a:spcPct val="90000"/>
              </a:lnSpc>
              <a:spcBef>
                <a:spcPts val="0"/>
              </a:spcBef>
              <a:spcAft>
                <a:spcPts val="0"/>
              </a:spcAft>
              <a:buClr>
                <a:schemeClr val="accent4"/>
              </a:buClr>
              <a:buSzPct val="100000"/>
              <a:buNone/>
            </a:pPr>
            <a:r>
              <a:rPr lang="en-US" sz="2200" b="1" dirty="0">
                <a:solidFill>
                  <a:schemeClr val="accent4"/>
                </a:solidFill>
                <a:latin typeface="Arial"/>
                <a:ea typeface="Arial"/>
                <a:cs typeface="Arial"/>
                <a:sym typeface="Arial"/>
              </a:rPr>
              <a:t>	</a:t>
            </a:r>
            <a:endParaRPr dirty="0"/>
          </a:p>
          <a:p>
            <a:pPr marL="0" lvl="0" indent="0" algn="l" rtl="0">
              <a:lnSpc>
                <a:spcPct val="90000"/>
              </a:lnSpc>
              <a:spcBef>
                <a:spcPts val="0"/>
              </a:spcBef>
              <a:spcAft>
                <a:spcPts val="0"/>
              </a:spcAft>
              <a:buClr>
                <a:schemeClr val="accent4"/>
              </a:buClr>
              <a:buSzPct val="100000"/>
              <a:buNone/>
            </a:pPr>
            <a:r>
              <a:rPr lang="en-US" sz="2200" b="1" dirty="0">
                <a:solidFill>
                  <a:schemeClr val="accent4"/>
                </a:solidFill>
                <a:latin typeface="Arial"/>
                <a:ea typeface="Arial"/>
                <a:cs typeface="Arial"/>
                <a:sym typeface="Arial"/>
              </a:rPr>
              <a:t>	Coding cards – advanced</a:t>
            </a:r>
            <a:endParaRPr dirty="0">
              <a:latin typeface="Arial"/>
              <a:ea typeface="Arial"/>
              <a:cs typeface="Arial"/>
              <a:sym typeface="Arial"/>
            </a:endParaRPr>
          </a:p>
          <a:p>
            <a:pPr marL="0" lvl="0" indent="0" algn="l" rtl="0">
              <a:lnSpc>
                <a:spcPct val="90000"/>
              </a:lnSpc>
              <a:spcBef>
                <a:spcPts val="0"/>
              </a:spcBef>
              <a:spcAft>
                <a:spcPts val="0"/>
              </a:spcAft>
              <a:buClr>
                <a:schemeClr val="lt1"/>
              </a:buClr>
              <a:buSzPct val="72727"/>
              <a:buNone/>
            </a:pPr>
            <a:r>
              <a:rPr lang="en-US" dirty="0">
                <a:solidFill>
                  <a:schemeClr val="lt1"/>
                </a:solidFill>
                <a:latin typeface="Arial"/>
                <a:ea typeface="Arial"/>
                <a:cs typeface="Arial"/>
                <a:sym typeface="Arial"/>
              </a:rPr>
              <a:t>	   	</a:t>
            </a:r>
            <a:r>
              <a:rPr lang="en-US" dirty="0">
                <a:solidFill>
                  <a:schemeClr val="lt1"/>
                </a:solidFill>
                <a:latin typeface="+mn-lt"/>
                <a:ea typeface="Arial"/>
                <a:cs typeface="Arial"/>
                <a:sym typeface="Arial"/>
              </a:rPr>
              <a:t>100 different cards from Movement, Logic, Numbers,</a:t>
            </a:r>
            <a:endParaRPr dirty="0">
              <a:latin typeface="+mn-lt"/>
            </a:endParaRPr>
          </a:p>
          <a:p>
            <a:pPr marL="0" lvl="0" indent="0" algn="l" rtl="0">
              <a:lnSpc>
                <a:spcPct val="90000"/>
              </a:lnSpc>
              <a:spcBef>
                <a:spcPts val="0"/>
              </a:spcBef>
              <a:spcAft>
                <a:spcPts val="0"/>
              </a:spcAft>
              <a:buClr>
                <a:schemeClr val="lt1"/>
              </a:buClr>
              <a:buSzPct val="72727"/>
              <a:buNone/>
            </a:pPr>
            <a:r>
              <a:rPr lang="en-US" dirty="0">
                <a:solidFill>
                  <a:schemeClr val="lt1"/>
                </a:solidFill>
                <a:latin typeface="+mn-lt"/>
                <a:ea typeface="Arial"/>
                <a:cs typeface="Arial"/>
                <a:sym typeface="Arial"/>
              </a:rPr>
              <a:t>	  	Loops, Variables, Repeats, Functions, Nesting etc</a:t>
            </a:r>
            <a:r>
              <a:rPr lang="en-US" sz="2200" dirty="0">
                <a:solidFill>
                  <a:schemeClr val="lt1"/>
                </a:solidFill>
                <a:latin typeface="Arial"/>
                <a:ea typeface="Arial"/>
                <a:cs typeface="Arial"/>
                <a:sym typeface="Arial"/>
              </a:rPr>
              <a:t>.</a:t>
            </a:r>
            <a:endParaRPr sz="2200" dirty="0">
              <a:latin typeface="Arial"/>
              <a:ea typeface="Arial"/>
              <a:cs typeface="Arial"/>
              <a:sym typeface="Arial"/>
            </a:endParaRPr>
          </a:p>
          <a:p>
            <a:pPr marL="0" lvl="0" indent="0" algn="l" rtl="0">
              <a:lnSpc>
                <a:spcPct val="100000"/>
              </a:lnSpc>
              <a:spcBef>
                <a:spcPts val="0"/>
              </a:spcBef>
              <a:spcAft>
                <a:spcPts val="0"/>
              </a:spcAft>
              <a:buClr>
                <a:schemeClr val="dk1"/>
              </a:buClr>
              <a:buSzPct val="100000"/>
              <a:buNone/>
            </a:pPr>
            <a:endParaRPr b="1" dirty="0">
              <a:solidFill>
                <a:srgbClr val="FFD966"/>
              </a:solidFill>
              <a:latin typeface="Arial"/>
              <a:ea typeface="Arial"/>
              <a:cs typeface="Arial"/>
              <a:sym typeface="Arial"/>
            </a:endParaRPr>
          </a:p>
          <a:p>
            <a:pPr marL="0" lvl="0" indent="0" algn="l" rtl="0">
              <a:lnSpc>
                <a:spcPct val="110000"/>
              </a:lnSpc>
              <a:spcBef>
                <a:spcPts val="0"/>
              </a:spcBef>
              <a:spcAft>
                <a:spcPts val="0"/>
              </a:spcAft>
              <a:buClr>
                <a:schemeClr val="accent4"/>
              </a:buClr>
              <a:buSzPct val="100000"/>
              <a:buNone/>
            </a:pPr>
            <a:r>
              <a:rPr lang="en-US" sz="2200" b="1" dirty="0">
                <a:solidFill>
                  <a:schemeClr val="accent4"/>
                </a:solidFill>
                <a:latin typeface="Arial"/>
                <a:ea typeface="Arial"/>
                <a:cs typeface="Arial"/>
                <a:sym typeface="Arial"/>
              </a:rPr>
              <a:t>             Magnetic </a:t>
            </a:r>
            <a:r>
              <a:rPr lang="en-US" sz="2200" b="1" dirty="0" err="1">
                <a:solidFill>
                  <a:schemeClr val="accent4"/>
                </a:solidFill>
                <a:latin typeface="Arial"/>
                <a:ea typeface="Arial"/>
                <a:cs typeface="Arial"/>
                <a:sym typeface="Arial"/>
              </a:rPr>
              <a:t>KaiTiles</a:t>
            </a:r>
            <a:endParaRPr sz="2200" b="1" dirty="0">
              <a:solidFill>
                <a:schemeClr val="accent4"/>
              </a:solidFill>
              <a:latin typeface="Arial"/>
              <a:ea typeface="Arial"/>
              <a:cs typeface="Arial"/>
              <a:sym typeface="Arial"/>
            </a:endParaRPr>
          </a:p>
          <a:p>
            <a:pPr marL="0" lvl="0" indent="0" algn="l" rtl="0">
              <a:lnSpc>
                <a:spcPct val="110000"/>
              </a:lnSpc>
              <a:spcBef>
                <a:spcPts val="0"/>
              </a:spcBef>
              <a:spcAft>
                <a:spcPts val="0"/>
              </a:spcAft>
              <a:buClr>
                <a:schemeClr val="lt1"/>
              </a:buClr>
              <a:buSzPct val="52892"/>
              <a:buNone/>
            </a:pPr>
            <a:r>
              <a:rPr lang="en-US" dirty="0">
                <a:solidFill>
                  <a:schemeClr val="lt1"/>
                </a:solidFill>
                <a:latin typeface="Arial"/>
                <a:ea typeface="Arial"/>
                <a:cs typeface="Arial"/>
                <a:sym typeface="Arial"/>
              </a:rPr>
              <a:t>		Packs of 10 for </a:t>
            </a:r>
            <a:r>
              <a:rPr lang="en-US" dirty="0" err="1">
                <a:solidFill>
                  <a:schemeClr val="lt1"/>
                </a:solidFill>
                <a:latin typeface="Arial"/>
                <a:ea typeface="Arial"/>
                <a:cs typeface="Arial"/>
                <a:sym typeface="Arial"/>
              </a:rPr>
              <a:t>KaiBot</a:t>
            </a:r>
            <a:r>
              <a:rPr lang="en-US" dirty="0">
                <a:solidFill>
                  <a:schemeClr val="lt1"/>
                </a:solidFill>
                <a:latin typeface="Arial"/>
                <a:ea typeface="Arial"/>
                <a:cs typeface="Arial"/>
                <a:sym typeface="Arial"/>
              </a:rPr>
              <a:t> movement &amp; accuracy.</a:t>
            </a:r>
          </a:p>
          <a:p>
            <a:pPr marL="0" lvl="0" indent="0" algn="l" rtl="0">
              <a:lnSpc>
                <a:spcPct val="90000"/>
              </a:lnSpc>
              <a:spcBef>
                <a:spcPts val="0"/>
              </a:spcBef>
              <a:spcAft>
                <a:spcPts val="0"/>
              </a:spcAft>
              <a:buClr>
                <a:schemeClr val="dk1"/>
              </a:buClr>
              <a:buSzPct val="100000"/>
              <a:buNone/>
            </a:pPr>
            <a:endParaRPr dirty="0">
              <a:solidFill>
                <a:schemeClr val="lt1"/>
              </a:solidFill>
              <a:latin typeface="Arial"/>
              <a:ea typeface="Arial"/>
              <a:cs typeface="Arial"/>
              <a:sym typeface="Arial"/>
            </a:endParaRPr>
          </a:p>
          <a:p>
            <a:pPr marL="0" indent="0">
              <a:spcBef>
                <a:spcPts val="0"/>
              </a:spcBef>
              <a:buClr>
                <a:schemeClr val="accent4"/>
              </a:buClr>
              <a:buSzPct val="100000"/>
            </a:pPr>
            <a:r>
              <a:rPr lang="en-US" sz="2200" b="1" dirty="0">
                <a:solidFill>
                  <a:schemeClr val="accent4"/>
                </a:solidFill>
                <a:latin typeface="Arial"/>
                <a:ea typeface="Arial"/>
                <a:cs typeface="Arial"/>
                <a:sym typeface="Arial"/>
              </a:rPr>
              <a:t>	Lesson Plans  in Activity Book (K to 5+) &amp; </a:t>
            </a:r>
            <a:r>
              <a:rPr lang="en-US" sz="2200" b="1" dirty="0" err="1">
                <a:solidFill>
                  <a:schemeClr val="accent4"/>
                </a:solidFill>
                <a:latin typeface="Arial"/>
                <a:ea typeface="Arial"/>
                <a:cs typeface="Arial"/>
                <a:sym typeface="Arial"/>
              </a:rPr>
              <a:t>Powerpoint</a:t>
            </a:r>
            <a:r>
              <a:rPr lang="en-US" sz="2200" b="1" dirty="0">
                <a:solidFill>
                  <a:schemeClr val="accent4"/>
                </a:solidFill>
                <a:latin typeface="Arial"/>
                <a:ea typeface="Arial"/>
                <a:cs typeface="Arial"/>
                <a:sym typeface="Arial"/>
              </a:rPr>
              <a:t>	</a:t>
            </a:r>
            <a:endParaRPr lang="en-US" sz="1600" b="1" dirty="0">
              <a:solidFill>
                <a:schemeClr val="tx2"/>
              </a:solidFill>
              <a:latin typeface="Arial"/>
              <a:ea typeface="Arial"/>
              <a:cs typeface="Arial"/>
              <a:sym typeface="Arial"/>
            </a:endParaRPr>
          </a:p>
          <a:p>
            <a:pPr marL="0" lvl="0" indent="0" algn="l" rtl="0">
              <a:lnSpc>
                <a:spcPct val="90000"/>
              </a:lnSpc>
              <a:spcBef>
                <a:spcPts val="0"/>
              </a:spcBef>
              <a:spcAft>
                <a:spcPts val="0"/>
              </a:spcAft>
              <a:buClr>
                <a:schemeClr val="accent4"/>
              </a:buClr>
              <a:buSzPct val="100000"/>
              <a:buNone/>
            </a:pPr>
            <a:endParaRPr dirty="0"/>
          </a:p>
          <a:p>
            <a:pPr marL="0" lvl="0" indent="0" algn="l" rtl="0">
              <a:lnSpc>
                <a:spcPct val="90000"/>
              </a:lnSpc>
              <a:spcBef>
                <a:spcPts val="0"/>
              </a:spcBef>
              <a:spcAft>
                <a:spcPts val="0"/>
              </a:spcAft>
              <a:buClr>
                <a:schemeClr val="accent4"/>
              </a:buClr>
              <a:buSzPct val="100000"/>
              <a:buNone/>
            </a:pPr>
            <a:r>
              <a:rPr lang="en-US" sz="2200" b="1" dirty="0">
                <a:solidFill>
                  <a:schemeClr val="accent4"/>
                </a:solidFill>
                <a:latin typeface="Arial"/>
                <a:ea typeface="Arial"/>
                <a:cs typeface="Arial"/>
                <a:sym typeface="Arial"/>
              </a:rPr>
              <a:t>		</a:t>
            </a:r>
            <a:r>
              <a:rPr lang="en-US" sz="1700" dirty="0">
                <a:solidFill>
                  <a:schemeClr val="tx2"/>
                </a:solidFill>
                <a:latin typeface="Arial"/>
                <a:ea typeface="Arial"/>
                <a:cs typeface="Arial"/>
                <a:sym typeface="Arial"/>
              </a:rPr>
              <a:t>.. “First Steps in Coding”					</a:t>
            </a:r>
            <a:r>
              <a:rPr lang="en-US" b="1" u="sng" dirty="0">
                <a:solidFill>
                  <a:schemeClr val="tx1"/>
                </a:solidFill>
                <a:latin typeface="Arial"/>
                <a:ea typeface="Arial"/>
                <a:cs typeface="Arial"/>
                <a:sym typeface="Arial"/>
              </a:rPr>
              <a:t>RudyNeufeld@umathx.com</a:t>
            </a:r>
            <a:r>
              <a:rPr lang="en-US" sz="1700" dirty="0">
                <a:solidFill>
                  <a:schemeClr val="tx1"/>
                </a:solidFill>
                <a:latin typeface="Arial"/>
                <a:ea typeface="Arial"/>
                <a:cs typeface="Arial"/>
                <a:sym typeface="Arial"/>
              </a:rPr>
              <a:t>	</a:t>
            </a:r>
          </a:p>
          <a:p>
            <a:pPr marL="0" lvl="0" indent="0" algn="l" rtl="0">
              <a:lnSpc>
                <a:spcPct val="90000"/>
              </a:lnSpc>
              <a:spcBef>
                <a:spcPts val="0"/>
              </a:spcBef>
              <a:spcAft>
                <a:spcPts val="0"/>
              </a:spcAft>
              <a:buClr>
                <a:schemeClr val="accent4"/>
              </a:buClr>
              <a:buSzPct val="100000"/>
              <a:buNone/>
            </a:pPr>
            <a:r>
              <a:rPr lang="en-US" sz="1700" dirty="0">
                <a:solidFill>
                  <a:schemeClr val="tx2"/>
                </a:solidFill>
                <a:latin typeface="Arial"/>
                <a:ea typeface="Arial"/>
                <a:cs typeface="Arial"/>
                <a:sym typeface="Arial"/>
              </a:rPr>
              <a:t>	                .. This </a:t>
            </a:r>
            <a:r>
              <a:rPr lang="en-US" sz="1700" dirty="0" err="1">
                <a:solidFill>
                  <a:schemeClr val="tx2"/>
                </a:solidFill>
                <a:latin typeface="Arial"/>
                <a:ea typeface="Arial"/>
                <a:cs typeface="Arial"/>
                <a:sym typeface="Arial"/>
              </a:rPr>
              <a:t>powerpoint</a:t>
            </a:r>
            <a:r>
              <a:rPr lang="en-US" sz="1700" dirty="0">
                <a:solidFill>
                  <a:schemeClr val="tx2"/>
                </a:solidFill>
                <a:latin typeface="Arial"/>
                <a:ea typeface="Arial"/>
                <a:cs typeface="Arial"/>
                <a:sym typeface="Arial"/>
              </a:rPr>
              <a:t> for gr 2 to 8 workshops</a:t>
            </a:r>
            <a:r>
              <a:rPr lang="en-US" sz="1700" dirty="0">
                <a:solidFill>
                  <a:schemeClr val="accent4"/>
                </a:solidFill>
                <a:latin typeface="Arial"/>
                <a:ea typeface="Arial"/>
                <a:cs typeface="Arial"/>
                <a:sym typeface="Arial"/>
              </a:rPr>
              <a:t>			</a:t>
            </a:r>
            <a:r>
              <a:rPr lang="en-US" sz="1700" b="1" dirty="0">
                <a:solidFill>
                  <a:schemeClr val="tx1"/>
                </a:solidFill>
                <a:latin typeface="Arial"/>
                <a:ea typeface="Arial"/>
                <a:cs typeface="Arial"/>
                <a:sym typeface="Arial"/>
                <a:hlinkClick r:id="rId4">
                  <a:extLst>
                    <a:ext uri="{A12FA001-AC4F-418D-AE19-62706E023703}">
                      <ahyp:hlinkClr xmlns:ahyp="http://schemas.microsoft.com/office/drawing/2018/hyperlinkcolor" val="tx"/>
                    </a:ext>
                  </a:extLst>
                </a:hlinkClick>
              </a:rPr>
              <a:t>www.umathx.com</a:t>
            </a:r>
            <a:r>
              <a:rPr lang="en-US" sz="1700" b="1" dirty="0">
                <a:solidFill>
                  <a:schemeClr val="tx1"/>
                </a:solidFill>
                <a:latin typeface="Arial"/>
                <a:ea typeface="Arial"/>
                <a:cs typeface="Arial"/>
                <a:sym typeface="Arial"/>
              </a:rPr>
              <a:t> </a:t>
            </a:r>
            <a:endParaRPr sz="1700" b="1" dirty="0">
              <a:solidFill>
                <a:schemeClr val="tx1"/>
              </a:solidFill>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r>
              <a:rPr lang="en-US" sz="2400" b="1" dirty="0">
                <a:latin typeface="Arial"/>
                <a:ea typeface="Arial"/>
                <a:cs typeface="Arial"/>
                <a:sym typeface="Arial"/>
              </a:rPr>
              <a:t>	go to  </a:t>
            </a:r>
            <a:r>
              <a:rPr lang="en-US" sz="2400" b="1" u="sng" dirty="0">
                <a:solidFill>
                  <a:schemeClr val="tx1"/>
                </a:solidFill>
                <a:latin typeface="Arial"/>
                <a:ea typeface="Arial"/>
                <a:cs typeface="Arial"/>
                <a:sym typeface="Arial"/>
                <a:hlinkClick r:id="rId5">
                  <a:extLst>
                    <a:ext uri="{A12FA001-AC4F-418D-AE19-62706E023703}">
                      <ahyp:hlinkClr xmlns:ahyp="http://schemas.microsoft.com/office/drawing/2018/hyperlinkcolor" val="tx"/>
                    </a:ext>
                  </a:extLst>
                </a:hlinkClick>
              </a:rPr>
              <a:t>https://kainundrum.com</a:t>
            </a:r>
            <a:r>
              <a:rPr lang="en-US" sz="2400" b="1" dirty="0">
                <a:solidFill>
                  <a:schemeClr val="tx1"/>
                </a:solidFill>
                <a:latin typeface="Arial"/>
                <a:ea typeface="Arial"/>
                <a:cs typeface="Arial"/>
                <a:sym typeface="Arial"/>
              </a:rPr>
              <a:t> </a:t>
            </a:r>
            <a:endParaRPr lang="en-US" sz="2400" dirty="0">
              <a:solidFill>
                <a:schemeClr val="tx1"/>
              </a:solidFill>
            </a:endParaRPr>
          </a:p>
          <a:p>
            <a:pPr marL="0" lvl="0" indent="0" algn="l" rtl="0">
              <a:lnSpc>
                <a:spcPct val="90000"/>
              </a:lnSpc>
              <a:spcBef>
                <a:spcPts val="1000"/>
              </a:spcBef>
              <a:spcAft>
                <a:spcPts val="0"/>
              </a:spcAft>
              <a:buClr>
                <a:schemeClr val="accent4"/>
              </a:buClr>
              <a:buSzPct val="100000"/>
              <a:buNone/>
            </a:pPr>
            <a:r>
              <a:rPr lang="en-US" sz="1800" b="1" dirty="0">
                <a:solidFill>
                  <a:schemeClr val="accent4"/>
                </a:solidFill>
                <a:latin typeface="Arial"/>
                <a:ea typeface="Arial"/>
                <a:cs typeface="Arial"/>
                <a:sym typeface="Arial"/>
              </a:rPr>
              <a:t>	</a:t>
            </a:r>
            <a:r>
              <a:rPr lang="en-US" sz="2200" b="1" dirty="0">
                <a:solidFill>
                  <a:schemeClr val="accent4"/>
                </a:solidFill>
                <a:latin typeface="Arial"/>
                <a:ea typeface="Arial"/>
                <a:cs typeface="Arial"/>
                <a:sym typeface="Arial"/>
              </a:rPr>
              <a:t>Access to  FREE TO CODE &amp; PLAY with virtual robots and </a:t>
            </a:r>
            <a:r>
              <a:rPr lang="en-US" sz="2200" b="1" dirty="0" err="1">
                <a:solidFill>
                  <a:schemeClr val="accent4"/>
                </a:solidFill>
                <a:latin typeface="Arial"/>
                <a:ea typeface="Arial"/>
                <a:cs typeface="Arial"/>
                <a:sym typeface="Arial"/>
              </a:rPr>
              <a:t>blockly</a:t>
            </a:r>
            <a:endParaRPr lang="en-US" sz="1400" b="1" u="sng" dirty="0">
              <a:solidFill>
                <a:schemeClr val="tx2"/>
              </a:solidFill>
              <a:latin typeface="Arial"/>
              <a:ea typeface="Arial"/>
              <a:cs typeface="Arial"/>
              <a:sym typeface="Arial"/>
              <a:hlinkClick r:id="rId6">
                <a:extLst>
                  <a:ext uri="{A12FA001-AC4F-418D-AE19-62706E023703}">
                    <ahyp:hlinkClr xmlns:ahyp="http://schemas.microsoft.com/office/drawing/2018/hyperlinkcolor" val="tx"/>
                  </a:ext>
                </a:extLst>
              </a:hlinkClick>
            </a:endParaRPr>
          </a:p>
          <a:p>
            <a:pPr marL="0" lvl="0" indent="0" algn="l" rtl="0">
              <a:lnSpc>
                <a:spcPct val="90000"/>
              </a:lnSpc>
              <a:spcBef>
                <a:spcPts val="1000"/>
              </a:spcBef>
              <a:spcAft>
                <a:spcPts val="0"/>
              </a:spcAft>
              <a:buClr>
                <a:schemeClr val="accent4"/>
              </a:buClr>
              <a:buSzPct val="100000"/>
              <a:buNone/>
            </a:pPr>
            <a:endParaRPr sz="2400" b="1" dirty="0">
              <a:solidFill>
                <a:schemeClr val="accent4"/>
              </a:solidFill>
              <a:latin typeface="Arial"/>
              <a:ea typeface="Arial"/>
              <a:cs typeface="Arial"/>
              <a:sym typeface="Arial"/>
            </a:endParaRPr>
          </a:p>
          <a:p>
            <a:pPr marL="0" lvl="0" indent="0" algn="l" rtl="0">
              <a:lnSpc>
                <a:spcPct val="90000"/>
              </a:lnSpc>
              <a:spcBef>
                <a:spcPts val="1000"/>
              </a:spcBef>
              <a:spcAft>
                <a:spcPts val="0"/>
              </a:spcAft>
              <a:buClr>
                <a:schemeClr val="dk1"/>
              </a:buClr>
              <a:buSzPct val="100000"/>
              <a:buNone/>
            </a:pPr>
            <a:r>
              <a:rPr lang="en-US" sz="2400" dirty="0">
                <a:solidFill>
                  <a:schemeClr val="lt2"/>
                </a:solidFill>
              </a:rPr>
              <a:t>    </a:t>
            </a:r>
            <a:endParaRPr sz="2400" dirty="0">
              <a:solidFill>
                <a:schemeClr val="lt2"/>
              </a:solidFill>
            </a:endParaRPr>
          </a:p>
        </p:txBody>
      </p:sp>
      <p:sp>
        <p:nvSpPr>
          <p:cNvPr id="777" name="Google Shape;777;p43"/>
          <p:cNvSpPr txBox="1"/>
          <p:nvPr/>
        </p:nvSpPr>
        <p:spPr>
          <a:xfrm>
            <a:off x="367312" y="198587"/>
            <a:ext cx="12129600" cy="14197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313"/>
              <a:buFont typeface="Arial"/>
              <a:buNone/>
            </a:pPr>
            <a:r>
              <a:rPr lang="en-US" sz="4313" b="1" i="0" u="none" strike="noStrike" cap="none" dirty="0">
                <a:solidFill>
                  <a:srgbClr val="00B0F0"/>
                </a:solidFill>
                <a:latin typeface="Open Sans ExtraBold"/>
                <a:ea typeface="Open Sans ExtraBold"/>
                <a:cs typeface="Open Sans ExtraBold"/>
                <a:sym typeface="Open Sans ExtraBold"/>
              </a:rPr>
              <a:t>Getting Started </a:t>
            </a:r>
            <a:r>
              <a:rPr lang="en-US" sz="4313" b="1" i="0" u="none" strike="noStrike" cap="none" dirty="0">
                <a:solidFill>
                  <a:srgbClr val="FFC000"/>
                </a:solidFill>
                <a:latin typeface="Open Sans ExtraBold"/>
                <a:ea typeface="Open Sans ExtraBold"/>
                <a:cs typeface="Open Sans ExtraBold"/>
                <a:sym typeface="Open Sans ExtraBold"/>
              </a:rPr>
              <a:t>… The Startup Pack</a:t>
            </a:r>
            <a:endParaRPr sz="1400" b="0" i="0" u="none" strike="noStrike" cap="none" dirty="0">
              <a:solidFill>
                <a:srgbClr val="FFC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313"/>
              <a:buFont typeface="Arial"/>
              <a:buNone/>
            </a:pPr>
            <a:r>
              <a:rPr lang="en-US" sz="4313" b="1" i="0" u="none" strike="noStrike" cap="none" dirty="0">
                <a:solidFill>
                  <a:srgbClr val="00B0F0"/>
                </a:solidFill>
                <a:latin typeface="Open Sans ExtraBold"/>
                <a:ea typeface="Open Sans ExtraBold"/>
                <a:cs typeface="Open Sans ExtraBold"/>
                <a:sym typeface="Open Sans ExtraBold"/>
              </a:rPr>
              <a:t> </a:t>
            </a:r>
            <a:r>
              <a:rPr lang="en-US" sz="2400" b="1" i="0" u="sng" strike="noStrike" cap="none" dirty="0">
                <a:solidFill>
                  <a:schemeClr val="accent4"/>
                </a:solidFill>
                <a:latin typeface="Open Sans ExtraBold"/>
                <a:ea typeface="Open Sans ExtraBold"/>
                <a:cs typeface="Open Sans ExtraBold"/>
                <a:sym typeface="Open Sans ExtraBold"/>
                <a:hlinkClick r:id="rId7">
                  <a:extLst>
                    <a:ext uri="{A12FA001-AC4F-418D-AE19-62706E023703}">
                      <ahyp:hlinkClr xmlns:ahyp="http://schemas.microsoft.com/office/drawing/2018/hyperlinkcolor" val="tx"/>
                    </a:ext>
                  </a:extLst>
                </a:hlinkClick>
              </a:rPr>
              <a:t>https://www.umathx.com/shop</a:t>
            </a:r>
            <a:r>
              <a:rPr lang="en-US" sz="2400" b="1" i="0" u="none" strike="noStrike" cap="none" dirty="0">
                <a:solidFill>
                  <a:schemeClr val="accent4"/>
                </a:solidFill>
                <a:latin typeface="Open Sans ExtraBold"/>
                <a:ea typeface="Open Sans ExtraBold"/>
                <a:cs typeface="Open Sans ExtraBold"/>
                <a:sym typeface="Open Sans ExtraBold"/>
              </a:rPr>
              <a:t> </a:t>
            </a:r>
            <a:r>
              <a:rPr lang="en-US" sz="2400" b="1" i="0" u="none" strike="noStrike" cap="none" dirty="0">
                <a:solidFill>
                  <a:schemeClr val="dk1"/>
                </a:solidFill>
                <a:latin typeface="Open Sans ExtraBold"/>
                <a:ea typeface="Open Sans ExtraBold"/>
                <a:cs typeface="Open Sans ExtraBold"/>
                <a:sym typeface="Open Sans ExtraBold"/>
              </a:rPr>
              <a:t> </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
                                  </p:stCondLst>
                                  <p:childTnLst>
                                    <p:set>
                                      <p:cBhvr>
                                        <p:cTn id="6" dur="1" fill="hold">
                                          <p:stCondLst>
                                            <p:cond delay="0"/>
                                          </p:stCondLst>
                                        </p:cTn>
                                        <p:tgtEl>
                                          <p:spTgt spid="777"/>
                                        </p:tgtEl>
                                        <p:attrNameLst>
                                          <p:attrName>style.visibility</p:attrName>
                                        </p:attrNameLst>
                                      </p:cBhvr>
                                      <p:to>
                                        <p:strVal val="visible"/>
                                      </p:to>
                                    </p:set>
                                    <p:anim calcmode="lin" valueType="num">
                                      <p:cBhvr additive="base">
                                        <p:cTn id="7" dur="1500"/>
                                        <p:tgtEl>
                                          <p:spTgt spid="7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6"/>
          <p:cNvSpPr txBox="1"/>
          <p:nvPr/>
        </p:nvSpPr>
        <p:spPr>
          <a:xfrm>
            <a:off x="10592606" y="5506720"/>
            <a:ext cx="205128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300" b="0" i="0" u="sng" strike="noStrike" cap="none" dirty="0">
                <a:solidFill>
                  <a:srgbClr val="C55A11"/>
                </a:solidFill>
                <a:latin typeface="Arial"/>
                <a:ea typeface="Arial"/>
                <a:cs typeface="Arial"/>
                <a:sym typeface="Arial"/>
                <a:hlinkClick r:id="rId3">
                  <a:extLst>
                    <a:ext uri="{A12FA001-AC4F-418D-AE19-62706E023703}">
                      <ahyp:hlinkClr xmlns:ahyp="http://schemas.microsoft.com/office/drawing/2018/hyperlinkcolor" val="tx"/>
                    </a:ext>
                  </a:extLst>
                </a:hlinkClick>
              </a:rPr>
              <a:t>Paperback </a:t>
            </a:r>
            <a:r>
              <a:rPr lang="en-US" sz="2300" b="1" i="0" u="sng" strike="noStrike" cap="none" dirty="0">
                <a:solidFill>
                  <a:srgbClr val="C55A11"/>
                </a:solidFill>
                <a:latin typeface="Arial"/>
                <a:ea typeface="Arial"/>
                <a:cs typeface="Arial"/>
                <a:sym typeface="Arial"/>
                <a:hlinkClick r:id="rId3">
                  <a:extLst>
                    <a:ext uri="{A12FA001-AC4F-418D-AE19-62706E023703}">
                      <ahyp:hlinkClr xmlns:ahyp="http://schemas.microsoft.com/office/drawing/2018/hyperlinkcolor" val="tx"/>
                    </a:ext>
                  </a:extLst>
                </a:hlinkClick>
              </a:rPr>
              <a:t>Preview</a:t>
            </a:r>
            <a:endParaRPr sz="2300" b="1" i="0" u="none" strike="noStrike" cap="none" dirty="0">
              <a:solidFill>
                <a:srgbClr val="C55A11"/>
              </a:solidFill>
              <a:latin typeface="Arial"/>
              <a:ea typeface="Arial"/>
              <a:cs typeface="Arial"/>
              <a:sym typeface="Arial"/>
            </a:endParaRPr>
          </a:p>
        </p:txBody>
      </p:sp>
      <p:sp>
        <p:nvSpPr>
          <p:cNvPr id="6" name="Frame 5">
            <a:extLst>
              <a:ext uri="{FF2B5EF4-FFF2-40B4-BE49-F238E27FC236}">
                <a16:creationId xmlns:a16="http://schemas.microsoft.com/office/drawing/2014/main" id="{DB987CA3-03BB-46A8-8831-2CB7F85420AA}"/>
              </a:ext>
            </a:extLst>
          </p:cNvPr>
          <p:cNvSpPr/>
          <p:nvPr/>
        </p:nvSpPr>
        <p:spPr>
          <a:xfrm>
            <a:off x="38100" y="695324"/>
            <a:ext cx="2302750" cy="3652087"/>
          </a:xfrm>
          <a:prstGeom prst="frame">
            <a:avLst>
              <a:gd name="adj1" fmla="val 4025"/>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9EAADB6C-EEC9-4EF9-87C7-E1A0BA133CC5}"/>
              </a:ext>
            </a:extLst>
          </p:cNvPr>
          <p:cNvSpPr txBox="1"/>
          <p:nvPr/>
        </p:nvSpPr>
        <p:spPr>
          <a:xfrm>
            <a:off x="-320041" y="1656179"/>
            <a:ext cx="2589997" cy="2893100"/>
          </a:xfrm>
          <a:prstGeom prst="rect">
            <a:avLst/>
          </a:prstGeom>
          <a:noFill/>
        </p:spPr>
        <p:txBody>
          <a:bodyPr wrap="square">
            <a:spAutoFit/>
          </a:bodyPr>
          <a:lstStyle/>
          <a:p>
            <a:pPr marL="457200" algn="l"/>
            <a:endParaRPr lang="en-US" b="1" i="0" dirty="0">
              <a:solidFill>
                <a:srgbClr val="222222"/>
              </a:solidFill>
              <a:effectLst/>
              <a:latin typeface="Arial" panose="020B0604020202020204" pitchFamily="34" charset="0"/>
              <a:cs typeface="Arial" panose="020B0604020202020204" pitchFamily="34" charset="0"/>
            </a:endParaRPr>
          </a:p>
          <a:p>
            <a:pPr marL="457200" algn="l"/>
            <a:r>
              <a:rPr lang="en-US" b="1" i="0" dirty="0">
                <a:solidFill>
                  <a:srgbClr val="222222"/>
                </a:solidFill>
                <a:effectLst/>
                <a:latin typeface="Arial" panose="020B0604020202020204" pitchFamily="34" charset="0"/>
                <a:cs typeface="Arial" panose="020B0604020202020204" pitchFamily="34" charset="0"/>
              </a:rPr>
              <a:t>Student  Activity Book</a:t>
            </a:r>
          </a:p>
          <a:p>
            <a:pPr marL="457200" algn="l"/>
            <a:r>
              <a:rPr lang="en-US" b="1" dirty="0">
                <a:solidFill>
                  <a:srgbClr val="222222"/>
                </a:solidFill>
                <a:latin typeface="Arial" panose="020B0604020202020204" pitchFamily="34" charset="0"/>
                <a:cs typeface="Arial" panose="020B0604020202020204" pitchFamily="34" charset="0"/>
              </a:rPr>
              <a:t>    K to 5</a:t>
            </a:r>
          </a:p>
          <a:p>
            <a:pPr marL="457200" algn="l"/>
            <a:r>
              <a:rPr lang="en-US" b="1" i="0" dirty="0">
                <a:solidFill>
                  <a:srgbClr val="222222"/>
                </a:solidFill>
                <a:effectLst/>
                <a:latin typeface="Arial" panose="020B0604020202020204" pitchFamily="34" charset="0"/>
                <a:cs typeface="Arial" panose="020B0604020202020204" pitchFamily="34" charset="0"/>
              </a:rPr>
              <a:t> </a:t>
            </a:r>
            <a:r>
              <a:rPr lang="en-US" dirty="0">
                <a:solidFill>
                  <a:srgbClr val="222222"/>
                </a:solidFill>
                <a:latin typeface="Aptos"/>
                <a:cs typeface="Arial" panose="020B0604020202020204" pitchFamily="34" charset="0"/>
              </a:rPr>
              <a:t>    	</a:t>
            </a:r>
            <a:r>
              <a:rPr lang="en-US" b="1" i="0" dirty="0">
                <a:solidFill>
                  <a:srgbClr val="222222"/>
                </a:solidFill>
                <a:effectLst/>
                <a:latin typeface="Aptos"/>
              </a:rPr>
              <a:t>PREDICT</a:t>
            </a:r>
            <a:r>
              <a:rPr lang="en-US" b="0" i="0" dirty="0">
                <a:solidFill>
                  <a:srgbClr val="222222"/>
                </a:solidFill>
                <a:effectLst/>
                <a:latin typeface="Aptos"/>
              </a:rPr>
              <a:t> and       	</a:t>
            </a:r>
            <a:r>
              <a:rPr lang="en-US" b="1" i="0" dirty="0">
                <a:solidFill>
                  <a:srgbClr val="222222"/>
                </a:solidFill>
                <a:effectLst/>
                <a:latin typeface="Aptos"/>
              </a:rPr>
              <a:t>RECORD</a:t>
            </a:r>
          </a:p>
          <a:p>
            <a:pPr marL="457200" algn="l"/>
            <a:r>
              <a:rPr lang="en-US" b="1" dirty="0">
                <a:solidFill>
                  <a:srgbClr val="222222"/>
                </a:solidFill>
                <a:latin typeface="Aptos"/>
              </a:rPr>
              <a:t>	JOURNAL</a:t>
            </a:r>
            <a:r>
              <a:rPr lang="en-US" b="0" i="0" dirty="0">
                <a:solidFill>
                  <a:srgbClr val="222222"/>
                </a:solidFill>
                <a:effectLst/>
                <a:latin typeface="Aptos"/>
              </a:rPr>
              <a:t> </a:t>
            </a:r>
          </a:p>
          <a:p>
            <a:pPr marL="457200" algn="l"/>
            <a:endParaRPr lang="en-US" dirty="0">
              <a:solidFill>
                <a:srgbClr val="222222"/>
              </a:solidFill>
              <a:latin typeface="Aptos"/>
            </a:endParaRPr>
          </a:p>
          <a:p>
            <a:pPr marL="457200" algn="l"/>
            <a:r>
              <a:rPr lang="en-US" b="1" dirty="0">
                <a:solidFill>
                  <a:srgbClr val="222222"/>
                </a:solidFill>
                <a:latin typeface="Arial" panose="020B0604020202020204" pitchFamily="34" charset="0"/>
                <a:cs typeface="Arial" panose="020B0604020202020204" pitchFamily="34" charset="0"/>
              </a:rPr>
              <a:t>Teacher Resource  </a:t>
            </a:r>
            <a:r>
              <a:rPr lang="en-US" dirty="0">
                <a:solidFill>
                  <a:srgbClr val="222222"/>
                </a:solidFill>
                <a:latin typeface="Aptos"/>
              </a:rPr>
              <a:t>   </a:t>
            </a:r>
            <a:r>
              <a:rPr lang="en-US" b="0" i="0" dirty="0">
                <a:solidFill>
                  <a:srgbClr val="222222"/>
                </a:solidFill>
                <a:effectLst/>
                <a:latin typeface="Aptos"/>
              </a:rPr>
              <a:t>   </a:t>
            </a:r>
          </a:p>
          <a:p>
            <a:pPr marL="457200" algn="l"/>
            <a:r>
              <a:rPr lang="en-US" b="1" dirty="0">
                <a:solidFill>
                  <a:srgbClr val="222222"/>
                </a:solidFill>
                <a:latin typeface="Arial" panose="020B0604020202020204" pitchFamily="34" charset="0"/>
                <a:cs typeface="Arial" panose="020B0604020202020204" pitchFamily="34" charset="0"/>
              </a:rPr>
              <a:t>      </a:t>
            </a:r>
            <a:r>
              <a:rPr lang="en-US" b="1" i="0" dirty="0">
                <a:solidFill>
                  <a:srgbClr val="222222"/>
                </a:solidFill>
                <a:effectLst/>
                <a:latin typeface="Arial" panose="020B0604020202020204" pitchFamily="34" charset="0"/>
                <a:cs typeface="Arial" panose="020B0604020202020204" pitchFamily="34" charset="0"/>
              </a:rPr>
              <a:t>K to 8 eBook</a:t>
            </a:r>
          </a:p>
          <a:p>
            <a:pPr marL="457200" algn="l"/>
            <a:r>
              <a:rPr lang="en-US" b="1" dirty="0">
                <a:solidFill>
                  <a:srgbClr val="222222"/>
                </a:solidFill>
                <a:latin typeface="Arial" panose="020B0604020202020204" pitchFamily="34" charset="0"/>
                <a:cs typeface="Arial" panose="020B0604020202020204" pitchFamily="34" charset="0"/>
              </a:rPr>
              <a:t>	 </a:t>
            </a:r>
            <a:endParaRPr lang="en-US" b="1" i="0" dirty="0">
              <a:solidFill>
                <a:srgbClr val="222222"/>
              </a:solidFill>
              <a:effectLst/>
              <a:latin typeface="Arial" panose="020B0604020202020204" pitchFamily="34" charset="0"/>
              <a:cs typeface="Arial" panose="020B0604020202020204" pitchFamily="34" charset="0"/>
            </a:endParaRPr>
          </a:p>
          <a:p>
            <a:pPr marL="457200" algn="l"/>
            <a:endParaRPr lang="en-US" b="0" i="0" dirty="0">
              <a:solidFill>
                <a:srgbClr val="222222"/>
              </a:solidFill>
              <a:effectLst/>
              <a:latin typeface="Aptos"/>
            </a:endParaRPr>
          </a:p>
          <a:p>
            <a:pPr marL="457200" algn="l"/>
            <a:endParaRPr lang="en-US" b="0" i="0" dirty="0">
              <a:solidFill>
                <a:srgbClr val="222222"/>
              </a:solidFill>
              <a:effectLst/>
              <a:latin typeface="Aptos"/>
            </a:endParaRPr>
          </a:p>
          <a:p>
            <a:pPr marL="457200" algn="l"/>
            <a:endParaRPr lang="en-US" b="0" i="0" dirty="0">
              <a:solidFill>
                <a:srgbClr val="222222"/>
              </a:solidFill>
              <a:effectLst/>
              <a:latin typeface="Aptos"/>
            </a:endParaRPr>
          </a:p>
        </p:txBody>
      </p:sp>
      <p:pic>
        <p:nvPicPr>
          <p:cNvPr id="8" name="Picture 7">
            <a:extLst>
              <a:ext uri="{FF2B5EF4-FFF2-40B4-BE49-F238E27FC236}">
                <a16:creationId xmlns:a16="http://schemas.microsoft.com/office/drawing/2014/main" id="{D85AAEDA-4751-4962-A706-936CE9DA231C}"/>
              </a:ext>
            </a:extLst>
          </p:cNvPr>
          <p:cNvPicPr>
            <a:picLocks noChangeAspect="1"/>
          </p:cNvPicPr>
          <p:nvPr/>
        </p:nvPicPr>
        <p:blipFill>
          <a:blip r:embed="rId4"/>
          <a:stretch>
            <a:fillRect/>
          </a:stretch>
        </p:blipFill>
        <p:spPr>
          <a:xfrm>
            <a:off x="599420" y="831453"/>
            <a:ext cx="1155370" cy="608743"/>
          </a:xfrm>
          <a:prstGeom prst="rect">
            <a:avLst/>
          </a:prstGeom>
        </p:spPr>
      </p:pic>
      <p:pic>
        <p:nvPicPr>
          <p:cNvPr id="3" name="Picture 2">
            <a:extLst>
              <a:ext uri="{FF2B5EF4-FFF2-40B4-BE49-F238E27FC236}">
                <a16:creationId xmlns:a16="http://schemas.microsoft.com/office/drawing/2014/main" id="{32940F95-99AD-4BFB-ADB2-0A4E650CD87C}"/>
              </a:ext>
            </a:extLst>
          </p:cNvPr>
          <p:cNvPicPr>
            <a:picLocks noChangeAspect="1"/>
          </p:cNvPicPr>
          <p:nvPr/>
        </p:nvPicPr>
        <p:blipFill>
          <a:blip r:embed="rId5"/>
          <a:stretch>
            <a:fillRect/>
          </a:stretch>
        </p:blipFill>
        <p:spPr>
          <a:xfrm>
            <a:off x="2411743" y="0"/>
            <a:ext cx="8180863"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p:nvPr/>
        </p:nvSpPr>
        <p:spPr>
          <a:xfrm>
            <a:off x="85196" y="128049"/>
            <a:ext cx="12021607" cy="79098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800" b="1" i="0" u="none" strike="noStrike" cap="none" dirty="0">
                <a:solidFill>
                  <a:schemeClr val="accent2"/>
                </a:solidFill>
                <a:latin typeface="Arial"/>
                <a:ea typeface="Arial"/>
                <a:cs typeface="Arial"/>
                <a:sym typeface="Arial"/>
              </a:rPr>
              <a:t>Course Outline – “First Steps in Coding”</a:t>
            </a:r>
            <a:endParaRPr dirty="0">
              <a:solidFill>
                <a:schemeClr val="accent2"/>
              </a:solidFill>
            </a:endParaRPr>
          </a:p>
          <a:p>
            <a:pPr marL="0" marR="0" lvl="0" indent="0" algn="l" rtl="0">
              <a:lnSpc>
                <a:spcPct val="100000"/>
              </a:lnSpc>
              <a:spcBef>
                <a:spcPts val="0"/>
              </a:spcBef>
              <a:spcAft>
                <a:spcPts val="0"/>
              </a:spcAft>
              <a:buClr>
                <a:srgbClr val="000000"/>
              </a:buClr>
              <a:buSzPts val="3200"/>
              <a:buFont typeface="Arial"/>
              <a:buNone/>
            </a:pPr>
            <a:endParaRPr lang="en-US" b="1" dirty="0">
              <a:solidFill>
                <a:schemeClr val="accent2"/>
              </a:solidFill>
            </a:endParaRPr>
          </a:p>
          <a:p>
            <a:pPr marL="0" marR="0" lvl="0" indent="0" algn="l" rtl="0">
              <a:lnSpc>
                <a:spcPct val="100000"/>
              </a:lnSpc>
              <a:spcBef>
                <a:spcPts val="0"/>
              </a:spcBef>
              <a:spcAft>
                <a:spcPts val="0"/>
              </a:spcAft>
              <a:buClr>
                <a:srgbClr val="000000"/>
              </a:buClr>
              <a:buSzPts val="3200"/>
              <a:buFont typeface="Arial"/>
              <a:buNone/>
            </a:pPr>
            <a:r>
              <a:rPr lang="en-US" sz="1800" b="1" i="0" u="none" strike="noStrike" cap="none" dirty="0">
                <a:solidFill>
                  <a:schemeClr val="tx1">
                    <a:lumMod val="50000"/>
                    <a:lumOff val="50000"/>
                  </a:schemeClr>
                </a:solidFill>
                <a:latin typeface="Arial"/>
                <a:ea typeface="Arial"/>
                <a:cs typeface="Arial"/>
                <a:sym typeface="Arial"/>
              </a:rPr>
              <a:t>(</a:t>
            </a:r>
            <a:r>
              <a:rPr lang="en-US" sz="1800" b="1" dirty="0">
                <a:solidFill>
                  <a:schemeClr val="tx1">
                    <a:lumMod val="50000"/>
                    <a:lumOff val="50000"/>
                  </a:schemeClr>
                </a:solidFill>
              </a:rPr>
              <a:t>Correlated </a:t>
            </a:r>
            <a:r>
              <a:rPr lang="en-US" sz="1800" b="1" i="0" u="none" strike="noStrike" cap="none" dirty="0">
                <a:solidFill>
                  <a:schemeClr val="tx1">
                    <a:lumMod val="50000"/>
                    <a:lumOff val="50000"/>
                  </a:schemeClr>
                </a:solidFill>
                <a:latin typeface="Arial"/>
                <a:ea typeface="Arial"/>
                <a:cs typeface="Arial"/>
                <a:sym typeface="Arial"/>
              </a:rPr>
              <a:t>with CSTA, TEKS and Ontario Coding/Computer Science </a:t>
            </a:r>
            <a:r>
              <a:rPr lang="en-US" sz="1800" b="1" dirty="0">
                <a:solidFill>
                  <a:schemeClr val="tx1">
                    <a:lumMod val="50000"/>
                    <a:lumOff val="50000"/>
                  </a:schemeClr>
                </a:solidFill>
              </a:rPr>
              <a:t>C</a:t>
            </a:r>
            <a:r>
              <a:rPr lang="en-US" sz="1800" b="1" i="0" u="none" strike="noStrike" cap="none" dirty="0">
                <a:solidFill>
                  <a:schemeClr val="tx1">
                    <a:lumMod val="50000"/>
                    <a:lumOff val="50000"/>
                  </a:schemeClr>
                </a:solidFill>
                <a:latin typeface="Arial"/>
                <a:ea typeface="Arial"/>
                <a:cs typeface="Arial"/>
                <a:sym typeface="Arial"/>
              </a:rPr>
              <a:t>urricula</a:t>
            </a:r>
            <a:r>
              <a:rPr lang="en-US" sz="1800" b="1"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3200"/>
              <a:buFont typeface="Arial"/>
              <a:buNone/>
            </a:pPr>
            <a:endParaRPr lang="en-US" sz="2600" b="1" i="0" u="none" strike="noStrike" cap="none" dirty="0">
              <a:solidFill>
                <a:srgbClr val="548DD4"/>
              </a:solidFill>
              <a:latin typeface="Arial"/>
              <a:ea typeface="Arial"/>
              <a:cs typeface="Arial"/>
              <a:sym typeface="Arial"/>
            </a:endParaRP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Coding – An Introduction</a:t>
            </a:r>
            <a:endParaRPr sz="2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A Person Walks the Code</a:t>
            </a:r>
            <a:endParaRPr sz="26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Screen-Free Coding – </a:t>
            </a:r>
            <a:r>
              <a:rPr lang="en-US" sz="2000" b="1" i="0" u="none" strike="noStrike" cap="none" dirty="0">
                <a:solidFill>
                  <a:srgbClr val="548DD4"/>
                </a:solidFill>
                <a:latin typeface="Arial"/>
                <a:ea typeface="Arial"/>
                <a:cs typeface="Arial"/>
                <a:sym typeface="Arial"/>
              </a:rPr>
              <a:t>Steps &amp; Turns</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Screen-Free Coding - </a:t>
            </a:r>
            <a:r>
              <a:rPr lang="en-US" sz="2000" b="1" i="0" u="none" strike="noStrike" cap="none" dirty="0">
                <a:solidFill>
                  <a:srgbClr val="548DD4"/>
                </a:solidFill>
                <a:latin typeface="Arial"/>
                <a:ea typeface="Arial"/>
                <a:cs typeface="Arial"/>
                <a:sym typeface="Arial"/>
              </a:rPr>
              <a:t>Loops</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Screen-Free Coding – </a:t>
            </a:r>
            <a:r>
              <a:rPr lang="en-US" sz="2000" b="1" i="0" u="none" strike="noStrike" cap="none" dirty="0">
                <a:solidFill>
                  <a:srgbClr val="548DD4"/>
                </a:solidFill>
                <a:latin typeface="Arial"/>
                <a:ea typeface="Arial"/>
                <a:cs typeface="Arial"/>
                <a:sym typeface="Arial"/>
              </a:rPr>
              <a:t>Variables &amp; Conditionals</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Screen-Free Coding – </a:t>
            </a:r>
            <a:r>
              <a:rPr lang="en-US" sz="2000" b="1" i="0" u="none" strike="noStrike" cap="none" dirty="0">
                <a:solidFill>
                  <a:srgbClr val="548DD4"/>
                </a:solidFill>
                <a:latin typeface="Arial"/>
                <a:ea typeface="Arial"/>
                <a:cs typeface="Arial"/>
                <a:sym typeface="Arial"/>
              </a:rPr>
              <a:t>Repeat, Function, Nesting</a:t>
            </a:r>
            <a:endParaRPr sz="20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The Transition – Screen-Free to Block Coding</a:t>
            </a: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dirty="0">
                <a:solidFill>
                  <a:srgbClr val="548DD4"/>
                </a:solidFill>
              </a:rPr>
              <a:t> Block Coding with Math in a Game-Based World</a:t>
            </a:r>
          </a:p>
          <a:p>
            <a:pPr marL="457200" marR="0" lvl="0" indent="-457200" algn="l" rtl="0">
              <a:lnSpc>
                <a:spcPct val="100000"/>
              </a:lnSpc>
              <a:spcBef>
                <a:spcPts val="300"/>
              </a:spcBef>
              <a:spcAft>
                <a:spcPts val="0"/>
              </a:spcAft>
              <a:buClr>
                <a:srgbClr val="548DD4"/>
              </a:buClr>
              <a:buSzPts val="2800"/>
              <a:buFont typeface="Arial"/>
              <a:buAutoNum type="arabicPeriod"/>
            </a:pPr>
            <a:r>
              <a:rPr lang="en-US" sz="2600" b="1" i="0" u="none" strike="noStrike" cap="none" dirty="0">
                <a:solidFill>
                  <a:srgbClr val="548DD4"/>
                </a:solidFill>
                <a:latin typeface="Arial"/>
                <a:ea typeface="Arial"/>
                <a:cs typeface="Arial"/>
                <a:sym typeface="Arial"/>
              </a:rPr>
              <a:t> Appendix</a:t>
            </a:r>
          </a:p>
          <a:p>
            <a:pPr marR="0" lvl="0" algn="l" rtl="0">
              <a:lnSpc>
                <a:spcPct val="100000"/>
              </a:lnSpc>
              <a:spcBef>
                <a:spcPts val="300"/>
              </a:spcBef>
              <a:spcAft>
                <a:spcPts val="0"/>
              </a:spcAft>
              <a:buClr>
                <a:srgbClr val="548DD4"/>
              </a:buClr>
              <a:buSzPts val="2800"/>
            </a:pPr>
            <a:endParaRPr dirty="0"/>
          </a:p>
          <a:p>
            <a:pPr marL="0" marR="0" lvl="0" indent="0" algn="l" rtl="0">
              <a:lnSpc>
                <a:spcPct val="100000"/>
              </a:lnSpc>
              <a:spcBef>
                <a:spcPts val="300"/>
              </a:spcBef>
              <a:spcAft>
                <a:spcPts val="0"/>
              </a:spcAft>
              <a:buNone/>
            </a:pPr>
            <a:r>
              <a:rPr lang="en-US" sz="2600" b="1" i="0" u="none" strike="noStrike" cap="none" dirty="0">
                <a:solidFill>
                  <a:srgbClr val="548DD4"/>
                </a:solidFill>
                <a:latin typeface="Arial"/>
                <a:ea typeface="Arial"/>
                <a:cs typeface="Arial"/>
                <a:sym typeface="Arial"/>
              </a:rPr>
              <a:t>			</a:t>
            </a:r>
            <a:r>
              <a:rPr lang="en-US" sz="2600" b="1" i="0" u="none" strike="noStrike" cap="none" dirty="0">
                <a:solidFill>
                  <a:srgbClr val="C55A11"/>
                </a:solidFill>
                <a:latin typeface="Arial"/>
                <a:ea typeface="Arial"/>
                <a:cs typeface="Arial"/>
                <a:sym typeface="Arial"/>
              </a:rPr>
              <a:t>     					  		   	 </a:t>
            </a:r>
            <a:r>
              <a:rPr lang="en-US" sz="2600" b="1" i="0" u="none" strike="noStrike" cap="none" dirty="0">
                <a:solidFill>
                  <a:schemeClr val="accent1"/>
                </a:solidFill>
                <a:latin typeface="Arial"/>
                <a:ea typeface="Arial"/>
                <a:cs typeface="Arial"/>
                <a:sym typeface="Arial"/>
              </a:rPr>
              <a:t> </a:t>
            </a:r>
            <a:endParaRPr sz="2600" b="1" i="0" u="none" strike="noStrike" cap="none" dirty="0">
              <a:solidFill>
                <a:schemeClr val="accent1"/>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800"/>
              <a:buFont typeface="Arial"/>
              <a:buNone/>
            </a:pPr>
            <a:endParaRPr sz="1800" b="1" i="0" u="none" strike="noStrike" cap="none" dirty="0">
              <a:solidFill>
                <a:schemeClr val="accent2"/>
              </a:solidFill>
              <a:latin typeface="Arial"/>
              <a:ea typeface="Arial"/>
              <a:cs typeface="Arial"/>
              <a:sym typeface="Arial"/>
            </a:endParaRPr>
          </a:p>
          <a:p>
            <a:pPr marL="457200" marR="0" lvl="0" indent="-279400" algn="l" rtl="0">
              <a:lnSpc>
                <a:spcPct val="100000"/>
              </a:lnSpc>
              <a:spcBef>
                <a:spcPts val="300"/>
              </a:spcBef>
              <a:spcAft>
                <a:spcPts val="0"/>
              </a:spcAft>
              <a:buClr>
                <a:schemeClr val="dk1"/>
              </a:buClr>
              <a:buSzPts val="2800"/>
              <a:buFont typeface="Calibri"/>
              <a:buNone/>
            </a:pPr>
            <a:endParaRPr sz="2800" b="1" i="0" u="none" strike="noStrike" cap="none" dirty="0">
              <a:solidFill>
                <a:srgbClr val="548DD4"/>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endParaRPr sz="2800" b="1" i="0" u="none" strike="noStrike" cap="none" dirty="0">
              <a:solidFill>
                <a:srgbClr val="548DD4"/>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800"/>
              <a:buFont typeface="Arial"/>
              <a:buNone/>
            </a:pPr>
            <a:endParaRPr sz="1800" b="1" i="0" u="sng" strike="noStrike" cap="none" dirty="0">
              <a:solidFill>
                <a:schemeClr val="accent2"/>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marR="0" lvl="0" indent="0" algn="l" rtl="0">
              <a:lnSpc>
                <a:spcPct val="100000"/>
              </a:lnSpc>
              <a:spcBef>
                <a:spcPts val="30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D</a:t>
            </a:r>
            <a:endParaRPr sz="1600" b="0" i="0" u="none" strike="noStrike" cap="none" dirty="0">
              <a:solidFill>
                <a:schemeClr val="dk1"/>
              </a:solidFill>
              <a:latin typeface="Times New Roman"/>
              <a:ea typeface="Times New Roman"/>
              <a:cs typeface="Times New Roman"/>
              <a:sym typeface="Times New Roman"/>
            </a:endParaRPr>
          </a:p>
        </p:txBody>
      </p:sp>
      <p:grpSp>
        <p:nvGrpSpPr>
          <p:cNvPr id="139" name="Google Shape;139;p7"/>
          <p:cNvGrpSpPr/>
          <p:nvPr/>
        </p:nvGrpSpPr>
        <p:grpSpPr>
          <a:xfrm>
            <a:off x="4796749" y="1628310"/>
            <a:ext cx="3487107" cy="711200"/>
            <a:chOff x="4917440" y="1387006"/>
            <a:chExt cx="3487107" cy="711200"/>
          </a:xfrm>
        </p:grpSpPr>
        <p:sp>
          <p:nvSpPr>
            <p:cNvPr id="140" name="Google Shape;140;p7"/>
            <p:cNvSpPr/>
            <p:nvPr/>
          </p:nvSpPr>
          <p:spPr>
            <a:xfrm>
              <a:off x="4917440" y="1387006"/>
              <a:ext cx="264160" cy="711200"/>
            </a:xfrm>
            <a:prstGeom prst="righ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1" name="Google Shape;141;p7"/>
            <p:cNvSpPr txBox="1"/>
            <p:nvPr/>
          </p:nvSpPr>
          <p:spPr>
            <a:xfrm>
              <a:off x="5181600" y="1541797"/>
              <a:ext cx="322294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Concrete – Walking the Code</a:t>
              </a:r>
              <a:endParaRPr dirty="0"/>
            </a:p>
          </p:txBody>
        </p:sp>
      </p:grpSp>
      <p:sp>
        <p:nvSpPr>
          <p:cNvPr id="142" name="Google Shape;142;p7"/>
          <p:cNvSpPr txBox="1"/>
          <p:nvPr/>
        </p:nvSpPr>
        <p:spPr>
          <a:xfrm>
            <a:off x="7703130" y="2842898"/>
            <a:ext cx="181479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Concrete Phase</a:t>
            </a:r>
            <a:endParaRPr dirty="0"/>
          </a:p>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 - Predict</a:t>
            </a:r>
            <a:endParaRPr dirty="0"/>
          </a:p>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 - Teach KaiBot</a:t>
            </a:r>
            <a:endParaRPr sz="1600" b="1" i="0" u="none" strike="noStrike" cap="none" dirty="0">
              <a:solidFill>
                <a:srgbClr val="000000"/>
              </a:solidFill>
              <a:latin typeface="Arial"/>
              <a:ea typeface="Arial"/>
              <a:cs typeface="Arial"/>
              <a:sym typeface="Arial"/>
            </a:endParaRPr>
          </a:p>
        </p:txBody>
      </p:sp>
      <p:sp>
        <p:nvSpPr>
          <p:cNvPr id="143" name="Google Shape;143;p7"/>
          <p:cNvSpPr txBox="1"/>
          <p:nvPr/>
        </p:nvSpPr>
        <p:spPr>
          <a:xfrm>
            <a:off x="8378715" y="4138621"/>
            <a:ext cx="322294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Transition to Abstract</a:t>
            </a:r>
            <a:endParaRPr dirty="0"/>
          </a:p>
        </p:txBody>
      </p:sp>
      <p:sp>
        <p:nvSpPr>
          <p:cNvPr id="147" name="Google Shape;147;p7"/>
          <p:cNvSpPr/>
          <p:nvPr/>
        </p:nvSpPr>
        <p:spPr>
          <a:xfrm>
            <a:off x="7478699" y="2436772"/>
            <a:ext cx="224431" cy="1571967"/>
          </a:xfrm>
          <a:prstGeom prst="righ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48" name="Google Shape;148;p7"/>
          <p:cNvSpPr/>
          <p:nvPr/>
        </p:nvSpPr>
        <p:spPr>
          <a:xfrm>
            <a:off x="7987974" y="4106466"/>
            <a:ext cx="295882" cy="394348"/>
          </a:xfrm>
          <a:prstGeom prst="righ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 name="Google Shape;148;p7">
            <a:extLst>
              <a:ext uri="{FF2B5EF4-FFF2-40B4-BE49-F238E27FC236}">
                <a16:creationId xmlns:a16="http://schemas.microsoft.com/office/drawing/2014/main" id="{097C4030-E0D0-A3C6-44C0-243F710DADBF}"/>
              </a:ext>
            </a:extLst>
          </p:cNvPr>
          <p:cNvSpPr/>
          <p:nvPr/>
        </p:nvSpPr>
        <p:spPr>
          <a:xfrm>
            <a:off x="8378715" y="4605044"/>
            <a:ext cx="378165" cy="394348"/>
          </a:xfrm>
          <a:prstGeom prst="righ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 name="Google Shape;143;p7">
            <a:extLst>
              <a:ext uri="{FF2B5EF4-FFF2-40B4-BE49-F238E27FC236}">
                <a16:creationId xmlns:a16="http://schemas.microsoft.com/office/drawing/2014/main" id="{81B421B8-7067-BC11-693A-949CC6B0F755}"/>
              </a:ext>
            </a:extLst>
          </p:cNvPr>
          <p:cNvSpPr txBox="1"/>
          <p:nvPr/>
        </p:nvSpPr>
        <p:spPr>
          <a:xfrm>
            <a:off x="8749030" y="4632941"/>
            <a:ext cx="322294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Arial"/>
                <a:ea typeface="Arial"/>
                <a:cs typeface="Arial"/>
                <a:sym typeface="Arial"/>
              </a:rPr>
              <a:t>Abstract Phase</a:t>
            </a:r>
            <a:endParaRPr dirty="0"/>
          </a:p>
        </p:txBody>
      </p:sp>
      <p:pic>
        <p:nvPicPr>
          <p:cNvPr id="8" name="Picture 7">
            <a:extLst>
              <a:ext uri="{FF2B5EF4-FFF2-40B4-BE49-F238E27FC236}">
                <a16:creationId xmlns:a16="http://schemas.microsoft.com/office/drawing/2014/main" id="{2C529FB6-8220-4604-8D18-4856F3F15CEB}"/>
              </a:ext>
            </a:extLst>
          </p:cNvPr>
          <p:cNvPicPr>
            <a:picLocks noChangeAspect="1"/>
          </p:cNvPicPr>
          <p:nvPr/>
        </p:nvPicPr>
        <p:blipFill>
          <a:blip r:embed="rId4"/>
          <a:stretch>
            <a:fillRect/>
          </a:stretch>
        </p:blipFill>
        <p:spPr>
          <a:xfrm rot="250116">
            <a:off x="9294604" y="122055"/>
            <a:ext cx="2865693" cy="36540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60" name="Google Shape;160;p61"/>
          <p:cNvPicPr preferRelativeResize="0"/>
          <p:nvPr/>
        </p:nvPicPr>
        <p:blipFill rotWithShape="1">
          <a:blip r:embed="rId3">
            <a:alphaModFix/>
          </a:blip>
          <a:srcRect/>
          <a:stretch/>
        </p:blipFill>
        <p:spPr>
          <a:xfrm>
            <a:off x="5808481" y="1823420"/>
            <a:ext cx="6374115" cy="4462720"/>
          </a:xfrm>
          <a:prstGeom prst="rect">
            <a:avLst/>
          </a:prstGeom>
          <a:noFill/>
          <a:ln>
            <a:noFill/>
          </a:ln>
        </p:spPr>
      </p:pic>
      <p:sp>
        <p:nvSpPr>
          <p:cNvPr id="161" name="Google Shape;161;p61"/>
          <p:cNvSpPr txBox="1">
            <a:spLocks noGrp="1"/>
          </p:cNvSpPr>
          <p:nvPr>
            <p:ph type="ctrTitle"/>
          </p:nvPr>
        </p:nvSpPr>
        <p:spPr>
          <a:xfrm>
            <a:off x="90487" y="973051"/>
            <a:ext cx="5541165" cy="4462720"/>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4F81BD"/>
              </a:buClr>
              <a:buSzPts val="2000"/>
              <a:buFont typeface="Arial"/>
              <a:buNone/>
            </a:pPr>
            <a:r>
              <a:rPr lang="en-US" sz="2000" b="1" i="0" u="none" strike="noStrike" cap="none" dirty="0">
                <a:solidFill>
                  <a:srgbClr val="4F81BD"/>
                </a:solidFill>
                <a:latin typeface="Arial"/>
                <a:ea typeface="Arial"/>
                <a:cs typeface="Arial"/>
                <a:sym typeface="Arial"/>
              </a:rPr>
              <a:t>SEQUENCING is putting things in order</a:t>
            </a:r>
            <a:r>
              <a:rPr lang="en-US" sz="2000" b="0" i="0" u="none" strike="noStrike" cap="none" dirty="0">
                <a:solidFill>
                  <a:srgbClr val="000000"/>
                </a:solidFill>
                <a:latin typeface="Arial"/>
                <a:ea typeface="Arial"/>
                <a:cs typeface="Arial"/>
                <a:sym typeface="Arial"/>
              </a:rPr>
              <a:t>.         </a:t>
            </a:r>
            <a:endParaRPr sz="2000" dirty="0">
              <a:latin typeface="Arial"/>
              <a:ea typeface="Arial"/>
              <a:cs typeface="Arial"/>
              <a:sym typeface="Arial"/>
            </a:endParaRPr>
          </a:p>
          <a:p>
            <a:pPr marL="0" marR="0" lvl="0" indent="0" algn="l" rtl="0">
              <a:lnSpc>
                <a:spcPct val="100000"/>
              </a:lnSpc>
              <a:spcBef>
                <a:spcPts val="0"/>
              </a:spcBef>
              <a:spcAft>
                <a:spcPts val="0"/>
              </a:spcAft>
              <a:buClr>
                <a:schemeClr val="accent1"/>
              </a:buClr>
              <a:buSzPts val="2000"/>
              <a:buFont typeface="Arial"/>
              <a:buNone/>
            </a:pPr>
            <a:br>
              <a:rPr lang="en-US" sz="2000" b="1" dirty="0">
                <a:solidFill>
                  <a:schemeClr val="accent1"/>
                </a:solidFill>
                <a:latin typeface="Arial"/>
                <a:ea typeface="Arial"/>
                <a:cs typeface="Arial"/>
                <a:sym typeface="Arial"/>
              </a:rPr>
            </a:br>
            <a:r>
              <a:rPr lang="en-US" sz="2000" b="1" dirty="0">
                <a:solidFill>
                  <a:schemeClr val="accent1"/>
                </a:solidFill>
                <a:latin typeface="Arial"/>
                <a:ea typeface="Arial"/>
                <a:cs typeface="Arial"/>
                <a:sym typeface="Arial"/>
              </a:rPr>
              <a:t>An ALGORITHM is a step-by-step set of </a:t>
            </a:r>
            <a:endParaRPr dirty="0"/>
          </a:p>
          <a:p>
            <a:pPr marL="0" marR="0" lvl="0" indent="0" algn="l" rtl="0">
              <a:lnSpc>
                <a:spcPct val="100000"/>
              </a:lnSpc>
              <a:spcBef>
                <a:spcPts val="0"/>
              </a:spcBef>
              <a:spcAft>
                <a:spcPts val="0"/>
              </a:spcAft>
              <a:buClr>
                <a:schemeClr val="accent1"/>
              </a:buClr>
              <a:buSzPts val="2000"/>
              <a:buFont typeface="Arial"/>
              <a:buNone/>
            </a:pPr>
            <a:r>
              <a:rPr lang="en-US" sz="2000" b="1" dirty="0">
                <a:solidFill>
                  <a:schemeClr val="accent1"/>
                </a:solidFill>
                <a:latin typeface="Arial"/>
                <a:ea typeface="Arial"/>
                <a:cs typeface="Arial"/>
                <a:sym typeface="Arial"/>
              </a:rPr>
              <a:t>instructions for solving a problem or for</a:t>
            </a:r>
            <a:endParaRPr dirty="0"/>
          </a:p>
          <a:p>
            <a:pPr marL="0" marR="0" lvl="0" indent="0" algn="l" rtl="0">
              <a:lnSpc>
                <a:spcPct val="100000"/>
              </a:lnSpc>
              <a:spcBef>
                <a:spcPts val="0"/>
              </a:spcBef>
              <a:spcAft>
                <a:spcPts val="0"/>
              </a:spcAft>
              <a:buClr>
                <a:schemeClr val="accent1"/>
              </a:buClr>
              <a:buSzPts val="2000"/>
              <a:buFont typeface="Arial"/>
              <a:buNone/>
            </a:pPr>
            <a:r>
              <a:rPr lang="en-US" sz="2000" b="1" dirty="0">
                <a:solidFill>
                  <a:schemeClr val="accent1"/>
                </a:solidFill>
                <a:latin typeface="Arial"/>
                <a:ea typeface="Arial"/>
                <a:cs typeface="Arial"/>
                <a:sym typeface="Arial"/>
              </a:rPr>
              <a:t>completing a task in a certain order.</a:t>
            </a:r>
            <a:endParaRPr dirty="0"/>
          </a:p>
          <a:p>
            <a:pPr marL="0" marR="0" lvl="0" indent="0" algn="l" rtl="0">
              <a:lnSpc>
                <a:spcPct val="100000"/>
              </a:lnSpc>
              <a:spcBef>
                <a:spcPts val="0"/>
              </a:spcBef>
              <a:spcAft>
                <a:spcPts val="0"/>
              </a:spcAft>
              <a:buClr>
                <a:schemeClr val="dk1"/>
              </a:buClr>
              <a:buSzPts val="2000"/>
              <a:buFont typeface="Calibri"/>
              <a:buNone/>
            </a:pPr>
            <a:endParaRPr sz="2000" b="1"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00"/>
              <a:buFont typeface="Arial"/>
              <a:buNone/>
            </a:pPr>
            <a:r>
              <a:rPr lang="en-US" sz="2000" b="1" dirty="0">
                <a:solidFill>
                  <a:schemeClr val="accent1"/>
                </a:solidFill>
                <a:latin typeface="Arial"/>
                <a:ea typeface="Arial"/>
                <a:cs typeface="Arial"/>
                <a:sym typeface="Arial"/>
              </a:rPr>
              <a:t>Your  Task:</a:t>
            </a:r>
            <a:endParaRPr dirty="0"/>
          </a:p>
          <a:p>
            <a:pPr marL="342900" marR="0" lvl="0" indent="-342900" algn="l" rtl="0">
              <a:lnSpc>
                <a:spcPct val="100000"/>
              </a:lnSpc>
              <a:spcBef>
                <a:spcPts val="0"/>
              </a:spcBef>
              <a:spcAft>
                <a:spcPts val="0"/>
              </a:spcAft>
              <a:buClr>
                <a:schemeClr val="dk1"/>
              </a:buClr>
              <a:buSzPts val="2000"/>
              <a:buFont typeface="Arial"/>
              <a:buChar char="•"/>
            </a:pPr>
            <a:r>
              <a:rPr lang="en-US" sz="2000" b="1" dirty="0">
                <a:solidFill>
                  <a:schemeClr val="tx2">
                    <a:lumMod val="50000"/>
                  </a:schemeClr>
                </a:solidFill>
                <a:latin typeface="+mn-lt"/>
                <a:ea typeface="Arial"/>
                <a:cs typeface="Arial"/>
                <a:sym typeface="Arial"/>
              </a:rPr>
              <a:t>Copy and cut out the strips.</a:t>
            </a:r>
            <a:endParaRPr b="1" dirty="0">
              <a:solidFill>
                <a:schemeClr val="tx2">
                  <a:lumMod val="50000"/>
                </a:schemeClr>
              </a:solidFill>
              <a:latin typeface="+mn-lt"/>
            </a:endParaRPr>
          </a:p>
          <a:p>
            <a:pPr marL="342900" marR="0" lvl="0" indent="-342900" algn="l" rtl="0">
              <a:lnSpc>
                <a:spcPct val="100000"/>
              </a:lnSpc>
              <a:spcBef>
                <a:spcPts val="0"/>
              </a:spcBef>
              <a:spcAft>
                <a:spcPts val="0"/>
              </a:spcAft>
              <a:buClr>
                <a:schemeClr val="dk1"/>
              </a:buClr>
              <a:buSzPts val="2000"/>
              <a:buFont typeface="Arial"/>
              <a:buChar char="•"/>
            </a:pPr>
            <a:r>
              <a:rPr lang="en-US" sz="2000" b="1" dirty="0">
                <a:solidFill>
                  <a:schemeClr val="tx2">
                    <a:lumMod val="50000"/>
                  </a:schemeClr>
                </a:solidFill>
                <a:latin typeface="+mn-lt"/>
                <a:ea typeface="Arial"/>
                <a:cs typeface="Arial"/>
                <a:sym typeface="Arial"/>
              </a:rPr>
              <a:t>Place the green strips into orange strips.</a:t>
            </a:r>
            <a:endParaRPr b="1" dirty="0">
              <a:solidFill>
                <a:schemeClr val="tx2">
                  <a:lumMod val="50000"/>
                </a:schemeClr>
              </a:solidFill>
              <a:latin typeface="+mn-lt"/>
            </a:endParaRPr>
          </a:p>
          <a:p>
            <a:pPr marL="342900" marR="0" lvl="0" indent="-342900" algn="l" rtl="0">
              <a:lnSpc>
                <a:spcPct val="100000"/>
              </a:lnSpc>
              <a:spcBef>
                <a:spcPts val="0"/>
              </a:spcBef>
              <a:spcAft>
                <a:spcPts val="0"/>
              </a:spcAft>
              <a:buClr>
                <a:schemeClr val="dk1"/>
              </a:buClr>
              <a:buSzPts val="2000"/>
              <a:buFont typeface="Arial"/>
              <a:buChar char="•"/>
            </a:pPr>
            <a:r>
              <a:rPr lang="en-US" sz="2000" b="1" dirty="0">
                <a:solidFill>
                  <a:schemeClr val="tx2">
                    <a:lumMod val="50000"/>
                  </a:schemeClr>
                </a:solidFill>
                <a:latin typeface="+mn-lt"/>
                <a:ea typeface="Arial"/>
                <a:cs typeface="Arial"/>
                <a:sym typeface="Arial"/>
              </a:rPr>
              <a:t>Place the strips in an order.</a:t>
            </a:r>
            <a:endParaRPr b="1" dirty="0">
              <a:solidFill>
                <a:schemeClr val="tx2">
                  <a:lumMod val="50000"/>
                </a:schemeClr>
              </a:solidFill>
              <a:latin typeface="+mn-lt"/>
            </a:endParaRPr>
          </a:p>
          <a:p>
            <a:pPr marL="342900" marR="0" lvl="0" indent="-215900" algn="l" rtl="0">
              <a:lnSpc>
                <a:spcPct val="100000"/>
              </a:lnSpc>
              <a:spcBef>
                <a:spcPts val="0"/>
              </a:spcBef>
              <a:spcAft>
                <a:spcPts val="0"/>
              </a:spcAft>
              <a:buClr>
                <a:schemeClr val="dk1"/>
              </a:buClr>
              <a:buSzPts val="2000"/>
              <a:buFont typeface="Arial"/>
              <a:buNone/>
            </a:pPr>
            <a:endParaRPr sz="2000" b="1"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2000"/>
              <a:buNone/>
            </a:pPr>
            <a:r>
              <a:rPr lang="en-US" sz="2000" b="1" dirty="0">
                <a:solidFill>
                  <a:schemeClr val="accent1"/>
                </a:solidFill>
                <a:latin typeface="Arial"/>
                <a:ea typeface="Arial"/>
                <a:cs typeface="Arial"/>
                <a:sym typeface="Arial"/>
              </a:rPr>
              <a:t>Discuss the story by checking someone’s</a:t>
            </a:r>
            <a:endParaRPr dirty="0"/>
          </a:p>
          <a:p>
            <a:pPr marL="0" marR="0" lvl="0" indent="0" algn="l" rtl="0">
              <a:lnSpc>
                <a:spcPct val="100000"/>
              </a:lnSpc>
              <a:spcBef>
                <a:spcPts val="0"/>
              </a:spcBef>
              <a:spcAft>
                <a:spcPts val="0"/>
              </a:spcAft>
              <a:buClr>
                <a:schemeClr val="accent1"/>
              </a:buClr>
              <a:buSzPts val="2000"/>
              <a:buNone/>
            </a:pPr>
            <a:r>
              <a:rPr lang="en-US" sz="2000" b="1" dirty="0">
                <a:solidFill>
                  <a:schemeClr val="accent1"/>
                </a:solidFill>
                <a:latin typeface="Arial"/>
                <a:ea typeface="Arial"/>
                <a:cs typeface="Arial"/>
                <a:sym typeface="Arial"/>
              </a:rPr>
              <a:t>    ALGORITHM.</a:t>
            </a:r>
            <a:endParaRPr dirty="0"/>
          </a:p>
          <a:p>
            <a:pPr marL="0" marR="0" lvl="0" indent="0" algn="l" rtl="0">
              <a:lnSpc>
                <a:spcPct val="100000"/>
              </a:lnSpc>
              <a:spcBef>
                <a:spcPts val="0"/>
              </a:spcBef>
              <a:spcAft>
                <a:spcPts val="0"/>
              </a:spcAft>
              <a:buClr>
                <a:schemeClr val="dk1"/>
              </a:buClr>
              <a:buSzPts val="2000"/>
              <a:buFont typeface="Calibri"/>
              <a:buNone/>
            </a:pPr>
            <a:endParaRPr sz="2000" b="0" i="0" u="none" strike="noStrike" cap="none" dirty="0">
              <a:solidFill>
                <a:schemeClr val="dk1"/>
              </a:solidFill>
              <a:latin typeface="Arial"/>
              <a:ea typeface="Arial"/>
              <a:cs typeface="Arial"/>
              <a:sym typeface="Arial"/>
            </a:endParaRPr>
          </a:p>
        </p:txBody>
      </p:sp>
      <p:sp>
        <p:nvSpPr>
          <p:cNvPr id="162" name="Google Shape;162;p61"/>
          <p:cNvSpPr txBox="1"/>
          <p:nvPr/>
        </p:nvSpPr>
        <p:spPr>
          <a:xfrm>
            <a:off x="90487" y="135281"/>
            <a:ext cx="1209210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dirty="0">
                <a:solidFill>
                  <a:schemeClr val="accent2"/>
                </a:solidFill>
              </a:rPr>
              <a:t>UNIT</a:t>
            </a:r>
            <a:r>
              <a:rPr lang="en-US" sz="2800" b="1" i="0" u="none" strike="noStrike" cap="none" dirty="0">
                <a:solidFill>
                  <a:schemeClr val="accent2"/>
                </a:solidFill>
                <a:latin typeface="Arial"/>
                <a:ea typeface="Arial"/>
                <a:cs typeface="Arial"/>
                <a:sym typeface="Arial"/>
              </a:rPr>
              <a:t> 1 … Coding – An Introduction         			</a:t>
            </a:r>
            <a:endParaRPr sz="1800" dirty="0">
              <a:solidFill>
                <a:schemeClr val="tx1"/>
              </a:solidFill>
            </a:endParaRPr>
          </a:p>
        </p:txBody>
      </p:sp>
      <p:sp>
        <p:nvSpPr>
          <p:cNvPr id="2" name="TextBox 1">
            <a:extLst>
              <a:ext uri="{FF2B5EF4-FFF2-40B4-BE49-F238E27FC236}">
                <a16:creationId xmlns:a16="http://schemas.microsoft.com/office/drawing/2014/main" id="{29A7C9E8-D4EA-4CA6-9F77-A0B1251675D0}"/>
              </a:ext>
            </a:extLst>
          </p:cNvPr>
          <p:cNvSpPr txBox="1"/>
          <p:nvPr/>
        </p:nvSpPr>
        <p:spPr>
          <a:xfrm>
            <a:off x="7859478" y="284668"/>
            <a:ext cx="1597861" cy="523220"/>
          </a:xfrm>
          <a:prstGeom prst="rect">
            <a:avLst/>
          </a:prstGeom>
          <a:noFill/>
        </p:spPr>
        <p:txBody>
          <a:bodyPr wrap="square" rtlCol="0">
            <a:spAutoFit/>
          </a:bodyPr>
          <a:lstStyle/>
          <a:p>
            <a:pPr marL="0" marR="0" lvl="0" indent="0" algn="l" rtl="0">
              <a:lnSpc>
                <a:spcPct val="100000"/>
              </a:lnSpc>
              <a:spcBef>
                <a:spcPts val="0"/>
              </a:spcBef>
              <a:spcAft>
                <a:spcPts val="0"/>
              </a:spcAft>
              <a:buNone/>
            </a:pPr>
            <a:r>
              <a:rPr lang="en-US" sz="1400" b="1" i="0" u="none" strike="noStrike" cap="none" dirty="0">
                <a:solidFill>
                  <a:schemeClr val="tx1"/>
                </a:solidFill>
                <a:latin typeface="Arial"/>
                <a:ea typeface="Arial"/>
                <a:cs typeface="Arial"/>
                <a:sym typeface="Arial"/>
              </a:rPr>
              <a:t>The Intent is to </a:t>
            </a:r>
          </a:p>
          <a:p>
            <a:pPr marL="0" marR="0" lvl="0" indent="0" algn="l" rtl="0">
              <a:lnSpc>
                <a:spcPct val="100000"/>
              </a:lnSpc>
              <a:spcBef>
                <a:spcPts val="0"/>
              </a:spcBef>
              <a:spcAft>
                <a:spcPts val="0"/>
              </a:spcAft>
              <a:buNone/>
            </a:pPr>
            <a:r>
              <a:rPr lang="en-US" sz="1400" b="1" dirty="0">
                <a:solidFill>
                  <a:schemeClr val="tx1"/>
                </a:solidFill>
              </a:rPr>
              <a:t>show </a:t>
            </a:r>
            <a:r>
              <a:rPr lang="en-US" sz="1400" b="1" i="0" u="none" strike="noStrike" cap="none" dirty="0">
                <a:solidFill>
                  <a:schemeClr val="tx1"/>
                </a:solidFill>
                <a:latin typeface="Arial"/>
                <a:ea typeface="Arial"/>
                <a:cs typeface="Arial"/>
                <a:sym typeface="Arial"/>
              </a:rPr>
              <a:t>Activity #8</a:t>
            </a:r>
            <a:endParaRPr lang="en-US" sz="1400" dirty="0">
              <a:solidFill>
                <a:schemeClr val="tx1"/>
              </a:solidFill>
            </a:endParaRPr>
          </a:p>
        </p:txBody>
      </p:sp>
      <p:sp>
        <p:nvSpPr>
          <p:cNvPr id="6" name="TextBox 5">
            <a:extLst>
              <a:ext uri="{FF2B5EF4-FFF2-40B4-BE49-F238E27FC236}">
                <a16:creationId xmlns:a16="http://schemas.microsoft.com/office/drawing/2014/main" id="{2928A66E-3038-4486-8E13-3A77E6CC3DB6}"/>
              </a:ext>
            </a:extLst>
          </p:cNvPr>
          <p:cNvSpPr txBox="1"/>
          <p:nvPr/>
        </p:nvSpPr>
        <p:spPr>
          <a:xfrm>
            <a:off x="6482536" y="1204480"/>
            <a:ext cx="5541165" cy="461665"/>
          </a:xfrm>
          <a:prstGeom prst="rect">
            <a:avLst/>
          </a:prstGeom>
          <a:noFill/>
        </p:spPr>
        <p:txBody>
          <a:bodyPr wrap="square" rtlCol="0">
            <a:spAutoFit/>
          </a:bodyPr>
          <a:lstStyle/>
          <a:p>
            <a:r>
              <a:rPr lang="en-US" sz="2400" b="1" i="0" u="none" strike="noStrike" cap="none" dirty="0">
                <a:solidFill>
                  <a:srgbClr val="000000"/>
                </a:solidFill>
                <a:latin typeface="Arial"/>
                <a:ea typeface="Arial"/>
                <a:cs typeface="Arial"/>
                <a:sym typeface="Arial"/>
              </a:rPr>
              <a:t>An Algorithm – End of</a:t>
            </a:r>
            <a:r>
              <a:rPr lang="en-US" sz="2400" b="1" dirty="0">
                <a:solidFill>
                  <a:srgbClr val="000000"/>
                </a:solidFill>
                <a:latin typeface="Arial"/>
                <a:ea typeface="Arial"/>
                <a:cs typeface="Arial"/>
                <a:sym typeface="Arial"/>
              </a:rPr>
              <a:t> the Day</a:t>
            </a:r>
            <a:endParaRPr lang="en-US" sz="2400" dirty="0"/>
          </a:p>
        </p:txBody>
      </p:sp>
      <p:sp>
        <p:nvSpPr>
          <p:cNvPr id="7" name="Frame 6">
            <a:extLst>
              <a:ext uri="{FF2B5EF4-FFF2-40B4-BE49-F238E27FC236}">
                <a16:creationId xmlns:a16="http://schemas.microsoft.com/office/drawing/2014/main" id="{80AC8453-6EFE-4357-9D35-AD5251B3B788}"/>
              </a:ext>
            </a:extLst>
          </p:cNvPr>
          <p:cNvSpPr/>
          <p:nvPr/>
        </p:nvSpPr>
        <p:spPr>
          <a:xfrm>
            <a:off x="7792379" y="119545"/>
            <a:ext cx="2259671" cy="837770"/>
          </a:xfrm>
          <a:prstGeom prst="frame">
            <a:avLst>
              <a:gd name="adj1" fmla="val 88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56F0B5FD-4929-410C-B160-E543DFA6C6A8}"/>
              </a:ext>
            </a:extLst>
          </p:cNvPr>
          <p:cNvPicPr>
            <a:picLocks noChangeAspect="1"/>
          </p:cNvPicPr>
          <p:nvPr/>
        </p:nvPicPr>
        <p:blipFill>
          <a:blip r:embed="rId4"/>
          <a:stretch>
            <a:fillRect/>
          </a:stretch>
        </p:blipFill>
        <p:spPr>
          <a:xfrm>
            <a:off x="9524438" y="380011"/>
            <a:ext cx="380418" cy="292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0"/>
          <p:cNvPicPr preferRelativeResize="0"/>
          <p:nvPr/>
        </p:nvPicPr>
        <p:blipFill rotWithShape="1">
          <a:blip r:embed="rId3">
            <a:alphaModFix/>
          </a:blip>
          <a:srcRect/>
          <a:stretch/>
        </p:blipFill>
        <p:spPr>
          <a:xfrm>
            <a:off x="6095983" y="3428989"/>
            <a:ext cx="33" cy="22"/>
          </a:xfrm>
          <a:prstGeom prst="rect">
            <a:avLst/>
          </a:prstGeom>
          <a:noFill/>
          <a:ln>
            <a:noFill/>
          </a:ln>
        </p:spPr>
      </p:pic>
      <p:sp>
        <p:nvSpPr>
          <p:cNvPr id="169" name="Google Shape;169;p10"/>
          <p:cNvSpPr txBox="1"/>
          <p:nvPr/>
        </p:nvSpPr>
        <p:spPr>
          <a:xfrm>
            <a:off x="152398" y="0"/>
            <a:ext cx="573024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dirty="0">
                <a:solidFill>
                  <a:srgbClr val="FF7F27"/>
                </a:solidFill>
                <a:latin typeface="Calibri"/>
                <a:ea typeface="Calibri"/>
                <a:cs typeface="Calibri"/>
                <a:sym typeface="Calibri"/>
              </a:rPr>
              <a:t>UNIT</a:t>
            </a:r>
            <a:r>
              <a:rPr lang="en-US" sz="3200" b="1" i="0" u="none" strike="noStrike" cap="none" dirty="0">
                <a:solidFill>
                  <a:srgbClr val="FF7F27"/>
                </a:solidFill>
                <a:latin typeface="Calibri"/>
                <a:ea typeface="Calibri"/>
                <a:cs typeface="Calibri"/>
                <a:sym typeface="Calibri"/>
              </a:rPr>
              <a:t> 2: WALKING THE CODE</a:t>
            </a:r>
            <a:endParaRPr sz="1400" b="0" i="0" u="none" strike="noStrike" cap="none" dirty="0">
              <a:solidFill>
                <a:srgbClr val="000000"/>
              </a:solidFill>
              <a:latin typeface="Arial"/>
              <a:ea typeface="Arial"/>
              <a:cs typeface="Arial"/>
              <a:sym typeface="Arial"/>
            </a:endParaRPr>
          </a:p>
        </p:txBody>
      </p:sp>
      <p:sp>
        <p:nvSpPr>
          <p:cNvPr id="170" name="Google Shape;170;p10"/>
          <p:cNvSpPr txBox="1"/>
          <p:nvPr/>
        </p:nvSpPr>
        <p:spPr>
          <a:xfrm>
            <a:off x="1127670" y="550896"/>
            <a:ext cx="977373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4F81BD"/>
                </a:solidFill>
                <a:latin typeface="Calibri"/>
                <a:ea typeface="Calibri"/>
                <a:cs typeface="Calibri"/>
                <a:sym typeface="Calibri"/>
              </a:rPr>
              <a:t>Let’s agree on 3 Special Cards in every sequence of code.</a:t>
            </a:r>
            <a:endParaRPr sz="1400" b="0" i="0" u="none" strike="noStrike" cap="none">
              <a:solidFill>
                <a:srgbClr val="000000"/>
              </a:solidFill>
              <a:latin typeface="Arial"/>
              <a:ea typeface="Arial"/>
              <a:cs typeface="Arial"/>
              <a:sym typeface="Arial"/>
            </a:endParaRPr>
          </a:p>
        </p:txBody>
      </p:sp>
      <p:sp>
        <p:nvSpPr>
          <p:cNvPr id="171" name="Google Shape;171;p10"/>
          <p:cNvSpPr txBox="1"/>
          <p:nvPr/>
        </p:nvSpPr>
        <p:spPr>
          <a:xfrm>
            <a:off x="1542699" y="1445795"/>
            <a:ext cx="77130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Rounded"/>
                <a:ea typeface="Arial Rounded"/>
                <a:cs typeface="Arial Rounded"/>
                <a:sym typeface="Arial Rounded"/>
              </a:rPr>
              <a:t>Always BEGIN every program with the card:</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rgbClr val="3778AB"/>
              </a:buClr>
              <a:buSzPts val="2800"/>
              <a:buFont typeface="Arial"/>
              <a:buChar char="•"/>
            </a:pPr>
            <a:r>
              <a:rPr lang="en-US" sz="2800" b="1" i="0" u="none" strike="noStrike" cap="none">
                <a:solidFill>
                  <a:srgbClr val="3778AB"/>
                </a:solidFill>
                <a:latin typeface="Arial Rounded"/>
                <a:ea typeface="Arial Rounded"/>
                <a:cs typeface="Arial Rounded"/>
                <a:sym typeface="Arial Rounded"/>
              </a:rPr>
              <a:t>RECORD PROGRAM START</a:t>
            </a:r>
            <a:endParaRPr sz="1400" b="0" i="0" u="none" strike="noStrike" cap="none">
              <a:solidFill>
                <a:srgbClr val="000000"/>
              </a:solidFill>
              <a:latin typeface="Arial"/>
              <a:ea typeface="Arial"/>
              <a:cs typeface="Arial"/>
              <a:sym typeface="Arial"/>
            </a:endParaRPr>
          </a:p>
        </p:txBody>
      </p:sp>
      <p:pic>
        <p:nvPicPr>
          <p:cNvPr id="172" name="Google Shape;172;p10"/>
          <p:cNvPicPr preferRelativeResize="0"/>
          <p:nvPr/>
        </p:nvPicPr>
        <p:blipFill rotWithShape="1">
          <a:blip r:embed="rId4">
            <a:alphaModFix/>
          </a:blip>
          <a:srcRect/>
          <a:stretch/>
        </p:blipFill>
        <p:spPr>
          <a:xfrm>
            <a:off x="9593297" y="1166151"/>
            <a:ext cx="1308383" cy="1757926"/>
          </a:xfrm>
          <a:prstGeom prst="rect">
            <a:avLst/>
          </a:prstGeom>
          <a:noFill/>
          <a:ln>
            <a:noFill/>
          </a:ln>
        </p:spPr>
      </p:pic>
      <p:pic>
        <p:nvPicPr>
          <p:cNvPr id="173" name="Google Shape;173;p10"/>
          <p:cNvPicPr preferRelativeResize="0"/>
          <p:nvPr/>
        </p:nvPicPr>
        <p:blipFill rotWithShape="1">
          <a:blip r:embed="rId5">
            <a:alphaModFix/>
          </a:blip>
          <a:srcRect/>
          <a:stretch/>
        </p:blipFill>
        <p:spPr>
          <a:xfrm>
            <a:off x="9593296" y="2985037"/>
            <a:ext cx="1308111" cy="1830780"/>
          </a:xfrm>
          <a:prstGeom prst="rect">
            <a:avLst/>
          </a:prstGeom>
          <a:noFill/>
          <a:ln>
            <a:noFill/>
          </a:ln>
        </p:spPr>
      </p:pic>
      <p:pic>
        <p:nvPicPr>
          <p:cNvPr id="174" name="Google Shape;174;p10"/>
          <p:cNvPicPr preferRelativeResize="0"/>
          <p:nvPr/>
        </p:nvPicPr>
        <p:blipFill rotWithShape="1">
          <a:blip r:embed="rId6">
            <a:alphaModFix/>
          </a:blip>
          <a:srcRect/>
          <a:stretch/>
        </p:blipFill>
        <p:spPr>
          <a:xfrm>
            <a:off x="9593296" y="4874976"/>
            <a:ext cx="1308111" cy="1830780"/>
          </a:xfrm>
          <a:prstGeom prst="rect">
            <a:avLst/>
          </a:prstGeom>
          <a:noFill/>
          <a:ln>
            <a:noFill/>
          </a:ln>
        </p:spPr>
      </p:pic>
      <p:sp>
        <p:nvSpPr>
          <p:cNvPr id="175" name="Google Shape;175;p10"/>
          <p:cNvSpPr txBox="1"/>
          <p:nvPr/>
        </p:nvSpPr>
        <p:spPr>
          <a:xfrm>
            <a:off x="1542699" y="3330403"/>
            <a:ext cx="738604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Rounded"/>
                <a:ea typeface="Arial Rounded"/>
                <a:cs typeface="Arial Rounded"/>
                <a:sym typeface="Arial Rounded"/>
              </a:rPr>
              <a:t>Always END every program with the card:</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rgbClr val="3778AB"/>
              </a:buClr>
              <a:buSzPts val="2800"/>
              <a:buFont typeface="Arial"/>
              <a:buChar char="•"/>
            </a:pPr>
            <a:r>
              <a:rPr lang="en-US" sz="2800" b="1" i="0" u="none" strike="noStrike" cap="none">
                <a:solidFill>
                  <a:srgbClr val="3778AB"/>
                </a:solidFill>
                <a:latin typeface="Arial Rounded"/>
                <a:ea typeface="Arial Rounded"/>
                <a:cs typeface="Arial Rounded"/>
                <a:sym typeface="Arial Rounded"/>
              </a:rPr>
              <a:t>RECORD PROGRAM END</a:t>
            </a:r>
            <a:endParaRPr sz="1400" b="0" i="0" u="none" strike="noStrike" cap="none">
              <a:solidFill>
                <a:srgbClr val="000000"/>
              </a:solidFill>
              <a:latin typeface="Arial"/>
              <a:ea typeface="Arial"/>
              <a:cs typeface="Arial"/>
              <a:sym typeface="Arial"/>
            </a:endParaRPr>
          </a:p>
        </p:txBody>
      </p:sp>
      <p:sp>
        <p:nvSpPr>
          <p:cNvPr id="176" name="Google Shape;176;p10"/>
          <p:cNvSpPr txBox="1"/>
          <p:nvPr/>
        </p:nvSpPr>
        <p:spPr>
          <a:xfrm>
            <a:off x="1542699" y="5215011"/>
            <a:ext cx="74082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Rounded"/>
                <a:ea typeface="Arial Rounded"/>
                <a:cs typeface="Arial Rounded"/>
                <a:sym typeface="Arial Rounded"/>
              </a:rPr>
              <a:t>Always FOLLOW a program with the card:</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0"/>
              </a:spcBef>
              <a:spcAft>
                <a:spcPts val="0"/>
              </a:spcAft>
              <a:buClr>
                <a:srgbClr val="3778AB"/>
              </a:buClr>
              <a:buSzPts val="2800"/>
              <a:buFont typeface="Arial"/>
              <a:buChar char="•"/>
            </a:pPr>
            <a:r>
              <a:rPr lang="en-US" sz="2800" b="1" i="0" u="none" strike="noStrike" cap="none">
                <a:solidFill>
                  <a:srgbClr val="3778AB"/>
                </a:solidFill>
                <a:latin typeface="Arial Rounded"/>
                <a:ea typeface="Arial Rounded"/>
                <a:cs typeface="Arial Rounded"/>
                <a:sym typeface="Arial Rounded"/>
              </a:rPr>
              <a:t>RUN PROGRAM</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81"/>
        <p:cNvGrpSpPr/>
        <p:nvPr/>
      </p:nvGrpSpPr>
      <p:grpSpPr>
        <a:xfrm>
          <a:off x="0" y="0"/>
          <a:ext cx="0" cy="0"/>
          <a:chOff x="0" y="0"/>
          <a:chExt cx="0" cy="0"/>
        </a:xfrm>
      </p:grpSpPr>
      <p:sp>
        <p:nvSpPr>
          <p:cNvPr id="183" name="Google Shape;183;p11"/>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11"/>
          <p:cNvSpPr txBox="1">
            <a:spLocks noGrp="1"/>
          </p:cNvSpPr>
          <p:nvPr>
            <p:ph type="body" idx="1"/>
          </p:nvPr>
        </p:nvSpPr>
        <p:spPr>
          <a:xfrm>
            <a:off x="252597" y="389837"/>
            <a:ext cx="4909953"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b="1" dirty="0">
                <a:solidFill>
                  <a:schemeClr val="tx2">
                    <a:lumMod val="50000"/>
                  </a:schemeClr>
                </a:solidFill>
                <a:latin typeface="Arial"/>
                <a:ea typeface="Arial"/>
                <a:cs typeface="Arial"/>
                <a:sym typeface="Arial"/>
              </a:rPr>
              <a:t>Learning takes place from the </a:t>
            </a:r>
            <a:r>
              <a:rPr lang="en-US" sz="2400" b="1" dirty="0">
                <a:solidFill>
                  <a:schemeClr val="tx1"/>
                </a:solidFill>
                <a:latin typeface="Arial"/>
                <a:ea typeface="Arial"/>
                <a:cs typeface="Arial"/>
                <a:sym typeface="Arial"/>
              </a:rPr>
              <a:t>CONCRETE to the ABSTRACT</a:t>
            </a:r>
            <a:r>
              <a:rPr lang="en-US" sz="2400" b="1" dirty="0">
                <a:solidFill>
                  <a:schemeClr val="tx2">
                    <a:lumMod val="50000"/>
                  </a:schemeClr>
                </a:solidFill>
                <a:latin typeface="Arial"/>
                <a:ea typeface="Arial"/>
                <a:cs typeface="Arial"/>
                <a:sym typeface="Arial"/>
              </a:rPr>
              <a:t>.</a:t>
            </a:r>
            <a:endParaRPr b="1" dirty="0">
              <a:solidFill>
                <a:schemeClr val="tx2">
                  <a:lumMod val="50000"/>
                </a:schemeClr>
              </a:solidFill>
            </a:endParaRPr>
          </a:p>
          <a:p>
            <a:pPr marL="228600" lvl="0" indent="-228600" algn="l" rtl="0">
              <a:lnSpc>
                <a:spcPct val="90000"/>
              </a:lnSpc>
              <a:spcBef>
                <a:spcPts val="1000"/>
              </a:spcBef>
              <a:spcAft>
                <a:spcPts val="0"/>
              </a:spcAft>
              <a:buClr>
                <a:schemeClr val="dk1"/>
              </a:buClr>
              <a:buSzPts val="2400"/>
              <a:buChar char="•"/>
            </a:pPr>
            <a:r>
              <a:rPr lang="en-US" sz="2400" b="1" dirty="0">
                <a:solidFill>
                  <a:schemeClr val="tx2">
                    <a:lumMod val="50000"/>
                  </a:schemeClr>
                </a:solidFill>
                <a:latin typeface="Arial"/>
                <a:ea typeface="Arial"/>
                <a:cs typeface="Arial"/>
                <a:sym typeface="Arial"/>
              </a:rPr>
              <a:t>Place cards on the ground or table in a specific sequence and then act out the commands</a:t>
            </a:r>
            <a:r>
              <a:rPr lang="en-US" sz="2400" dirty="0">
                <a:latin typeface="Arial"/>
                <a:ea typeface="Arial"/>
                <a:cs typeface="Arial"/>
                <a:sym typeface="Arial"/>
              </a:rPr>
              <a:t>.</a:t>
            </a:r>
            <a:endParaRPr dirty="0"/>
          </a:p>
          <a:p>
            <a:pPr marL="228600" lvl="0" indent="-88900" algn="l" rtl="0">
              <a:lnSpc>
                <a:spcPct val="90000"/>
              </a:lnSpc>
              <a:spcBef>
                <a:spcPts val="1000"/>
              </a:spcBef>
              <a:spcAft>
                <a:spcPts val="0"/>
              </a:spcAft>
              <a:buClr>
                <a:schemeClr val="dk1"/>
              </a:buClr>
              <a:buSzPts val="2200"/>
              <a:buNone/>
            </a:pPr>
            <a:endParaRPr sz="2200" dirty="0"/>
          </a:p>
          <a:p>
            <a:pPr marL="228600" lvl="0" indent="-88900" algn="l" rtl="0">
              <a:lnSpc>
                <a:spcPct val="90000"/>
              </a:lnSpc>
              <a:spcBef>
                <a:spcPts val="1000"/>
              </a:spcBef>
              <a:spcAft>
                <a:spcPts val="0"/>
              </a:spcAft>
              <a:buClr>
                <a:schemeClr val="dk1"/>
              </a:buClr>
              <a:buSzPts val="2200"/>
              <a:buNone/>
            </a:pPr>
            <a:endParaRPr sz="2200" dirty="0"/>
          </a:p>
        </p:txBody>
      </p:sp>
      <p:pic>
        <p:nvPicPr>
          <p:cNvPr id="185" name="Google Shape;185;p11"/>
          <p:cNvPicPr preferRelativeResize="0">
            <a:picLocks noGrp="1"/>
          </p:cNvPicPr>
          <p:nvPr>
            <p:ph type="body" idx="2"/>
          </p:nvPr>
        </p:nvPicPr>
        <p:blipFill rotWithShape="1">
          <a:blip r:embed="rId3">
            <a:alphaModFix/>
          </a:blip>
          <a:srcRect l="18866" r="18866"/>
          <a:stretch/>
        </p:blipFill>
        <p:spPr>
          <a:xfrm>
            <a:off x="5568871" y="10"/>
            <a:ext cx="6640682" cy="6857990"/>
          </a:xfrm>
          <a:prstGeom prst="rect">
            <a:avLst/>
          </a:prstGeom>
          <a:noFill/>
          <a:ln>
            <a:noFill/>
          </a:ln>
        </p:spPr>
      </p:pic>
      <p:sp>
        <p:nvSpPr>
          <p:cNvPr id="188" name="Google Shape;188;p11"/>
          <p:cNvSpPr txBox="1"/>
          <p:nvPr/>
        </p:nvSpPr>
        <p:spPr>
          <a:xfrm>
            <a:off x="8514686" y="6299933"/>
            <a:ext cx="3673504" cy="375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4F81BD"/>
                </a:solidFill>
                <a:latin typeface="Arial"/>
                <a:ea typeface="Arial"/>
                <a:cs typeface="Arial"/>
                <a:sym typeface="Arial"/>
                <a:hlinkClick r:id="rId4">
                  <a:extLst>
                    <a:ext uri="{A12FA001-AC4F-418D-AE19-62706E023703}">
                      <ahyp:hlinkClr xmlns:ahyp="http://schemas.microsoft.com/office/drawing/2018/hyperlinkcolor" val="tx"/>
                    </a:ext>
                  </a:extLst>
                </a:hlinkClick>
              </a:rPr>
              <a:t>KaiBot Coding Cards Template</a:t>
            </a:r>
            <a:endParaRPr sz="1800" b="0" i="0" u="none" strike="noStrike" cap="none">
              <a:solidFill>
                <a:schemeClr val="dk1"/>
              </a:solidFill>
              <a:latin typeface="Calibri"/>
              <a:ea typeface="Calibri"/>
              <a:cs typeface="Calibri"/>
              <a:sym typeface="Calibri"/>
            </a:endParaRPr>
          </a:p>
        </p:txBody>
      </p:sp>
      <p:pic>
        <p:nvPicPr>
          <p:cNvPr id="189" name="Google Shape;189;p11"/>
          <p:cNvPicPr preferRelativeResize="0"/>
          <p:nvPr/>
        </p:nvPicPr>
        <p:blipFill rotWithShape="1">
          <a:blip r:embed="rId5">
            <a:alphaModFix/>
          </a:blip>
          <a:srcRect/>
          <a:stretch/>
        </p:blipFill>
        <p:spPr>
          <a:xfrm>
            <a:off x="557398" y="3404804"/>
            <a:ext cx="659384" cy="1005840"/>
          </a:xfrm>
          <a:prstGeom prst="rect">
            <a:avLst/>
          </a:prstGeom>
          <a:noFill/>
          <a:ln>
            <a:noFill/>
          </a:ln>
        </p:spPr>
      </p:pic>
      <p:pic>
        <p:nvPicPr>
          <p:cNvPr id="190" name="Google Shape;190;p11"/>
          <p:cNvPicPr preferRelativeResize="0"/>
          <p:nvPr/>
        </p:nvPicPr>
        <p:blipFill rotWithShape="1">
          <a:blip r:embed="rId6">
            <a:alphaModFix/>
          </a:blip>
          <a:srcRect/>
          <a:stretch/>
        </p:blipFill>
        <p:spPr>
          <a:xfrm>
            <a:off x="3581324" y="4576239"/>
            <a:ext cx="670560" cy="1005840"/>
          </a:xfrm>
          <a:prstGeom prst="rect">
            <a:avLst/>
          </a:prstGeom>
          <a:noFill/>
          <a:ln>
            <a:noFill/>
          </a:ln>
        </p:spPr>
      </p:pic>
      <p:pic>
        <p:nvPicPr>
          <p:cNvPr id="191" name="Google Shape;191;p11"/>
          <p:cNvPicPr preferRelativeResize="0"/>
          <p:nvPr/>
        </p:nvPicPr>
        <p:blipFill rotWithShape="1">
          <a:blip r:embed="rId7">
            <a:alphaModFix/>
          </a:blip>
          <a:srcRect/>
          <a:stretch/>
        </p:blipFill>
        <p:spPr>
          <a:xfrm>
            <a:off x="4353504" y="4576239"/>
            <a:ext cx="659384" cy="1005840"/>
          </a:xfrm>
          <a:prstGeom prst="rect">
            <a:avLst/>
          </a:prstGeom>
          <a:noFill/>
          <a:ln>
            <a:noFill/>
          </a:ln>
        </p:spPr>
      </p:pic>
      <p:pic>
        <p:nvPicPr>
          <p:cNvPr id="192" name="Google Shape;192;p11"/>
          <p:cNvPicPr preferRelativeResize="0"/>
          <p:nvPr/>
        </p:nvPicPr>
        <p:blipFill rotWithShape="1">
          <a:blip r:embed="rId8">
            <a:alphaModFix/>
          </a:blip>
          <a:srcRect/>
          <a:stretch/>
        </p:blipFill>
        <p:spPr>
          <a:xfrm>
            <a:off x="1923845" y="3400637"/>
            <a:ext cx="659384" cy="1005840"/>
          </a:xfrm>
          <a:prstGeom prst="rect">
            <a:avLst/>
          </a:prstGeom>
          <a:noFill/>
          <a:ln>
            <a:noFill/>
          </a:ln>
        </p:spPr>
      </p:pic>
      <p:pic>
        <p:nvPicPr>
          <p:cNvPr id="193" name="Google Shape;193;p11"/>
          <p:cNvPicPr preferRelativeResize="0"/>
          <p:nvPr/>
        </p:nvPicPr>
        <p:blipFill rotWithShape="1">
          <a:blip r:embed="rId9">
            <a:alphaModFix/>
          </a:blip>
          <a:srcRect/>
          <a:stretch/>
        </p:blipFill>
        <p:spPr>
          <a:xfrm>
            <a:off x="1274521" y="3404804"/>
            <a:ext cx="659384" cy="1005840"/>
          </a:xfrm>
          <a:prstGeom prst="rect">
            <a:avLst/>
          </a:prstGeom>
          <a:noFill/>
          <a:ln>
            <a:noFill/>
          </a:ln>
        </p:spPr>
      </p:pic>
      <p:pic>
        <p:nvPicPr>
          <p:cNvPr id="194" name="Google Shape;194;p11"/>
          <p:cNvPicPr preferRelativeResize="0"/>
          <p:nvPr/>
        </p:nvPicPr>
        <p:blipFill rotWithShape="1">
          <a:blip r:embed="rId10">
            <a:alphaModFix/>
          </a:blip>
          <a:srcRect/>
          <a:stretch/>
        </p:blipFill>
        <p:spPr>
          <a:xfrm>
            <a:off x="2682242" y="3400637"/>
            <a:ext cx="659384" cy="1005840"/>
          </a:xfrm>
          <a:prstGeom prst="rect">
            <a:avLst/>
          </a:prstGeom>
          <a:noFill/>
          <a:ln>
            <a:noFill/>
          </a:ln>
        </p:spPr>
      </p:pic>
      <p:pic>
        <p:nvPicPr>
          <p:cNvPr id="195" name="Google Shape;195;p11"/>
          <p:cNvPicPr preferRelativeResize="0"/>
          <p:nvPr/>
        </p:nvPicPr>
        <p:blipFill rotWithShape="1">
          <a:blip r:embed="rId9">
            <a:alphaModFix/>
          </a:blip>
          <a:srcRect/>
          <a:stretch/>
        </p:blipFill>
        <p:spPr>
          <a:xfrm>
            <a:off x="3464419" y="3400637"/>
            <a:ext cx="659384" cy="1005840"/>
          </a:xfrm>
          <a:prstGeom prst="rect">
            <a:avLst/>
          </a:prstGeom>
          <a:noFill/>
          <a:ln>
            <a:noFill/>
          </a:ln>
        </p:spPr>
      </p:pic>
      <p:pic>
        <p:nvPicPr>
          <p:cNvPr id="196" name="Google Shape;196;p11"/>
          <p:cNvPicPr preferRelativeResize="0"/>
          <p:nvPr/>
        </p:nvPicPr>
        <p:blipFill rotWithShape="1">
          <a:blip r:embed="rId11">
            <a:alphaModFix/>
          </a:blip>
          <a:srcRect/>
          <a:stretch/>
        </p:blipFill>
        <p:spPr>
          <a:xfrm>
            <a:off x="4125130" y="3400637"/>
            <a:ext cx="659384" cy="1005840"/>
          </a:xfrm>
          <a:prstGeom prst="rect">
            <a:avLst/>
          </a:prstGeom>
          <a:noFill/>
          <a:ln>
            <a:noFill/>
          </a:ln>
        </p:spPr>
      </p:pic>
      <p:pic>
        <p:nvPicPr>
          <p:cNvPr id="197" name="Google Shape;197;p11"/>
          <p:cNvPicPr preferRelativeResize="0"/>
          <p:nvPr/>
        </p:nvPicPr>
        <p:blipFill rotWithShape="1">
          <a:blip r:embed="rId10">
            <a:alphaModFix/>
          </a:blip>
          <a:srcRect/>
          <a:stretch/>
        </p:blipFill>
        <p:spPr>
          <a:xfrm>
            <a:off x="1268471" y="4561430"/>
            <a:ext cx="659384" cy="1005840"/>
          </a:xfrm>
          <a:prstGeom prst="rect">
            <a:avLst/>
          </a:prstGeom>
          <a:noFill/>
          <a:ln>
            <a:noFill/>
          </a:ln>
        </p:spPr>
      </p:pic>
      <p:pic>
        <p:nvPicPr>
          <p:cNvPr id="198" name="Google Shape;198;p11"/>
          <p:cNvPicPr preferRelativeResize="0"/>
          <p:nvPr/>
        </p:nvPicPr>
        <p:blipFill rotWithShape="1">
          <a:blip r:embed="rId8">
            <a:alphaModFix/>
          </a:blip>
          <a:srcRect/>
          <a:stretch/>
        </p:blipFill>
        <p:spPr>
          <a:xfrm>
            <a:off x="2805035" y="4576239"/>
            <a:ext cx="659384" cy="1005840"/>
          </a:xfrm>
          <a:prstGeom prst="rect">
            <a:avLst/>
          </a:prstGeom>
          <a:noFill/>
          <a:ln>
            <a:noFill/>
          </a:ln>
        </p:spPr>
      </p:pic>
      <p:pic>
        <p:nvPicPr>
          <p:cNvPr id="199" name="Google Shape;199;p11"/>
          <p:cNvPicPr preferRelativeResize="0"/>
          <p:nvPr/>
        </p:nvPicPr>
        <p:blipFill rotWithShape="1">
          <a:blip r:embed="rId9">
            <a:alphaModFix/>
          </a:blip>
          <a:srcRect/>
          <a:stretch/>
        </p:blipFill>
        <p:spPr>
          <a:xfrm>
            <a:off x="2072331" y="4561430"/>
            <a:ext cx="659384" cy="1005840"/>
          </a:xfrm>
          <a:prstGeom prst="rect">
            <a:avLst/>
          </a:prstGeom>
          <a:noFill/>
          <a:ln>
            <a:noFill/>
          </a:ln>
        </p:spPr>
      </p:pic>
      <p:sp>
        <p:nvSpPr>
          <p:cNvPr id="2" name="TextBox 1">
            <a:extLst>
              <a:ext uri="{FF2B5EF4-FFF2-40B4-BE49-F238E27FC236}">
                <a16:creationId xmlns:a16="http://schemas.microsoft.com/office/drawing/2014/main" id="{F35247A9-8EA6-6A2A-9683-918CEF9A20FB}"/>
              </a:ext>
            </a:extLst>
          </p:cNvPr>
          <p:cNvSpPr txBox="1"/>
          <p:nvPr/>
        </p:nvSpPr>
        <p:spPr>
          <a:xfrm>
            <a:off x="3036823" y="1245090"/>
            <a:ext cx="184731" cy="307777"/>
          </a:xfrm>
          <a:prstGeom prst="rect">
            <a:avLst/>
          </a:prstGeom>
          <a:noFill/>
        </p:spPr>
        <p:txBody>
          <a:bodyPr wrap="none" rtlCol="0">
            <a:spAutoFit/>
          </a:bodyPr>
          <a:lstStyle/>
          <a:p>
            <a:endParaRPr lang="en-CA"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3245</Words>
  <Application>Microsoft Office PowerPoint</Application>
  <PresentationFormat>Widescreen</PresentationFormat>
  <Paragraphs>594</Paragraphs>
  <Slides>46</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Aptos</vt:lpstr>
      <vt:lpstr>Arial Rounded</vt:lpstr>
      <vt:lpstr>Open Sans</vt:lpstr>
      <vt:lpstr>Times New Roman</vt:lpstr>
      <vt:lpstr>Open Sans ExtraBold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SEQUENCING is putting things in order.           An ALGORITHM is a step-by-step set of  instructions for solving a problem or for completing a task in a certain order.  Your  Task: Copy and cut out the strips. Place the green strips into orange strips. Place the strips in an order.  Discuss the story by checking someone’s     ALGORITHM.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 CARD Pack and Investigation</vt:lpstr>
      <vt:lpstr>Hybrid: Use coding cards to code KaiBot and watch her in Kainundrum.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CHALLENGE 1 in Blockly:   Given the Graphic below:       First write and test the code with KaiBot and Coding Cards to result in graphic below.       Then write Code in Blockly to result in the graphic below.  Then test your work by running the program in Blockly.</vt:lpstr>
      <vt:lpstr>            Following Mazes are Examples of:      Game-Based Learning through Coding for grade 6++  We CREATE through a free Kainundrum  https://kainundrum.com  We then build the virtual layout.    We can … CREATE a game through coding.   … CHALLENGE someone to SOLVE a game through coding.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Rudy Neufeld</dc:creator>
  <cp:lastModifiedBy>Rudy Neufeld</cp:lastModifiedBy>
  <cp:revision>37</cp:revision>
  <dcterms:created xsi:type="dcterms:W3CDTF">2021-11-14T22:52:32Z</dcterms:created>
  <dcterms:modified xsi:type="dcterms:W3CDTF">2024-04-27T19:56:26Z</dcterms:modified>
</cp:coreProperties>
</file>